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40"/>
  </p:notesMasterIdLst>
  <p:handoutMasterIdLst>
    <p:handoutMasterId r:id="rId141"/>
  </p:handoutMasterIdLst>
  <p:sldIdLst>
    <p:sldId id="256" r:id="rId5"/>
    <p:sldId id="464" r:id="rId6"/>
    <p:sldId id="465" r:id="rId7"/>
    <p:sldId id="467" r:id="rId8"/>
    <p:sldId id="680" r:id="rId9"/>
    <p:sldId id="688" r:id="rId10"/>
    <p:sldId id="689" r:id="rId11"/>
    <p:sldId id="690" r:id="rId12"/>
    <p:sldId id="691" r:id="rId13"/>
    <p:sldId id="687" r:id="rId14"/>
    <p:sldId id="692" r:id="rId15"/>
    <p:sldId id="693" r:id="rId16"/>
    <p:sldId id="694" r:id="rId17"/>
    <p:sldId id="695" r:id="rId18"/>
    <p:sldId id="696" r:id="rId19"/>
    <p:sldId id="697" r:id="rId20"/>
    <p:sldId id="698" r:id="rId21"/>
    <p:sldId id="699" r:id="rId22"/>
    <p:sldId id="700" r:id="rId23"/>
    <p:sldId id="701" r:id="rId24"/>
    <p:sldId id="702" r:id="rId25"/>
    <p:sldId id="703" r:id="rId26"/>
    <p:sldId id="704" r:id="rId27"/>
    <p:sldId id="705" r:id="rId28"/>
    <p:sldId id="706" r:id="rId29"/>
    <p:sldId id="707" r:id="rId30"/>
    <p:sldId id="742" r:id="rId31"/>
    <p:sldId id="708" r:id="rId32"/>
    <p:sldId id="709" r:id="rId33"/>
    <p:sldId id="710" r:id="rId34"/>
    <p:sldId id="711" r:id="rId35"/>
    <p:sldId id="712" r:id="rId36"/>
    <p:sldId id="713" r:id="rId37"/>
    <p:sldId id="714" r:id="rId38"/>
    <p:sldId id="715" r:id="rId39"/>
    <p:sldId id="716" r:id="rId40"/>
    <p:sldId id="717" r:id="rId41"/>
    <p:sldId id="718" r:id="rId42"/>
    <p:sldId id="719" r:id="rId43"/>
    <p:sldId id="720" r:id="rId44"/>
    <p:sldId id="721" r:id="rId45"/>
    <p:sldId id="722" r:id="rId46"/>
    <p:sldId id="723" r:id="rId47"/>
    <p:sldId id="724" r:id="rId48"/>
    <p:sldId id="725" r:id="rId49"/>
    <p:sldId id="726" r:id="rId50"/>
    <p:sldId id="727" r:id="rId51"/>
    <p:sldId id="728" r:id="rId52"/>
    <p:sldId id="729" r:id="rId53"/>
    <p:sldId id="730" r:id="rId54"/>
    <p:sldId id="731" r:id="rId55"/>
    <p:sldId id="732" r:id="rId56"/>
    <p:sldId id="733" r:id="rId57"/>
    <p:sldId id="734" r:id="rId58"/>
    <p:sldId id="735" r:id="rId59"/>
    <p:sldId id="737" r:id="rId60"/>
    <p:sldId id="736" r:id="rId61"/>
    <p:sldId id="738" r:id="rId62"/>
    <p:sldId id="739" r:id="rId63"/>
    <p:sldId id="740" r:id="rId64"/>
    <p:sldId id="741" r:id="rId65"/>
    <p:sldId id="743" r:id="rId66"/>
    <p:sldId id="744" r:id="rId67"/>
    <p:sldId id="745" r:id="rId68"/>
    <p:sldId id="746" r:id="rId69"/>
    <p:sldId id="747" r:id="rId70"/>
    <p:sldId id="748" r:id="rId71"/>
    <p:sldId id="749" r:id="rId72"/>
    <p:sldId id="750" r:id="rId73"/>
    <p:sldId id="751" r:id="rId74"/>
    <p:sldId id="752" r:id="rId75"/>
    <p:sldId id="753" r:id="rId76"/>
    <p:sldId id="754" r:id="rId77"/>
    <p:sldId id="755" r:id="rId78"/>
    <p:sldId id="756" r:id="rId79"/>
    <p:sldId id="757" r:id="rId80"/>
    <p:sldId id="758" r:id="rId81"/>
    <p:sldId id="759" r:id="rId82"/>
    <p:sldId id="760" r:id="rId83"/>
    <p:sldId id="761" r:id="rId84"/>
    <p:sldId id="762" r:id="rId85"/>
    <p:sldId id="763" r:id="rId86"/>
    <p:sldId id="764" r:id="rId87"/>
    <p:sldId id="765" r:id="rId88"/>
    <p:sldId id="766" r:id="rId89"/>
    <p:sldId id="767" r:id="rId90"/>
    <p:sldId id="768" r:id="rId91"/>
    <p:sldId id="769" r:id="rId92"/>
    <p:sldId id="770" r:id="rId93"/>
    <p:sldId id="771" r:id="rId94"/>
    <p:sldId id="772" r:id="rId95"/>
    <p:sldId id="773" r:id="rId96"/>
    <p:sldId id="774" r:id="rId97"/>
    <p:sldId id="775" r:id="rId98"/>
    <p:sldId id="776" r:id="rId99"/>
    <p:sldId id="777" r:id="rId100"/>
    <p:sldId id="778" r:id="rId101"/>
    <p:sldId id="779" r:id="rId102"/>
    <p:sldId id="780" r:id="rId103"/>
    <p:sldId id="781" r:id="rId104"/>
    <p:sldId id="782" r:id="rId105"/>
    <p:sldId id="783" r:id="rId106"/>
    <p:sldId id="784" r:id="rId107"/>
    <p:sldId id="785" r:id="rId108"/>
    <p:sldId id="786" r:id="rId109"/>
    <p:sldId id="787" r:id="rId110"/>
    <p:sldId id="788" r:id="rId111"/>
    <p:sldId id="789" r:id="rId112"/>
    <p:sldId id="790" r:id="rId113"/>
    <p:sldId id="791" r:id="rId114"/>
    <p:sldId id="792" r:id="rId115"/>
    <p:sldId id="793" r:id="rId116"/>
    <p:sldId id="794" r:id="rId117"/>
    <p:sldId id="795" r:id="rId118"/>
    <p:sldId id="796" r:id="rId119"/>
    <p:sldId id="797" r:id="rId120"/>
    <p:sldId id="798" r:id="rId121"/>
    <p:sldId id="799" r:id="rId122"/>
    <p:sldId id="800" r:id="rId123"/>
    <p:sldId id="801" r:id="rId124"/>
    <p:sldId id="802" r:id="rId125"/>
    <p:sldId id="803" r:id="rId126"/>
    <p:sldId id="804" r:id="rId127"/>
    <p:sldId id="805" r:id="rId128"/>
    <p:sldId id="806" r:id="rId129"/>
    <p:sldId id="807" r:id="rId130"/>
    <p:sldId id="808" r:id="rId131"/>
    <p:sldId id="809" r:id="rId132"/>
    <p:sldId id="810" r:id="rId133"/>
    <p:sldId id="811" r:id="rId134"/>
    <p:sldId id="812" r:id="rId135"/>
    <p:sldId id="813" r:id="rId136"/>
    <p:sldId id="815" r:id="rId137"/>
    <p:sldId id="814" r:id="rId138"/>
    <p:sldId id="816" r:id="rId139"/>
  </p:sldIdLst>
  <p:sldSz cx="9144000" cy="6858000" type="screen4x3"/>
  <p:notesSz cx="9928225" cy="6797675"/>
  <p:custDataLst>
    <p:tags r:id="rId1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48EE000-8027-4442-A31B-F376CC60C902}">
          <p14:sldIdLst>
            <p14:sldId id="256"/>
            <p14:sldId id="464"/>
            <p14:sldId id="465"/>
            <p14:sldId id="467"/>
            <p14:sldId id="680"/>
            <p14:sldId id="688"/>
            <p14:sldId id="689"/>
            <p14:sldId id="690"/>
            <p14:sldId id="691"/>
            <p14:sldId id="687"/>
            <p14:sldId id="692"/>
            <p14:sldId id="693"/>
            <p14:sldId id="694"/>
            <p14:sldId id="695"/>
            <p14:sldId id="696"/>
            <p14:sldId id="697"/>
            <p14:sldId id="698"/>
            <p14:sldId id="699"/>
            <p14:sldId id="700"/>
            <p14:sldId id="701"/>
            <p14:sldId id="702"/>
            <p14:sldId id="703"/>
            <p14:sldId id="704"/>
            <p14:sldId id="705"/>
            <p14:sldId id="706"/>
            <p14:sldId id="707"/>
            <p14:sldId id="742"/>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7"/>
            <p14:sldId id="736"/>
            <p14:sldId id="738"/>
            <p14:sldId id="739"/>
            <p14:sldId id="740"/>
            <p14:sldId id="741"/>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5"/>
            <p14:sldId id="814"/>
            <p14:sldId id="8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0E0"/>
    <a:srgbClr val="FFFFFF"/>
    <a:srgbClr val="EBF4F9"/>
    <a:srgbClr val="EDF4F8"/>
    <a:srgbClr val="EDF4F6"/>
    <a:srgbClr val="ECF4F7"/>
    <a:srgbClr val="FCF1E3"/>
    <a:srgbClr val="CEEAB0"/>
    <a:srgbClr val="FFFFB9"/>
    <a:srgbClr val="68B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5141" autoAdjust="0"/>
  </p:normalViewPr>
  <p:slideViewPr>
    <p:cSldViewPr>
      <p:cViewPr varScale="1">
        <p:scale>
          <a:sx n="55" d="100"/>
          <a:sy n="55" d="100"/>
        </p:scale>
        <p:origin x="78" y="66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notesMaster" Target="notesMasters/notesMaster1.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handoutMaster" Target="handoutMasters/handoutMaster1.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gs" Target="tags/tag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31/10/2018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10/31/2018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4149005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35471680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3624719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9782533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37871435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1368804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31887976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20284651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8888550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6606194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374475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6080627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31195529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37666249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14738705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996343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24204444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5139622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116</a:t>
            </a:fld>
            <a:endParaRPr lang="en-GB" dirty="0"/>
          </a:p>
        </p:txBody>
      </p:sp>
    </p:spTree>
    <p:extLst>
      <p:ext uri="{BB962C8B-B14F-4D97-AF65-F5344CB8AC3E}">
        <p14:creationId xmlns:p14="http://schemas.microsoft.com/office/powerpoint/2010/main" val="14536522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117</a:t>
            </a:fld>
            <a:endParaRPr lang="en-GB" dirty="0"/>
          </a:p>
        </p:txBody>
      </p:sp>
    </p:spTree>
    <p:extLst>
      <p:ext uri="{BB962C8B-B14F-4D97-AF65-F5344CB8AC3E}">
        <p14:creationId xmlns:p14="http://schemas.microsoft.com/office/powerpoint/2010/main" val="9238369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118</a:t>
            </a:fld>
            <a:endParaRPr lang="en-GB" dirty="0"/>
          </a:p>
        </p:txBody>
      </p:sp>
    </p:spTree>
    <p:extLst>
      <p:ext uri="{BB962C8B-B14F-4D97-AF65-F5344CB8AC3E}">
        <p14:creationId xmlns:p14="http://schemas.microsoft.com/office/powerpoint/2010/main" val="28637251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119</a:t>
            </a:fld>
            <a:endParaRPr lang="en-GB" dirty="0"/>
          </a:p>
        </p:txBody>
      </p:sp>
    </p:spTree>
    <p:extLst>
      <p:ext uri="{BB962C8B-B14F-4D97-AF65-F5344CB8AC3E}">
        <p14:creationId xmlns:p14="http://schemas.microsoft.com/office/powerpoint/2010/main" val="398413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4020849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120</a:t>
            </a:fld>
            <a:endParaRPr lang="en-GB" dirty="0"/>
          </a:p>
        </p:txBody>
      </p:sp>
    </p:spTree>
    <p:extLst>
      <p:ext uri="{BB962C8B-B14F-4D97-AF65-F5344CB8AC3E}">
        <p14:creationId xmlns:p14="http://schemas.microsoft.com/office/powerpoint/2010/main" val="24969412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121</a:t>
            </a:fld>
            <a:endParaRPr lang="en-GB" dirty="0"/>
          </a:p>
        </p:txBody>
      </p:sp>
    </p:spTree>
    <p:extLst>
      <p:ext uri="{BB962C8B-B14F-4D97-AF65-F5344CB8AC3E}">
        <p14:creationId xmlns:p14="http://schemas.microsoft.com/office/powerpoint/2010/main" val="5724307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122</a:t>
            </a:fld>
            <a:endParaRPr lang="en-GB" dirty="0"/>
          </a:p>
        </p:txBody>
      </p:sp>
    </p:spTree>
    <p:extLst>
      <p:ext uri="{BB962C8B-B14F-4D97-AF65-F5344CB8AC3E}">
        <p14:creationId xmlns:p14="http://schemas.microsoft.com/office/powerpoint/2010/main" val="332698617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123</a:t>
            </a:fld>
            <a:endParaRPr lang="en-GB" dirty="0"/>
          </a:p>
        </p:txBody>
      </p:sp>
    </p:spTree>
    <p:extLst>
      <p:ext uri="{BB962C8B-B14F-4D97-AF65-F5344CB8AC3E}">
        <p14:creationId xmlns:p14="http://schemas.microsoft.com/office/powerpoint/2010/main" val="41599317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124</a:t>
            </a:fld>
            <a:endParaRPr lang="en-GB" dirty="0"/>
          </a:p>
        </p:txBody>
      </p:sp>
    </p:spTree>
    <p:extLst>
      <p:ext uri="{BB962C8B-B14F-4D97-AF65-F5344CB8AC3E}">
        <p14:creationId xmlns:p14="http://schemas.microsoft.com/office/powerpoint/2010/main" val="10888638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125</a:t>
            </a:fld>
            <a:endParaRPr lang="en-GB" dirty="0"/>
          </a:p>
        </p:txBody>
      </p:sp>
    </p:spTree>
    <p:extLst>
      <p:ext uri="{BB962C8B-B14F-4D97-AF65-F5344CB8AC3E}">
        <p14:creationId xmlns:p14="http://schemas.microsoft.com/office/powerpoint/2010/main" val="12685091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126</a:t>
            </a:fld>
            <a:endParaRPr lang="en-GB" dirty="0"/>
          </a:p>
        </p:txBody>
      </p:sp>
    </p:spTree>
    <p:extLst>
      <p:ext uri="{BB962C8B-B14F-4D97-AF65-F5344CB8AC3E}">
        <p14:creationId xmlns:p14="http://schemas.microsoft.com/office/powerpoint/2010/main" val="40979537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127</a:t>
            </a:fld>
            <a:endParaRPr lang="en-GB" dirty="0"/>
          </a:p>
        </p:txBody>
      </p:sp>
    </p:spTree>
    <p:extLst>
      <p:ext uri="{BB962C8B-B14F-4D97-AF65-F5344CB8AC3E}">
        <p14:creationId xmlns:p14="http://schemas.microsoft.com/office/powerpoint/2010/main" val="30851003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128</a:t>
            </a:fld>
            <a:endParaRPr lang="en-GB" dirty="0"/>
          </a:p>
        </p:txBody>
      </p:sp>
    </p:spTree>
    <p:extLst>
      <p:ext uri="{BB962C8B-B14F-4D97-AF65-F5344CB8AC3E}">
        <p14:creationId xmlns:p14="http://schemas.microsoft.com/office/powerpoint/2010/main" val="27277285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129</a:t>
            </a:fld>
            <a:endParaRPr lang="en-GB" dirty="0"/>
          </a:p>
        </p:txBody>
      </p:sp>
    </p:spTree>
    <p:extLst>
      <p:ext uri="{BB962C8B-B14F-4D97-AF65-F5344CB8AC3E}">
        <p14:creationId xmlns:p14="http://schemas.microsoft.com/office/powerpoint/2010/main" val="331285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2093168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130</a:t>
            </a:fld>
            <a:endParaRPr lang="en-GB" dirty="0"/>
          </a:p>
        </p:txBody>
      </p:sp>
    </p:spTree>
    <p:extLst>
      <p:ext uri="{BB962C8B-B14F-4D97-AF65-F5344CB8AC3E}">
        <p14:creationId xmlns:p14="http://schemas.microsoft.com/office/powerpoint/2010/main" val="23377907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131</a:t>
            </a:fld>
            <a:endParaRPr lang="en-GB" dirty="0"/>
          </a:p>
        </p:txBody>
      </p:sp>
    </p:spTree>
    <p:extLst>
      <p:ext uri="{BB962C8B-B14F-4D97-AF65-F5344CB8AC3E}">
        <p14:creationId xmlns:p14="http://schemas.microsoft.com/office/powerpoint/2010/main" val="412382741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132</a:t>
            </a:fld>
            <a:endParaRPr lang="en-GB" dirty="0"/>
          </a:p>
        </p:txBody>
      </p:sp>
    </p:spTree>
    <p:extLst>
      <p:ext uri="{BB962C8B-B14F-4D97-AF65-F5344CB8AC3E}">
        <p14:creationId xmlns:p14="http://schemas.microsoft.com/office/powerpoint/2010/main" val="304194814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133</a:t>
            </a:fld>
            <a:endParaRPr lang="en-GB" dirty="0"/>
          </a:p>
        </p:txBody>
      </p:sp>
    </p:spTree>
    <p:extLst>
      <p:ext uri="{BB962C8B-B14F-4D97-AF65-F5344CB8AC3E}">
        <p14:creationId xmlns:p14="http://schemas.microsoft.com/office/powerpoint/2010/main" val="132742728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134</a:t>
            </a:fld>
            <a:endParaRPr lang="en-GB" dirty="0"/>
          </a:p>
        </p:txBody>
      </p:sp>
    </p:spTree>
    <p:extLst>
      <p:ext uri="{BB962C8B-B14F-4D97-AF65-F5344CB8AC3E}">
        <p14:creationId xmlns:p14="http://schemas.microsoft.com/office/powerpoint/2010/main" val="90387294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135</a:t>
            </a:fld>
            <a:endParaRPr lang="en-GB" dirty="0"/>
          </a:p>
        </p:txBody>
      </p:sp>
    </p:spTree>
    <p:extLst>
      <p:ext uri="{BB962C8B-B14F-4D97-AF65-F5344CB8AC3E}">
        <p14:creationId xmlns:p14="http://schemas.microsoft.com/office/powerpoint/2010/main" val="388098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3934119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23561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75448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365867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14798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319017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201715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426298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97969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3784430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42703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410563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2999509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1322467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099381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103318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297703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3537187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2322011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2186972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2861447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3483392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457167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2901823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3703527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279152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4136282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2165138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769554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572846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2515819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3050511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52385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3521691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2522941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95470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100854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892054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4039824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1200489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33669715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336000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214342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3140913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747787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145786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4505176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12361114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28853254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5232243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2559917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1773172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3179850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30716774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694605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31511110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142993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427948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2762391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1069681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235775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3986584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33499893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29424388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34378218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39040667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10809256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163507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25390580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13040071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6798887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1549996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8733742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37965560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24817546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21909966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4832347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11670098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63513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40747536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2058141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7943199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29784187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12007642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35931205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27050736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42677756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42192211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2006352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1152269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10.xml"/><Relationship Id="rId7" Type="http://schemas.openxmlformats.org/officeDocument/2006/relationships/slide" Target="../slides/slide79.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39.xml"/><Relationship Id="rId5" Type="http://schemas.openxmlformats.org/officeDocument/2006/relationships/slide" Target="../slides/slide28.xml"/><Relationship Id="rId10" Type="http://schemas.openxmlformats.org/officeDocument/2006/relationships/slide" Target="../slides/slide59.xml"/><Relationship Id="rId4" Type="http://schemas.openxmlformats.org/officeDocument/2006/relationships/slide" Target="../slides/slide18.xml"/><Relationship Id="rId9" Type="http://schemas.openxmlformats.org/officeDocument/2006/relationships/slide" Target="../slides/slide67.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10.xml"/><Relationship Id="rId7" Type="http://schemas.openxmlformats.org/officeDocument/2006/relationships/slide" Target="../slides/slide79.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39.xml"/><Relationship Id="rId5" Type="http://schemas.openxmlformats.org/officeDocument/2006/relationships/slide" Target="../slides/slide28.xml"/><Relationship Id="rId10" Type="http://schemas.openxmlformats.org/officeDocument/2006/relationships/slide" Target="../slides/slide59.xml"/><Relationship Id="rId4" Type="http://schemas.openxmlformats.org/officeDocument/2006/relationships/slide" Target="../slides/slide18.xml"/><Relationship Id="rId9" Type="http://schemas.openxmlformats.org/officeDocument/2006/relationships/slide" Target="../slides/slide67.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10.xml"/><Relationship Id="rId7" Type="http://schemas.openxmlformats.org/officeDocument/2006/relationships/slide" Target="../slides/slide79.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39.xml"/><Relationship Id="rId5" Type="http://schemas.openxmlformats.org/officeDocument/2006/relationships/slide" Target="../slides/slide28.xml"/><Relationship Id="rId10" Type="http://schemas.openxmlformats.org/officeDocument/2006/relationships/slide" Target="../slides/slide59.xml"/><Relationship Id="rId4" Type="http://schemas.openxmlformats.org/officeDocument/2006/relationships/slide" Target="../slides/slide18.xml"/><Relationship Id="rId9" Type="http://schemas.openxmlformats.org/officeDocument/2006/relationships/slide" Target="../slides/slide67.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10.xml"/><Relationship Id="rId7" Type="http://schemas.openxmlformats.org/officeDocument/2006/relationships/slide" Target="../slides/slide79.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39.xml"/><Relationship Id="rId5" Type="http://schemas.openxmlformats.org/officeDocument/2006/relationships/slide" Target="../slides/slide28.xml"/><Relationship Id="rId10" Type="http://schemas.openxmlformats.org/officeDocument/2006/relationships/slide" Target="../slides/slide59.xml"/><Relationship Id="rId4" Type="http://schemas.openxmlformats.org/officeDocument/2006/relationships/slide" Target="../slides/slide18.xml"/><Relationship Id="rId9" Type="http://schemas.openxmlformats.org/officeDocument/2006/relationships/slide" Target="../slides/slide6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0"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21" name="Round Same Side Corner Rectangle 20">
            <a:hlinkClick r:id="rId3" action="ppaction://hlinksldjump"/>
          </p:cNvPr>
          <p:cNvSpPr/>
          <p:nvPr userDrawn="1"/>
        </p:nvSpPr>
        <p:spPr>
          <a:xfrm>
            <a:off x="107504" y="692696"/>
            <a:ext cx="106812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17.1 – Rearranging Formulae</a:t>
            </a:r>
            <a:endParaRPr lang="en-GB" sz="900" b="1" dirty="0">
              <a:latin typeface="Arial" panose="020B0604020202020204" pitchFamily="34" charset="0"/>
              <a:cs typeface="Arial" panose="020B0604020202020204" pitchFamily="34" charset="0"/>
            </a:endParaRPr>
          </a:p>
        </p:txBody>
      </p:sp>
      <p:sp>
        <p:nvSpPr>
          <p:cNvPr id="22" name="Round Same Side Corner Rectangle 21">
            <a:hlinkClick r:id="rId4" action="ppaction://hlinksldjump"/>
          </p:cNvPr>
          <p:cNvSpPr/>
          <p:nvPr userDrawn="1"/>
        </p:nvSpPr>
        <p:spPr>
          <a:xfrm>
            <a:off x="1206413" y="692696"/>
            <a:ext cx="9176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00" b="1" dirty="0" smtClean="0">
                <a:latin typeface="Arial" panose="020B0604020202020204" pitchFamily="34" charset="0"/>
                <a:cs typeface="Arial" panose="020B0604020202020204" pitchFamily="34" charset="0"/>
              </a:rPr>
              <a:t>17.2</a:t>
            </a:r>
            <a:r>
              <a:rPr lang="en-GB" sz="900" b="1" baseline="0" dirty="0" smtClean="0">
                <a:latin typeface="Arial" panose="020B0604020202020204" pitchFamily="34" charset="0"/>
                <a:cs typeface="Arial" panose="020B0604020202020204" pitchFamily="34" charset="0"/>
              </a:rPr>
              <a:t> – Algebraic Fractions</a:t>
            </a:r>
            <a:endParaRPr lang="en-GB" sz="900" b="1" dirty="0">
              <a:latin typeface="Arial" panose="020B0604020202020204" pitchFamily="34" charset="0"/>
              <a:cs typeface="Arial" panose="020B0604020202020204" pitchFamily="34" charset="0"/>
            </a:endParaRPr>
          </a:p>
        </p:txBody>
      </p:sp>
      <p:sp>
        <p:nvSpPr>
          <p:cNvPr id="23" name="Round Same Side Corner Rectangle 22">
            <a:hlinkClick r:id="rId5" action="ppaction://hlinksldjump"/>
          </p:cNvPr>
          <p:cNvSpPr/>
          <p:nvPr userDrawn="1"/>
        </p:nvSpPr>
        <p:spPr>
          <a:xfrm>
            <a:off x="2154882" y="692696"/>
            <a:ext cx="100174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17.3 – Simplifying Fractions</a:t>
            </a:r>
            <a:endParaRPr lang="en-GB" sz="900" b="1" dirty="0">
              <a:latin typeface="Arial" panose="020B0604020202020204" pitchFamily="34" charset="0"/>
              <a:cs typeface="Arial" panose="020B0604020202020204" pitchFamily="34" charset="0"/>
            </a:endParaRPr>
          </a:p>
        </p:txBody>
      </p:sp>
      <p:sp>
        <p:nvSpPr>
          <p:cNvPr id="24" name="Round Same Side Corner Rectangle 23">
            <a:hlinkClick r:id="rId6" action="ppaction://hlinksldjump"/>
          </p:cNvPr>
          <p:cNvSpPr/>
          <p:nvPr userDrawn="1"/>
        </p:nvSpPr>
        <p:spPr>
          <a:xfrm>
            <a:off x="3187414" y="692696"/>
            <a:ext cx="11022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17.4 – More Algebraic</a:t>
            </a:r>
            <a:r>
              <a:rPr lang="en-GB" sz="900" b="1" baseline="0" dirty="0" smtClean="0">
                <a:latin typeface="Arial" panose="020B0604020202020204" pitchFamily="34" charset="0"/>
                <a:cs typeface="Arial" panose="020B0604020202020204" pitchFamily="34" charset="0"/>
              </a:rPr>
              <a:t> Fractions</a:t>
            </a:r>
            <a:endParaRPr lang="en-GB" sz="900" b="1" dirty="0">
              <a:latin typeface="Arial" panose="020B0604020202020204" pitchFamily="34" charset="0"/>
              <a:cs typeface="Arial" panose="020B0604020202020204" pitchFamily="34" charset="0"/>
            </a:endParaRPr>
          </a:p>
        </p:txBody>
      </p:sp>
      <p:sp>
        <p:nvSpPr>
          <p:cNvPr id="10" name="Round Same Side Corner Rectangle 9">
            <a:hlinkClick r:id="rId7" action="ppaction://hlinksldjump"/>
          </p:cNvPr>
          <p:cNvSpPr/>
          <p:nvPr userDrawn="1"/>
        </p:nvSpPr>
        <p:spPr>
          <a:xfrm>
            <a:off x="6490528" y="692696"/>
            <a:ext cx="34353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17.8</a:t>
            </a:r>
            <a:r>
              <a:rPr lang="en-GB" sz="900" b="1" baseline="0" dirty="0" smtClean="0">
                <a:latin typeface="Arial" panose="020B0604020202020204" pitchFamily="34" charset="0"/>
                <a:cs typeface="Arial" panose="020B0604020202020204" pitchFamily="34" charset="0"/>
              </a:rPr>
              <a:t> Proof</a:t>
            </a:r>
            <a:endParaRPr lang="en-GB" sz="9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1" name="Round Same Side Corner Rectangle 10">
            <a:hlinkClick r:id="rId8" action="ppaction://hlinksldjump"/>
          </p:cNvPr>
          <p:cNvSpPr/>
          <p:nvPr userDrawn="1"/>
        </p:nvSpPr>
        <p:spPr>
          <a:xfrm>
            <a:off x="4320483" y="700220"/>
            <a:ext cx="4147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17.5 - Surds</a:t>
            </a:r>
            <a:endParaRPr lang="en-GB" sz="900" b="1" dirty="0">
              <a:latin typeface="Arial" panose="020B0604020202020204" pitchFamily="34" charset="0"/>
              <a:cs typeface="Arial" panose="020B0604020202020204" pitchFamily="34" charset="0"/>
            </a:endParaRPr>
          </a:p>
        </p:txBody>
      </p:sp>
      <p:sp>
        <p:nvSpPr>
          <p:cNvPr id="13" name="Round Same Side Corner Rectangle 12">
            <a:hlinkClick r:id="rId9" action="ppaction://hlinksldjump"/>
          </p:cNvPr>
          <p:cNvSpPr/>
          <p:nvPr userDrawn="1"/>
        </p:nvSpPr>
        <p:spPr>
          <a:xfrm>
            <a:off x="5876440" y="692696"/>
            <a:ext cx="58329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17.7 - Functions</a:t>
            </a:r>
            <a:endParaRPr lang="en-GB" sz="900" b="1" dirty="0">
              <a:latin typeface="Arial" panose="020B0604020202020204" pitchFamily="34" charset="0"/>
              <a:cs typeface="Arial" panose="020B0604020202020204" pitchFamily="34" charset="0"/>
            </a:endParaRPr>
          </a:p>
        </p:txBody>
      </p:sp>
      <p:sp>
        <p:nvSpPr>
          <p:cNvPr id="14" name="Round Same Side Corner Rectangle 13">
            <a:hlinkClick r:id="rId10" action="ppaction://hlinksldjump"/>
          </p:cNvPr>
          <p:cNvSpPr/>
          <p:nvPr userDrawn="1"/>
        </p:nvSpPr>
        <p:spPr>
          <a:xfrm>
            <a:off x="4765974" y="692696"/>
            <a:ext cx="107967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17.6 – Solving Fraction Equations</a:t>
            </a:r>
            <a:endParaRPr lang="en-GB" sz="9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a:hlinkClick r:id="rId3" action="ppaction://hlinksldjump"/>
          </p:cNvPr>
          <p:cNvSpPr/>
          <p:nvPr userDrawn="1"/>
        </p:nvSpPr>
        <p:spPr>
          <a:xfrm>
            <a:off x="107504" y="692696"/>
            <a:ext cx="106812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17.1 – Rearranging Formulae</a:t>
            </a:r>
            <a:endParaRPr lang="en-GB" sz="900" b="1" dirty="0">
              <a:latin typeface="Arial" panose="020B0604020202020204" pitchFamily="34" charset="0"/>
              <a:cs typeface="Arial" panose="020B0604020202020204" pitchFamily="34" charset="0"/>
            </a:endParaRPr>
          </a:p>
        </p:txBody>
      </p:sp>
      <p:sp>
        <p:nvSpPr>
          <p:cNvPr id="21" name="Round Same Side Corner Rectangle 20">
            <a:hlinkClick r:id="rId4" action="ppaction://hlinksldjump"/>
          </p:cNvPr>
          <p:cNvSpPr/>
          <p:nvPr userDrawn="1"/>
        </p:nvSpPr>
        <p:spPr>
          <a:xfrm>
            <a:off x="1206413" y="692696"/>
            <a:ext cx="9176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00" b="1" dirty="0" smtClean="0">
                <a:latin typeface="Arial" panose="020B0604020202020204" pitchFamily="34" charset="0"/>
                <a:cs typeface="Arial" panose="020B0604020202020204" pitchFamily="34" charset="0"/>
              </a:rPr>
              <a:t>17.2</a:t>
            </a:r>
            <a:r>
              <a:rPr lang="en-GB" sz="900" b="1" baseline="0" dirty="0" smtClean="0">
                <a:latin typeface="Arial" panose="020B0604020202020204" pitchFamily="34" charset="0"/>
                <a:cs typeface="Arial" panose="020B0604020202020204" pitchFamily="34" charset="0"/>
              </a:rPr>
              <a:t> – Algebraic Fractions</a:t>
            </a:r>
            <a:endParaRPr lang="en-GB" sz="900" b="1" dirty="0">
              <a:latin typeface="Arial" panose="020B0604020202020204" pitchFamily="34" charset="0"/>
              <a:cs typeface="Arial" panose="020B0604020202020204" pitchFamily="34" charset="0"/>
            </a:endParaRPr>
          </a:p>
        </p:txBody>
      </p:sp>
      <p:sp>
        <p:nvSpPr>
          <p:cNvPr id="22" name="Round Same Side Corner Rectangle 21">
            <a:hlinkClick r:id="rId5" action="ppaction://hlinksldjump"/>
          </p:cNvPr>
          <p:cNvSpPr/>
          <p:nvPr userDrawn="1"/>
        </p:nvSpPr>
        <p:spPr>
          <a:xfrm>
            <a:off x="2154882" y="692696"/>
            <a:ext cx="100174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17.3 – Simplifying Fractions</a:t>
            </a:r>
            <a:endParaRPr lang="en-GB" sz="900" b="1" dirty="0">
              <a:latin typeface="Arial" panose="020B0604020202020204" pitchFamily="34" charset="0"/>
              <a:cs typeface="Arial" panose="020B0604020202020204" pitchFamily="34" charset="0"/>
            </a:endParaRPr>
          </a:p>
        </p:txBody>
      </p:sp>
      <p:sp>
        <p:nvSpPr>
          <p:cNvPr id="23" name="Round Same Side Corner Rectangle 22">
            <a:hlinkClick r:id="rId6" action="ppaction://hlinksldjump"/>
          </p:cNvPr>
          <p:cNvSpPr/>
          <p:nvPr userDrawn="1"/>
        </p:nvSpPr>
        <p:spPr>
          <a:xfrm>
            <a:off x="3187414" y="692696"/>
            <a:ext cx="11022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17.4 – More Algebraic</a:t>
            </a:r>
            <a:r>
              <a:rPr lang="en-GB" sz="900" b="1" baseline="0" dirty="0" smtClean="0">
                <a:latin typeface="Arial" panose="020B0604020202020204" pitchFamily="34" charset="0"/>
                <a:cs typeface="Arial" panose="020B0604020202020204" pitchFamily="34" charset="0"/>
              </a:rPr>
              <a:t> Fractions</a:t>
            </a:r>
            <a:endParaRPr lang="en-GB" sz="900" b="1" dirty="0">
              <a:latin typeface="Arial" panose="020B0604020202020204" pitchFamily="34" charset="0"/>
              <a:cs typeface="Arial" panose="020B0604020202020204" pitchFamily="34" charset="0"/>
            </a:endParaRPr>
          </a:p>
        </p:txBody>
      </p:sp>
      <p:sp>
        <p:nvSpPr>
          <p:cNvPr id="24" name="Round Same Side Corner Rectangle 23">
            <a:hlinkClick r:id="rId7" action="ppaction://hlinksldjump"/>
          </p:cNvPr>
          <p:cNvSpPr/>
          <p:nvPr userDrawn="1"/>
        </p:nvSpPr>
        <p:spPr>
          <a:xfrm>
            <a:off x="6490528" y="692696"/>
            <a:ext cx="34353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17.8</a:t>
            </a:r>
            <a:r>
              <a:rPr lang="en-GB" sz="900" b="1" baseline="0" dirty="0" smtClean="0">
                <a:latin typeface="Arial" panose="020B0604020202020204" pitchFamily="34" charset="0"/>
                <a:cs typeface="Arial" panose="020B0604020202020204" pitchFamily="34" charset="0"/>
              </a:rPr>
              <a:t> Proof</a:t>
            </a:r>
            <a:endParaRPr lang="en-GB" sz="900" b="1" dirty="0">
              <a:latin typeface="Arial" panose="020B0604020202020204" pitchFamily="34" charset="0"/>
              <a:cs typeface="Arial" panose="020B0604020202020204" pitchFamily="34" charset="0"/>
            </a:endParaRPr>
          </a:p>
        </p:txBody>
      </p:sp>
      <p:sp>
        <p:nvSpPr>
          <p:cNvPr id="25" name="Round Same Side Corner Rectangle 24">
            <a:hlinkClick r:id="rId8" action="ppaction://hlinksldjump"/>
          </p:cNvPr>
          <p:cNvSpPr/>
          <p:nvPr userDrawn="1"/>
        </p:nvSpPr>
        <p:spPr>
          <a:xfrm>
            <a:off x="4320483" y="700220"/>
            <a:ext cx="4147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17.5 - Surds</a:t>
            </a:r>
            <a:endParaRPr lang="en-GB" sz="900" b="1" dirty="0">
              <a:latin typeface="Arial" panose="020B0604020202020204" pitchFamily="34" charset="0"/>
              <a:cs typeface="Arial" panose="020B0604020202020204" pitchFamily="34" charset="0"/>
            </a:endParaRPr>
          </a:p>
        </p:txBody>
      </p:sp>
      <p:sp>
        <p:nvSpPr>
          <p:cNvPr id="26" name="Round Same Side Corner Rectangle 25">
            <a:hlinkClick r:id="rId9" action="ppaction://hlinksldjump"/>
          </p:cNvPr>
          <p:cNvSpPr/>
          <p:nvPr userDrawn="1"/>
        </p:nvSpPr>
        <p:spPr>
          <a:xfrm>
            <a:off x="5876440" y="692696"/>
            <a:ext cx="58329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17.7 - Functions</a:t>
            </a:r>
            <a:endParaRPr lang="en-GB" sz="900" b="1" dirty="0">
              <a:latin typeface="Arial" panose="020B0604020202020204" pitchFamily="34" charset="0"/>
              <a:cs typeface="Arial" panose="020B0604020202020204" pitchFamily="34" charset="0"/>
            </a:endParaRPr>
          </a:p>
        </p:txBody>
      </p:sp>
      <p:sp>
        <p:nvSpPr>
          <p:cNvPr id="27" name="Round Same Side Corner Rectangle 26">
            <a:hlinkClick r:id="rId10" action="ppaction://hlinksldjump"/>
          </p:cNvPr>
          <p:cNvSpPr/>
          <p:nvPr userDrawn="1"/>
        </p:nvSpPr>
        <p:spPr>
          <a:xfrm>
            <a:off x="4765974" y="692696"/>
            <a:ext cx="107967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17.6 – Solving Fraction Equations</a:t>
            </a:r>
            <a:endParaRPr lang="en-GB"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hlinkClick r:id="rId3" action="ppaction://hlinksldjump"/>
          </p:cNvPr>
          <p:cNvSpPr/>
          <p:nvPr userDrawn="1"/>
        </p:nvSpPr>
        <p:spPr>
          <a:xfrm>
            <a:off x="107504" y="692696"/>
            <a:ext cx="106812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17.1 – Rearranging Formulae</a:t>
            </a:r>
            <a:endParaRPr lang="en-GB" sz="900" b="1" dirty="0">
              <a:latin typeface="Arial" panose="020B0604020202020204" pitchFamily="34" charset="0"/>
              <a:cs typeface="Arial" panose="020B0604020202020204" pitchFamily="34" charset="0"/>
            </a:endParaRPr>
          </a:p>
        </p:txBody>
      </p:sp>
      <p:sp>
        <p:nvSpPr>
          <p:cNvPr id="20" name="Round Same Side Corner Rectangle 19">
            <a:hlinkClick r:id="rId4" action="ppaction://hlinksldjump"/>
          </p:cNvPr>
          <p:cNvSpPr/>
          <p:nvPr userDrawn="1"/>
        </p:nvSpPr>
        <p:spPr>
          <a:xfrm>
            <a:off x="1206413" y="692696"/>
            <a:ext cx="9176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00" b="1" dirty="0" smtClean="0">
                <a:latin typeface="Arial" panose="020B0604020202020204" pitchFamily="34" charset="0"/>
                <a:cs typeface="Arial" panose="020B0604020202020204" pitchFamily="34" charset="0"/>
              </a:rPr>
              <a:t>17.2</a:t>
            </a:r>
            <a:r>
              <a:rPr lang="en-GB" sz="900" b="1" baseline="0" dirty="0" smtClean="0">
                <a:latin typeface="Arial" panose="020B0604020202020204" pitchFamily="34" charset="0"/>
                <a:cs typeface="Arial" panose="020B0604020202020204" pitchFamily="34" charset="0"/>
              </a:rPr>
              <a:t> – Algebraic Fractions</a:t>
            </a:r>
            <a:endParaRPr lang="en-GB" sz="900" b="1" dirty="0">
              <a:latin typeface="Arial" panose="020B0604020202020204" pitchFamily="34" charset="0"/>
              <a:cs typeface="Arial" panose="020B0604020202020204" pitchFamily="34" charset="0"/>
            </a:endParaRPr>
          </a:p>
        </p:txBody>
      </p:sp>
      <p:sp>
        <p:nvSpPr>
          <p:cNvPr id="21" name="Round Same Side Corner Rectangle 20">
            <a:hlinkClick r:id="rId5" action="ppaction://hlinksldjump"/>
          </p:cNvPr>
          <p:cNvSpPr/>
          <p:nvPr userDrawn="1"/>
        </p:nvSpPr>
        <p:spPr>
          <a:xfrm>
            <a:off x="2154882" y="692696"/>
            <a:ext cx="100174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17.3 – Simplifying Fractions</a:t>
            </a:r>
            <a:endParaRPr lang="en-GB" sz="900" b="1" dirty="0">
              <a:latin typeface="Arial" panose="020B0604020202020204" pitchFamily="34" charset="0"/>
              <a:cs typeface="Arial" panose="020B0604020202020204" pitchFamily="34" charset="0"/>
            </a:endParaRPr>
          </a:p>
        </p:txBody>
      </p:sp>
      <p:sp>
        <p:nvSpPr>
          <p:cNvPr id="22" name="Round Same Side Corner Rectangle 21">
            <a:hlinkClick r:id="rId6" action="ppaction://hlinksldjump"/>
          </p:cNvPr>
          <p:cNvSpPr/>
          <p:nvPr userDrawn="1"/>
        </p:nvSpPr>
        <p:spPr>
          <a:xfrm>
            <a:off x="3187414" y="692696"/>
            <a:ext cx="11022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17.4 – More Algebraic</a:t>
            </a:r>
            <a:r>
              <a:rPr lang="en-GB" sz="900" b="1" baseline="0" dirty="0" smtClean="0">
                <a:latin typeface="Arial" panose="020B0604020202020204" pitchFamily="34" charset="0"/>
                <a:cs typeface="Arial" panose="020B0604020202020204" pitchFamily="34" charset="0"/>
              </a:rPr>
              <a:t> Fractions</a:t>
            </a:r>
            <a:endParaRPr lang="en-GB" sz="900" b="1" dirty="0">
              <a:latin typeface="Arial" panose="020B0604020202020204" pitchFamily="34" charset="0"/>
              <a:cs typeface="Arial" panose="020B0604020202020204" pitchFamily="34" charset="0"/>
            </a:endParaRPr>
          </a:p>
        </p:txBody>
      </p:sp>
      <p:sp>
        <p:nvSpPr>
          <p:cNvPr id="23" name="Round Same Side Corner Rectangle 22">
            <a:hlinkClick r:id="rId7" action="ppaction://hlinksldjump"/>
          </p:cNvPr>
          <p:cNvSpPr/>
          <p:nvPr userDrawn="1"/>
        </p:nvSpPr>
        <p:spPr>
          <a:xfrm>
            <a:off x="6490528" y="692696"/>
            <a:ext cx="34353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17.8</a:t>
            </a:r>
            <a:r>
              <a:rPr lang="en-GB" sz="900" b="1" baseline="0" dirty="0" smtClean="0">
                <a:latin typeface="Arial" panose="020B0604020202020204" pitchFamily="34" charset="0"/>
                <a:cs typeface="Arial" panose="020B0604020202020204" pitchFamily="34" charset="0"/>
              </a:rPr>
              <a:t> Proof</a:t>
            </a:r>
            <a:endParaRPr lang="en-GB" sz="900" b="1" dirty="0">
              <a:latin typeface="Arial" panose="020B0604020202020204" pitchFamily="34" charset="0"/>
              <a:cs typeface="Arial" panose="020B0604020202020204" pitchFamily="34" charset="0"/>
            </a:endParaRPr>
          </a:p>
        </p:txBody>
      </p:sp>
      <p:sp>
        <p:nvSpPr>
          <p:cNvPr id="24" name="Round Same Side Corner Rectangle 23">
            <a:hlinkClick r:id="rId8" action="ppaction://hlinksldjump"/>
          </p:cNvPr>
          <p:cNvSpPr/>
          <p:nvPr userDrawn="1"/>
        </p:nvSpPr>
        <p:spPr>
          <a:xfrm>
            <a:off x="4320483" y="700220"/>
            <a:ext cx="4147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17.5 - Surds</a:t>
            </a:r>
            <a:endParaRPr lang="en-GB" sz="900" b="1" dirty="0">
              <a:latin typeface="Arial" panose="020B0604020202020204" pitchFamily="34" charset="0"/>
              <a:cs typeface="Arial" panose="020B0604020202020204" pitchFamily="34" charset="0"/>
            </a:endParaRPr>
          </a:p>
        </p:txBody>
      </p:sp>
      <p:sp>
        <p:nvSpPr>
          <p:cNvPr id="25" name="Round Same Side Corner Rectangle 24">
            <a:hlinkClick r:id="rId9" action="ppaction://hlinksldjump"/>
          </p:cNvPr>
          <p:cNvSpPr/>
          <p:nvPr userDrawn="1"/>
        </p:nvSpPr>
        <p:spPr>
          <a:xfrm>
            <a:off x="5876440" y="692696"/>
            <a:ext cx="58329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17.7 - Functions</a:t>
            </a:r>
            <a:endParaRPr lang="en-GB" sz="900" b="1" dirty="0">
              <a:latin typeface="Arial" panose="020B0604020202020204" pitchFamily="34" charset="0"/>
              <a:cs typeface="Arial" panose="020B0604020202020204" pitchFamily="34" charset="0"/>
            </a:endParaRPr>
          </a:p>
        </p:txBody>
      </p:sp>
      <p:sp>
        <p:nvSpPr>
          <p:cNvPr id="26" name="Round Same Side Corner Rectangle 25">
            <a:hlinkClick r:id="rId10" action="ppaction://hlinksldjump"/>
          </p:cNvPr>
          <p:cNvSpPr/>
          <p:nvPr userDrawn="1"/>
        </p:nvSpPr>
        <p:spPr>
          <a:xfrm>
            <a:off x="4765974" y="692696"/>
            <a:ext cx="107967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17.6 – Solving Fraction Equations</a:t>
            </a:r>
            <a:endParaRPr lang="en-GB"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92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Same Side Corner Rectangle 26">
            <a:hlinkClick r:id="rId3" action="ppaction://hlinksldjump"/>
          </p:cNvPr>
          <p:cNvSpPr/>
          <p:nvPr userDrawn="1"/>
        </p:nvSpPr>
        <p:spPr>
          <a:xfrm>
            <a:off x="107504" y="692696"/>
            <a:ext cx="106812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17.1 – Rearranging Formulae</a:t>
            </a:r>
            <a:endParaRPr lang="en-GB" sz="900" b="1" dirty="0">
              <a:latin typeface="Arial" panose="020B0604020202020204" pitchFamily="34" charset="0"/>
              <a:cs typeface="Arial" panose="020B0604020202020204" pitchFamily="34" charset="0"/>
            </a:endParaRPr>
          </a:p>
        </p:txBody>
      </p:sp>
      <p:sp>
        <p:nvSpPr>
          <p:cNvPr id="28" name="Round Same Side Corner Rectangle 27">
            <a:hlinkClick r:id="rId4" action="ppaction://hlinksldjump"/>
          </p:cNvPr>
          <p:cNvSpPr/>
          <p:nvPr userDrawn="1"/>
        </p:nvSpPr>
        <p:spPr>
          <a:xfrm>
            <a:off x="1206413" y="692696"/>
            <a:ext cx="9176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900" b="1" dirty="0" smtClean="0">
                <a:latin typeface="Arial" panose="020B0604020202020204" pitchFamily="34" charset="0"/>
                <a:cs typeface="Arial" panose="020B0604020202020204" pitchFamily="34" charset="0"/>
              </a:rPr>
              <a:t>17.2</a:t>
            </a:r>
            <a:r>
              <a:rPr lang="en-GB" sz="900" b="1" baseline="0" dirty="0" smtClean="0">
                <a:latin typeface="Arial" panose="020B0604020202020204" pitchFamily="34" charset="0"/>
                <a:cs typeface="Arial" panose="020B0604020202020204" pitchFamily="34" charset="0"/>
              </a:rPr>
              <a:t> – Algebraic Fractions</a:t>
            </a:r>
            <a:endParaRPr lang="en-GB" sz="900" b="1" dirty="0">
              <a:latin typeface="Arial" panose="020B0604020202020204" pitchFamily="34" charset="0"/>
              <a:cs typeface="Arial" panose="020B0604020202020204" pitchFamily="34" charset="0"/>
            </a:endParaRPr>
          </a:p>
        </p:txBody>
      </p:sp>
      <p:sp>
        <p:nvSpPr>
          <p:cNvPr id="29" name="Round Same Side Corner Rectangle 28">
            <a:hlinkClick r:id="rId5" action="ppaction://hlinksldjump"/>
          </p:cNvPr>
          <p:cNvSpPr/>
          <p:nvPr userDrawn="1"/>
        </p:nvSpPr>
        <p:spPr>
          <a:xfrm>
            <a:off x="2154882" y="692696"/>
            <a:ext cx="100174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17.3 – Simplifying Fractions</a:t>
            </a:r>
            <a:endParaRPr lang="en-GB" sz="900" b="1" dirty="0">
              <a:latin typeface="Arial" panose="020B0604020202020204" pitchFamily="34" charset="0"/>
              <a:cs typeface="Arial" panose="020B0604020202020204" pitchFamily="34" charset="0"/>
            </a:endParaRPr>
          </a:p>
        </p:txBody>
      </p:sp>
      <p:sp>
        <p:nvSpPr>
          <p:cNvPr id="30" name="Round Same Side Corner Rectangle 29">
            <a:hlinkClick r:id="rId6" action="ppaction://hlinksldjump"/>
          </p:cNvPr>
          <p:cNvSpPr/>
          <p:nvPr userDrawn="1"/>
        </p:nvSpPr>
        <p:spPr>
          <a:xfrm>
            <a:off x="3187414" y="692696"/>
            <a:ext cx="110228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17.4 – More Algebraic</a:t>
            </a:r>
            <a:r>
              <a:rPr lang="en-GB" sz="900" b="1" baseline="0" dirty="0" smtClean="0">
                <a:latin typeface="Arial" panose="020B0604020202020204" pitchFamily="34" charset="0"/>
                <a:cs typeface="Arial" panose="020B0604020202020204" pitchFamily="34" charset="0"/>
              </a:rPr>
              <a:t> Fractions</a:t>
            </a:r>
            <a:endParaRPr lang="en-GB" sz="900" b="1" dirty="0">
              <a:latin typeface="Arial" panose="020B0604020202020204" pitchFamily="34" charset="0"/>
              <a:cs typeface="Arial" panose="020B0604020202020204" pitchFamily="34" charset="0"/>
            </a:endParaRPr>
          </a:p>
        </p:txBody>
      </p:sp>
      <p:sp>
        <p:nvSpPr>
          <p:cNvPr id="31" name="Round Same Side Corner Rectangle 30">
            <a:hlinkClick r:id="rId7" action="ppaction://hlinksldjump"/>
          </p:cNvPr>
          <p:cNvSpPr/>
          <p:nvPr userDrawn="1"/>
        </p:nvSpPr>
        <p:spPr>
          <a:xfrm>
            <a:off x="6490528" y="692696"/>
            <a:ext cx="343535"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17.8</a:t>
            </a:r>
            <a:r>
              <a:rPr lang="en-GB" sz="900" b="1" baseline="0" dirty="0" smtClean="0">
                <a:latin typeface="Arial" panose="020B0604020202020204" pitchFamily="34" charset="0"/>
                <a:cs typeface="Arial" panose="020B0604020202020204" pitchFamily="34" charset="0"/>
              </a:rPr>
              <a:t> Proof</a:t>
            </a:r>
            <a:endParaRPr lang="en-GB" sz="900" b="1" dirty="0">
              <a:latin typeface="Arial" panose="020B0604020202020204" pitchFamily="34" charset="0"/>
              <a:cs typeface="Arial" panose="020B0604020202020204" pitchFamily="34" charset="0"/>
            </a:endParaRPr>
          </a:p>
        </p:txBody>
      </p:sp>
      <p:sp>
        <p:nvSpPr>
          <p:cNvPr id="32" name="Round Same Side Corner Rectangle 31">
            <a:hlinkClick r:id="rId8" action="ppaction://hlinksldjump"/>
          </p:cNvPr>
          <p:cNvSpPr/>
          <p:nvPr userDrawn="1"/>
        </p:nvSpPr>
        <p:spPr>
          <a:xfrm>
            <a:off x="4320483" y="700220"/>
            <a:ext cx="41470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17.5 - Surds</a:t>
            </a:r>
            <a:endParaRPr lang="en-GB" sz="900" b="1" dirty="0">
              <a:latin typeface="Arial" panose="020B0604020202020204" pitchFamily="34" charset="0"/>
              <a:cs typeface="Arial" panose="020B0604020202020204" pitchFamily="34" charset="0"/>
            </a:endParaRPr>
          </a:p>
        </p:txBody>
      </p:sp>
      <p:sp>
        <p:nvSpPr>
          <p:cNvPr id="33" name="Round Same Side Corner Rectangle 32">
            <a:hlinkClick r:id="rId9" action="ppaction://hlinksldjump"/>
          </p:cNvPr>
          <p:cNvSpPr/>
          <p:nvPr userDrawn="1"/>
        </p:nvSpPr>
        <p:spPr>
          <a:xfrm>
            <a:off x="5876440" y="692696"/>
            <a:ext cx="58329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17.7 - Functions</a:t>
            </a:r>
            <a:endParaRPr lang="en-GB" sz="900" b="1" dirty="0">
              <a:latin typeface="Arial" panose="020B0604020202020204" pitchFamily="34" charset="0"/>
              <a:cs typeface="Arial" panose="020B0604020202020204" pitchFamily="34" charset="0"/>
            </a:endParaRPr>
          </a:p>
        </p:txBody>
      </p:sp>
      <p:sp>
        <p:nvSpPr>
          <p:cNvPr id="34" name="Round Same Side Corner Rectangle 33">
            <a:hlinkClick r:id="rId10" action="ppaction://hlinksldjump"/>
          </p:cNvPr>
          <p:cNvSpPr/>
          <p:nvPr userDrawn="1"/>
        </p:nvSpPr>
        <p:spPr>
          <a:xfrm>
            <a:off x="4765974" y="692696"/>
            <a:ext cx="107967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900" b="1" dirty="0" smtClean="0">
                <a:latin typeface="Arial" panose="020B0604020202020204" pitchFamily="34" charset="0"/>
                <a:cs typeface="Arial" panose="020B0604020202020204" pitchFamily="34" charset="0"/>
              </a:rPr>
              <a:t>17.6 – Solving Fraction Equations</a:t>
            </a:r>
            <a:endParaRPr lang="en-GB"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8"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09.png"/><Relationship Id="rId2" Type="http://schemas.openxmlformats.org/officeDocument/2006/relationships/notesSlide" Target="../notesSlides/notesSlide100.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png"/><Relationship Id="rId4" Type="http://schemas.openxmlformats.org/officeDocument/2006/relationships/image" Target="../media/image107.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png"/><Relationship Id="rId2" Type="http://schemas.openxmlformats.org/officeDocument/2006/relationships/notesSlide" Target="../notesSlides/notesSlide101.xml"/><Relationship Id="rId1" Type="http://schemas.openxmlformats.org/officeDocument/2006/relationships/slideLayout" Target="../slideLayouts/slideLayout4.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14.png"/><Relationship Id="rId4" Type="http://schemas.openxmlformats.org/officeDocument/2006/relationships/image" Target="../media/image113.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16.png"/><Relationship Id="rId4" Type="http://schemas.openxmlformats.org/officeDocument/2006/relationships/image" Target="../media/image115.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17.png"/></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image" Target="../media/image119.png"/><Relationship Id="rId5" Type="http://schemas.openxmlformats.org/officeDocument/2006/relationships/image" Target="../media/image12.png"/><Relationship Id="rId4" Type="http://schemas.openxmlformats.org/officeDocument/2006/relationships/image" Target="../media/image118.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0.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21.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5" Type="http://schemas.openxmlformats.org/officeDocument/2006/relationships/image" Target="../media/image99.png"/><Relationship Id="rId4" Type="http://schemas.openxmlformats.org/officeDocument/2006/relationships/image" Target="../media/image122.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5" Type="http://schemas.openxmlformats.org/officeDocument/2006/relationships/image" Target="../media/image99.png"/><Relationship Id="rId4" Type="http://schemas.openxmlformats.org/officeDocument/2006/relationships/image" Target="../media/image123.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5.png"/><Relationship Id="rId4" Type="http://schemas.openxmlformats.org/officeDocument/2006/relationships/image" Target="../media/image124.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7.png"/><Relationship Id="rId4" Type="http://schemas.openxmlformats.org/officeDocument/2006/relationships/image" Target="../media/image126.png"/></Relationships>
</file>

<file path=ppt/slides/_rels/slide1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29.png"/><Relationship Id="rId4" Type="http://schemas.openxmlformats.org/officeDocument/2006/relationships/image" Target="../media/image128.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0.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1.png"/></Relationships>
</file>

<file path=ppt/slides/_rels/slide1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2.png"/></Relationships>
</file>

<file path=ppt/slides/_rels/slide1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3.png"/></Relationships>
</file>

<file path=ppt/slides/_rels/slide1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4.png"/></Relationships>
</file>

<file path=ppt/slides/_rels/slide1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35.png"/></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2.png"/></Relationships>
</file>

<file path=ppt/slides/_rels/slide1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36.png"/></Relationships>
</file>

<file path=ppt/slides/_rels/slide1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37.png"/></Relationships>
</file>

<file path=ppt/slides/_rels/slide1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38.png"/></Relationships>
</file>

<file path=ppt/slides/_rels/slide1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0.png"/></Relationships>
</file>

<file path=ppt/slides/_rels/slide1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9.png"/></Relationships>
</file>

<file path=ppt/slides/_rels/slide1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0.png"/></Relationships>
</file>

<file path=ppt/slides/_rels/slide1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1.png"/></Relationships>
</file>

<file path=ppt/slides/_rels/slide1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4" Type="http://schemas.openxmlformats.org/officeDocument/2006/relationships/image" Target="../media/image142.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s>
</file>

<file path=ppt/slides/_rels/slide1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9.png"/><Relationship Id="rId2" Type="http://schemas.openxmlformats.org/officeDocument/2006/relationships/notesSlide" Target="../notesSlides/notesSlide13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99.png"/><Relationship Id="rId4" Type="http://schemas.openxmlformats.org/officeDocument/2006/relationships/image" Target="../media/image143.png"/></Relationships>
</file>

<file path=ppt/slides/_rels/slide1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4.png"/></Relationships>
</file>

<file path=ppt/slides/_rels/slide1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5.png"/></Relationships>
</file>

<file path=ppt/slides/_rels/slide1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6.png"/></Relationships>
</file>

<file path=ppt/slides/_rels/slide1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5.xml"/><Relationship Id="rId1" Type="http://schemas.openxmlformats.org/officeDocument/2006/relationships/slideLayout" Target="../slideLayouts/slideLayout4.xml"/><Relationship Id="rId5" Type="http://schemas.openxmlformats.org/officeDocument/2006/relationships/image" Target="../media/image148.png"/><Relationship Id="rId4" Type="http://schemas.openxmlformats.org/officeDocument/2006/relationships/image" Target="../media/image147.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CiDA%20-%20Unit%2002%20-%20LO1%20-%20Getting%20Organised.pptx" TargetMode="Externa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CiDA%20-%20Unit%2002%20-%20LO1%20-%20Getting%20Organised.pptx" TargetMode="External"/><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210.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9.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CiDA%20-%20Unit%2002%20-%20LO1%20-%20Getting%20Organised.pptx" TargetMode="External"/><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10" Type="http://schemas.openxmlformats.org/officeDocument/2006/relationships/image" Target="../media/image62.png"/><Relationship Id="rId9"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hyperlink" Target="CiDA%20-%20Unit%2002%20-%20LO1%20-%20Getting%20Organised.pptx" TargetMode="External"/><Relationship Id="rId12"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xml"/><Relationship Id="rId11" Type="http://schemas.openxmlformats.org/officeDocument/2006/relationships/image" Target="../media/image10.png"/><Relationship Id="rId10"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15.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3.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10.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15.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3.png"/><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8.png"/><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4.png"/><Relationship Id="rId4" Type="http://schemas.openxmlformats.org/officeDocument/2006/relationships/image" Target="../media/image83.png"/></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0.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91.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6.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 Id="rId5" Type="http://schemas.openxmlformats.org/officeDocument/2006/relationships/image" Target="../media/image95.png"/><Relationship Id="rId4" Type="http://schemas.openxmlformats.org/officeDocument/2006/relationships/image" Target="../media/image98.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100.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99.png"/><Relationship Id="rId4" Type="http://schemas.openxmlformats.org/officeDocument/2006/relationships/image" Target="../media/image101.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3.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04.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05.png"/></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0.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06.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251520" y="6021288"/>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600"/>
              </a:lnSpc>
            </a:pPr>
            <a:r>
              <a:rPr lang="en-US" sz="6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17 </a:t>
            </a:r>
            <a:r>
              <a:rPr lang="en-US" sz="6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More Algebra</a:t>
            </a:r>
            <a:endParaRPr lang="en-GB" sz="6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051" t="28990" r="9838" b="26188"/>
          <a:stretch/>
        </p:blipFill>
        <p:spPr>
          <a:xfrm>
            <a:off x="91235" y="1916832"/>
            <a:ext cx="8960332" cy="3024336"/>
          </a:xfrm>
          <a:prstGeom prst="rect">
            <a:avLst/>
          </a:prstGeom>
        </p:spPr>
      </p:pic>
      <p:sp>
        <p:nvSpPr>
          <p:cNvPr id="11" name="TextBox 10"/>
          <p:cNvSpPr txBox="1"/>
          <p:nvPr/>
        </p:nvSpPr>
        <p:spPr>
          <a:xfrm>
            <a:off x="91235" y="2924944"/>
            <a:ext cx="5416869" cy="2062103"/>
          </a:xfrm>
          <a:prstGeom prst="rect">
            <a:avLst/>
          </a:prstGeom>
          <a:solidFill>
            <a:srgbClr val="FFFFFF"/>
          </a:solidFill>
        </p:spPr>
        <p:txBody>
          <a:bodyPr wrap="square" rtlCol="0">
            <a:spAutoFit/>
          </a:bodyPr>
          <a:lstStyle/>
          <a:p>
            <a:r>
              <a:rPr lang="en-US" sz="1600" dirty="0"/>
              <a:t>By finding a counter-example, you can disprove statements such as 'All families in the UK spend less than an hour a day together’.</a:t>
            </a:r>
          </a:p>
          <a:p>
            <a:r>
              <a:rPr lang="en-US" sz="1600" dirty="0"/>
              <a:t>Which person provides a counter-example to each statement? All people wear a hat.'</a:t>
            </a:r>
          </a:p>
          <a:p>
            <a:r>
              <a:rPr lang="en-US" sz="1600" dirty="0"/>
              <a:t>'None of the people wear glasses.'</a:t>
            </a:r>
          </a:p>
          <a:p>
            <a:r>
              <a:rPr lang="en-US" sz="1600" dirty="0"/>
              <a:t>Give a counter-example to show that this statement is false. All square numbers are even.'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17.1 </a:t>
            </a:r>
            <a:r>
              <a:rPr lang="en-GB" sz="4000" dirty="0"/>
              <a:t>– </a:t>
            </a:r>
            <a:r>
              <a:rPr lang="en-GB" sz="4000" dirty="0" smtClean="0"/>
              <a:t>Rearranging Formulae</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532</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52753005"/>
              </p:ext>
            </p:extLst>
          </p:nvPr>
        </p:nvGraphicFramePr>
        <p:xfrm>
          <a:off x="251518" y="1268760"/>
          <a:ext cx="8568952" cy="4656195"/>
        </p:xfrm>
        <a:graphic>
          <a:graphicData uri="http://schemas.openxmlformats.org/drawingml/2006/table">
            <a:tbl>
              <a:tblPr firstRow="1" bandRow="1">
                <a:effectLst/>
                <a:tableStyleId>{5940675A-B579-460E-94D1-54222C63F5DA}</a:tableStyleId>
              </a:tblPr>
              <a:tblGrid>
                <a:gridCol w="2142238"/>
                <a:gridCol w="3330372"/>
                <a:gridCol w="309634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Change the subject of a formula where the power of the subject appears.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Change the subject of a formula where the subject appears twice.</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Physicists rearrange complex formulae in order to find important measures.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indent="0">
                        <a:buFont typeface="Arial" panose="020B0604020202020204" pitchFamily="34" charset="0"/>
                        <a:buNone/>
                      </a:pP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 5</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- 2. Find the value of </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when</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y = 3       •  </a:t>
                      </a: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 -7      •   y = 0</a:t>
                      </a:r>
                      <a:endParaRPr lang="en-US" sz="28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17.1</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97239"/>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51520" y="1731287"/>
                <a:ext cx="5256584" cy="3388363"/>
              </a:xfrm>
              <a:prstGeom prst="rect">
                <a:avLst/>
              </a:prstGeom>
            </p:spPr>
            <p:txBody>
              <a:bodyPr wrap="square">
                <a:spAutoFit/>
              </a:bodyPr>
              <a:lstStyle/>
              <a:p>
                <a:pPr marL="457200" indent="-457200">
                  <a:buClr>
                    <a:srgbClr val="C00000"/>
                  </a:buClr>
                  <a:buFont typeface="+mj-lt"/>
                  <a:buAutoNum type="arabicPeriod"/>
                  <a:tabLst>
                    <a:tab pos="2690813" algn="l"/>
                  </a:tabLst>
                </a:pPr>
                <a:r>
                  <a:rPr lang="en-US" sz="2700" dirty="0" smtClean="0">
                    <a:latin typeface="Arial" panose="020B0604020202020204" pitchFamily="34" charset="0"/>
                    <a:cs typeface="Arial" panose="020B0604020202020204" pitchFamily="34" charset="0"/>
                  </a:rPr>
                  <a:t>Copy and complete, </a:t>
                </a:r>
              </a:p>
              <a:p>
                <a:pPr marL="971550" lvl="1" indent="-514350">
                  <a:buClr>
                    <a:srgbClr val="C00000"/>
                  </a:buClr>
                  <a:buFont typeface="+mj-lt"/>
                  <a:buAutoNum type="alphaLcPeriod"/>
                  <a:tabLst>
                    <a:tab pos="2690813" algn="l"/>
                  </a:tabLst>
                </a:pPr>
                <a14:m>
                  <m:oMath xmlns:m="http://schemas.openxmlformats.org/officeDocument/2006/math">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3</m:t>
                        </m:r>
                      </m:e>
                    </m:rad>
                  </m:oMath>
                </a14:m>
                <a:r>
                  <a:rPr lang="en-US" sz="27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3</m:t>
                        </m:r>
                      </m:e>
                    </m:rad>
                  </m:oMath>
                </a14:m>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sym typeface="Wingdings" panose="05000000000000000000" pitchFamily="2" charset="2"/>
                  </a:rPr>
                  <a:t></a:t>
                </a:r>
                <a:r>
                  <a:rPr lang="en-US" sz="27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a:tabLst>
                    <a:tab pos="2690813" algn="l"/>
                  </a:tabLst>
                </a:pPr>
                <a14:m>
                  <m:oMath xmlns:m="http://schemas.openxmlformats.org/officeDocument/2006/math">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7</m:t>
                        </m:r>
                      </m:e>
                    </m:rad>
                  </m:oMath>
                </a14:m>
                <a:r>
                  <a:rPr lang="en-US" sz="27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dirty="0">
                            <a:latin typeface="Arial" panose="020B0604020202020204" pitchFamily="34" charset="0"/>
                            <a:cs typeface="Arial" panose="020B0604020202020204" pitchFamily="34" charset="0"/>
                            <a:sym typeface="Wingdings" panose="05000000000000000000" pitchFamily="2" charset="2"/>
                          </a:rPr>
                          <m:t></m:t>
                        </m:r>
                      </m:e>
                    </m:rad>
                  </m:oMath>
                </a14:m>
                <a:r>
                  <a:rPr lang="en-US" sz="2700" dirty="0">
                    <a:latin typeface="Arial" panose="020B0604020202020204" pitchFamily="34" charset="0"/>
                    <a:cs typeface="Arial" panose="020B0604020202020204" pitchFamily="34" charset="0"/>
                  </a:rPr>
                  <a:t> = 7 </a:t>
                </a:r>
                <a:endParaRPr lang="en-US" sz="2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690813" algn="l"/>
                  </a:tabLst>
                </a:pPr>
                <a:r>
                  <a:rPr lang="en-US" sz="2700" dirty="0" smtClean="0">
                    <a:latin typeface="Arial" panose="020B0604020202020204" pitchFamily="34" charset="0"/>
                    <a:cs typeface="Arial" panose="020B0604020202020204" pitchFamily="34" charset="0"/>
                  </a:rPr>
                  <a:t>2</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2</m:t>
                        </m:r>
                      </m:e>
                    </m:rad>
                  </m:oMath>
                </a14:m>
                <a:r>
                  <a:rPr lang="en-US" sz="27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2</m:t>
                        </m:r>
                      </m:e>
                    </m:rad>
                  </m:oMath>
                </a14:m>
                <a:r>
                  <a:rPr lang="en-US" sz="2700" dirty="0" smtClean="0">
                    <a:latin typeface="Arial" panose="020B0604020202020204" pitchFamily="34" charset="0"/>
                    <a:cs typeface="Arial" panose="020B0604020202020204" pitchFamily="34" charset="0"/>
                  </a:rPr>
                  <a:t> =0 </a:t>
                </a:r>
              </a:p>
              <a:p>
                <a:pPr marL="971550" lvl="1" indent="-514350">
                  <a:buClr>
                    <a:srgbClr val="C00000"/>
                  </a:buClr>
                  <a:buFont typeface="+mj-lt"/>
                  <a:buAutoNum type="alphaLcPeriod"/>
                  <a:tabLst>
                    <a:tab pos="2690813" algn="l"/>
                  </a:tabLst>
                </a:pP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700" dirty="0">
                    <a:latin typeface="Arial" panose="020B0604020202020204" pitchFamily="34" charset="0"/>
                    <a:cs typeface="Arial" panose="020B0604020202020204" pitchFamily="34" charset="0"/>
                  </a:rPr>
                  <a:t>(</a:t>
                </a:r>
                <a:r>
                  <a:rPr lang="en-US" sz="2700" dirty="0" smtClean="0">
                    <a:latin typeface="Arial" panose="020B0604020202020204" pitchFamily="34" charset="0"/>
                    <a:cs typeface="Arial" panose="020B0604020202020204" pitchFamily="34" charset="0"/>
                  </a:rPr>
                  <a:t>6 -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7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5</m:t>
                        </m:r>
                      </m:e>
                    </m:rad>
                    <m:r>
                      <a:rPr lang="en-US" sz="2700" b="0" i="0" dirty="0" smtClean="0">
                        <a:latin typeface="Cambria Math" panose="02040503050406030204" pitchFamily="18" charset="0"/>
                        <a:cs typeface="Arial" panose="020B0604020202020204" pitchFamily="34" charset="0"/>
                        <a:sym typeface="Wingdings" panose="05000000000000000000" pitchFamily="2" charset="2"/>
                      </a:rPr>
                      <m:t> </m:t>
                    </m:r>
                  </m:oMath>
                </a14:m>
                <a:r>
                  <a:rPr lang="en-US" sz="2700" dirty="0">
                    <a:latin typeface="Arial" panose="020B0604020202020204" pitchFamily="34" charset="0"/>
                    <a:cs typeface="Arial" panose="020B0604020202020204" pitchFamily="34" charset="0"/>
                  </a:rPr>
                  <a:t>x </a:t>
                </a:r>
                <a:r>
                  <a:rPr lang="en-US" sz="2700" dirty="0" smtClean="0">
                    <a:latin typeface="Arial" panose="020B0604020202020204" pitchFamily="34" charset="0"/>
                    <a:cs typeface="Arial" panose="020B0604020202020204" pitchFamily="34" charset="0"/>
                  </a:rPr>
                  <a:t>6 -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7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700" dirty="0" smtClean="0">
                    <a:latin typeface="Arial" panose="020B0604020202020204" pitchFamily="34" charset="0"/>
                    <a:cs typeface="Arial" panose="020B0604020202020204" pitchFamily="34" charset="0"/>
                  </a:rPr>
                  <a:t> = 6</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700" dirty="0" smtClean="0">
                    <a:latin typeface="Arial" panose="020B0604020202020204" pitchFamily="34" charset="0"/>
                    <a:cs typeface="Arial" panose="020B0604020202020204" pitchFamily="34" charset="0"/>
                  </a:rPr>
                  <a:t> - </a:t>
                </a:r>
                <a:r>
                  <a:rPr lang="en-US" sz="2700" dirty="0">
                    <a:latin typeface="Arial" panose="020B0604020202020204" pitchFamily="34" charset="0"/>
                    <a:cs typeface="Arial" panose="020B0604020202020204" pitchFamily="34" charset="0"/>
                    <a:sym typeface="Wingdings" panose="05000000000000000000" pitchFamily="2" charset="2"/>
                  </a:rPr>
                  <a:t></a:t>
                </a:r>
                <a:endParaRPr lang="en-US" sz="2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690813" algn="l"/>
                  </a:tabLst>
                </a:pPr>
                <a14:m>
                  <m:oMath xmlns:m="http://schemas.openxmlformats.org/officeDocument/2006/math">
                    <m:rad>
                      <m:radPr>
                        <m:degHide m:val="on"/>
                        <m:ctrlPr>
                          <a:rPr lang="en-US" sz="2700" i="1">
                            <a:latin typeface="Cambria Math" panose="02040503050406030204" pitchFamily="18" charset="0"/>
                          </a:rPr>
                        </m:ctrlPr>
                      </m:radPr>
                      <m:deg/>
                      <m:e>
                        <m:r>
                          <m:rPr>
                            <m:nor/>
                          </m:rPr>
                          <a:rPr lang="en-US" sz="2700" b="0" dirty="0" smtClean="0">
                            <a:latin typeface="Arial" panose="020B0604020202020204" pitchFamily="34" charset="0"/>
                            <a:cs typeface="Arial" panose="020B0604020202020204" pitchFamily="34" charset="0"/>
                            <a:sym typeface="Wingdings" panose="05000000000000000000" pitchFamily="2" charset="2"/>
                          </a:rPr>
                          <m:t>180</m:t>
                        </m:r>
                      </m:e>
                    </m:rad>
                  </m:oMath>
                </a14:m>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700" i="1">
                            <a:latin typeface="Cambria Math" panose="02040503050406030204" pitchFamily="18" charset="0"/>
                          </a:rPr>
                        </m:ctrlPr>
                      </m:radPr>
                      <m:deg/>
                      <m:e>
                        <m:r>
                          <m:rPr>
                            <m:nor/>
                          </m:rPr>
                          <a:rPr lang="en-US" sz="2700" b="0" smtClean="0">
                            <a:latin typeface="Arial" panose="020B0604020202020204" pitchFamily="34" charset="0"/>
                            <a:cs typeface="Arial" panose="020B0604020202020204" pitchFamily="34" charset="0"/>
                          </a:rPr>
                          <m:t>45</m:t>
                        </m:r>
                      </m:e>
                    </m:rad>
                  </m:oMath>
                </a14:m>
                <a:endParaRPr lang="en-US" sz="27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1731287"/>
                <a:ext cx="5256584" cy="3388363"/>
              </a:xfrm>
              <a:prstGeom prst="rect">
                <a:avLst/>
              </a:prstGeom>
              <a:blipFill rotWithShape="0">
                <a:blip r:embed="rId4"/>
                <a:stretch>
                  <a:fillRect l="-1970" t="-1619" b="-540"/>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1052969602"/>
              </p:ext>
            </p:extLst>
          </p:nvPr>
        </p:nvGraphicFramePr>
        <p:xfrm>
          <a:off x="251518" y="1226308"/>
          <a:ext cx="8568952" cy="518160"/>
        </p:xfrm>
        <a:graphic>
          <a:graphicData uri="http://schemas.openxmlformats.org/drawingml/2006/table">
            <a:tbl>
              <a:tblPr firstRow="1" bandRow="1">
                <a:effectLst/>
                <a:tableStyleId>{5940675A-B579-460E-94D1-54222C63F5DA}</a:tableStyleId>
              </a:tblPr>
              <a:tblGrid>
                <a:gridCol w="8568952"/>
              </a:tblGrid>
              <a:tr h="47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Arial" panose="020B0604020202020204" pitchFamily="34" charset="0"/>
                          <a:cs typeface="Arial" panose="020B0604020202020204" pitchFamily="34" charset="0"/>
                        </a:rPr>
                        <a:t>17 - Strengthen</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sp>
        <p:nvSpPr>
          <p:cNvPr id="11" name="Rectangle 10"/>
          <p:cNvSpPr/>
          <p:nvPr/>
        </p:nvSpPr>
        <p:spPr>
          <a:xfrm>
            <a:off x="5580112" y="1772816"/>
            <a:ext cx="3200036" cy="308217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811790"/>
            <a:ext cx="548640" cy="53709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flipH="1">
                <a:off x="259475" y="6023605"/>
                <a:ext cx="8560997" cy="57374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Q1e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smtClean="0">
                            <a:solidFill>
                              <a:schemeClr val="tx1"/>
                            </a:solidFill>
                            <a:latin typeface="Cambria Math" panose="02040503050406030204" pitchFamily="18" charset="0"/>
                          </a:rPr>
                        </m:ctrlPr>
                      </m:radPr>
                      <m:deg/>
                      <m:e>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180</m:t>
                        </m:r>
                      </m:e>
                    </m:rad>
                  </m:oMath>
                </a14:m>
                <a:r>
                  <a:rPr lang="en-US" sz="28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9 </m:t>
                        </m:r>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x</m:t>
                        </m:r>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 4 </m:t>
                        </m:r>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x</m:t>
                        </m:r>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 5</m:t>
                        </m:r>
                      </m:e>
                    </m:rad>
                  </m:oMath>
                </a14:m>
                <a:r>
                  <a:rPr lang="en-US" sz="2800" dirty="0" smtClean="0">
                    <a:solidFill>
                      <a:schemeClr val="tx1"/>
                    </a:solidFill>
                    <a:latin typeface="Arial" panose="020B0604020202020204" pitchFamily="34" charset="0"/>
                    <a:cs typeface="Arial" panose="020B0604020202020204" pitchFamily="34" charset="0"/>
                  </a:rPr>
                  <a:t> and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45</m:t>
                        </m:r>
                      </m:e>
                    </m:rad>
                  </m:oMath>
                </a14:m>
                <a:r>
                  <a:rPr lang="en-US" sz="28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m:rPr>
                            <m:nor/>
                          </m:rP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m:t></m:t>
                        </m:r>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 </m:t>
                        </m:r>
                        <m:r>
                          <m:rPr>
                            <m:nor/>
                          </m:rPr>
                          <a:rPr lang="en-US" sz="28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x</m:t>
                        </m:r>
                        <m:r>
                          <m:rPr>
                            <m:nor/>
                          </m:rP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m:t></m:t>
                        </m:r>
                      </m:e>
                    </m:rad>
                  </m:oMath>
                </a14:m>
                <a:endParaRPr lang="en-US" sz="2800" dirty="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259475" y="6023605"/>
                <a:ext cx="8560997" cy="573747"/>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flipH="1">
                <a:off x="259475" y="4948383"/>
                <a:ext cx="8560997" cy="99956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Q1d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m:rPr>
                            <m:nor/>
                          </m:rP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m:t>5</m:t>
                        </m:r>
                      </m:e>
                    </m:rad>
                  </m:oMath>
                </a14:m>
                <a:r>
                  <a:rPr lang="en-US" sz="2800" dirty="0" smtClean="0">
                    <a:solidFill>
                      <a:schemeClr val="tx1"/>
                    </a:solidFill>
                    <a:latin typeface="Arial" panose="020B0604020202020204" pitchFamily="34" charset="0"/>
                    <a:cs typeface="Arial" panose="020B0604020202020204" pitchFamily="34" charset="0"/>
                  </a:rPr>
                  <a:t> x 6 = 6 x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m:rPr>
                            <m:nor/>
                          </m:rP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m:t>5</m:t>
                        </m:r>
                      </m:e>
                    </m:rad>
                  </m:oMath>
                </a14:m>
                <a:r>
                  <a:rPr lang="en-US" sz="2800" dirty="0" smtClean="0">
                    <a:solidFill>
                      <a:schemeClr val="tx1"/>
                    </a:solidFill>
                    <a:latin typeface="Arial" panose="020B0604020202020204" pitchFamily="34" charset="0"/>
                    <a:cs typeface="Arial" panose="020B0604020202020204" pitchFamily="34" charset="0"/>
                  </a:rPr>
                  <a:t> = 6</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m:rPr>
                            <m:nor/>
                          </m:rP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m:t>5</m:t>
                        </m:r>
                      </m:e>
                    </m:rad>
                  </m:oMath>
                </a14:m>
                <a:r>
                  <a:rPr lang="en-US" sz="28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r>
                <a:br>
                  <a:rPr lang="en-US" sz="2800" dirty="0" smtClean="0">
                    <a:solidFill>
                      <a:schemeClr val="tx1"/>
                    </a:solidFill>
                    <a:latin typeface="Arial" panose="020B0604020202020204" pitchFamily="34" charset="0"/>
                    <a:cs typeface="Arial" panose="020B0604020202020204" pitchFamily="34" charset="0"/>
                    <a:sym typeface="Wingdings" panose="05000000000000000000" pitchFamily="2" charset="2"/>
                  </a:rPr>
                </a:br>
                <a:r>
                  <a:rPr lang="en-US" sz="2800" dirty="0" smtClean="0">
                    <a:solidFill>
                      <a:schemeClr val="tx1"/>
                    </a:solidFill>
                    <a:latin typeface="Arial" panose="020B0604020202020204" pitchFamily="34" charset="0"/>
                    <a:cs typeface="Arial" panose="020B0604020202020204" pitchFamily="34" charset="0"/>
                  </a:rPr>
                  <a:t>Always </a:t>
                </a:r>
                <a:r>
                  <a:rPr lang="en-US" sz="2800" dirty="0">
                    <a:solidFill>
                      <a:schemeClr val="tx1"/>
                    </a:solidFill>
                    <a:latin typeface="Arial" panose="020B0604020202020204" pitchFamily="34" charset="0"/>
                    <a:cs typeface="Arial" panose="020B0604020202020204" pitchFamily="34" charset="0"/>
                  </a:rPr>
                  <a:t>write the whole number before the surd</a:t>
                </a:r>
              </a:p>
            </p:txBody>
          </p:sp>
        </mc:Choice>
        <mc:Fallback xmlns="">
          <p:sp>
            <p:nvSpPr>
              <p:cNvPr id="14" name="Rectangle 13"/>
              <p:cNvSpPr>
                <a:spLocks noRot="1" noChangeAspect="1" noMove="1" noResize="1" noEditPoints="1" noAdjustHandles="1" noChangeArrowheads="1" noChangeShapeType="1" noTextEdit="1"/>
              </p:cNvSpPr>
              <p:nvPr/>
            </p:nvSpPr>
            <p:spPr>
              <a:xfrm flipH="1">
                <a:off x="259475" y="4948383"/>
                <a:ext cx="8560997" cy="999569"/>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949578016"/>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8555407" cy="2316083"/>
              </a:xfrm>
              <a:prstGeom prst="rect">
                <a:avLst/>
              </a:prstGeom>
            </p:spPr>
            <p:txBody>
              <a:bodyPr wrap="square">
                <a:spAutoFit/>
              </a:bodyPr>
              <a:lstStyle/>
              <a:p>
                <a:pPr marL="457200" indent="-457200">
                  <a:buClr>
                    <a:srgbClr val="C00000"/>
                  </a:buClr>
                  <a:buFont typeface="+mj-lt"/>
                  <a:buAutoNum type="arabicPeriod" startAt="2"/>
                  <a:tabLst>
                    <a:tab pos="2690813" algn="l"/>
                  </a:tabLst>
                </a:pPr>
                <a:r>
                  <a:rPr lang="en-US" sz="3300" dirty="0" smtClean="0">
                    <a:latin typeface="Arial" panose="020B0604020202020204" pitchFamily="34" charset="0"/>
                    <a:cs typeface="Arial" panose="020B0604020202020204" pitchFamily="34" charset="0"/>
                  </a:rPr>
                  <a:t>Rationalise the denominators.</a:t>
                </a:r>
              </a:p>
              <a:p>
                <a:pPr marL="971550" lvl="1" indent="-514350">
                  <a:buClr>
                    <a:srgbClr val="C00000"/>
                  </a:buClr>
                  <a:buFont typeface="+mj-lt"/>
                  <a:buAutoNum type="alphaLcPeriod"/>
                  <a:tabLst>
                    <a:tab pos="2690813"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12</m:t>
                        </m:r>
                      </m:num>
                      <m:den>
                        <m:rad>
                          <m:radPr>
                            <m:degHide m:val="on"/>
                            <m:ctrlPr>
                              <a:rPr lang="en-US" sz="3300" i="1">
                                <a:latin typeface="Cambria Math" panose="02040503050406030204" pitchFamily="18" charset="0"/>
                              </a:rPr>
                            </m:ctrlPr>
                          </m:radPr>
                          <m:deg/>
                          <m:e>
                            <m:r>
                              <a:rPr lang="en-US" sz="3300" i="0">
                                <a:latin typeface="Cambria Math" panose="02040503050406030204" pitchFamily="18" charset="0"/>
                              </a:rPr>
                              <m:t>3</m:t>
                            </m:r>
                          </m:e>
                        </m:rad>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i="0">
                            <a:latin typeface="Cambria Math" panose="02040503050406030204" pitchFamily="18" charset="0"/>
                            <a:cs typeface="Arial" panose="020B0604020202020204" pitchFamily="34" charset="0"/>
                          </a:rPr>
                          <m:t>12</m:t>
                        </m:r>
                      </m:num>
                      <m:den>
                        <m:rad>
                          <m:radPr>
                            <m:degHide m:val="on"/>
                            <m:ctrlPr>
                              <a:rPr lang="en-US" sz="3300" i="1">
                                <a:latin typeface="Cambria Math" panose="02040503050406030204" pitchFamily="18" charset="0"/>
                              </a:rPr>
                            </m:ctrlPr>
                          </m:radPr>
                          <m:deg/>
                          <m:e>
                            <m:r>
                              <a:rPr lang="en-US" sz="3300" i="0">
                                <a:latin typeface="Cambria Math" panose="02040503050406030204" pitchFamily="18" charset="0"/>
                              </a:rPr>
                              <m:t>3</m:t>
                            </m:r>
                          </m:e>
                        </m:rad>
                      </m:den>
                    </m:f>
                  </m:oMath>
                </a14:m>
                <a:r>
                  <a:rPr lang="en-US" sz="3300" dirty="0" smtClean="0">
                    <a:latin typeface="Arial" panose="020B0604020202020204" pitchFamily="34" charset="0"/>
                    <a:cs typeface="Arial" panose="020B0604020202020204" pitchFamily="34" charset="0"/>
                  </a:rPr>
                  <a:t> x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ad>
                          <m:radPr>
                            <m:degHide m:val="on"/>
                            <m:ctrlPr>
                              <a:rPr lang="en-US" sz="3300" i="1">
                                <a:latin typeface="Cambria Math" panose="02040503050406030204" pitchFamily="18" charset="0"/>
                              </a:rPr>
                            </m:ctrlPr>
                          </m:radPr>
                          <m:deg/>
                          <m:e>
                            <m:r>
                              <a:rPr lang="en-US" sz="3300" i="0">
                                <a:latin typeface="Cambria Math" panose="02040503050406030204" pitchFamily="18" charset="0"/>
                              </a:rPr>
                              <m:t>3</m:t>
                            </m:r>
                          </m:e>
                        </m:rad>
                      </m:num>
                      <m:den>
                        <m:rad>
                          <m:radPr>
                            <m:degHide m:val="on"/>
                            <m:ctrlPr>
                              <a:rPr lang="en-US" sz="3300" i="1">
                                <a:latin typeface="Cambria Math" panose="02040503050406030204" pitchFamily="18" charset="0"/>
                              </a:rPr>
                            </m:ctrlPr>
                          </m:radPr>
                          <m:deg/>
                          <m:e>
                            <m:r>
                              <a:rPr lang="en-US" sz="3300" i="0">
                                <a:latin typeface="Cambria Math" panose="02040503050406030204" pitchFamily="18" charset="0"/>
                              </a:rPr>
                              <m:t>3</m:t>
                            </m:r>
                          </m:e>
                        </m:rad>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m:rPr>
                            <m:nor/>
                          </m:rPr>
                          <a:rPr lang="en-US" sz="3300" dirty="0">
                            <a:latin typeface="Arial" panose="020B0604020202020204" pitchFamily="34" charset="0"/>
                            <a:cs typeface="Arial" panose="020B0604020202020204" pitchFamily="34" charset="0"/>
                            <a:sym typeface="Wingdings" panose="05000000000000000000" pitchFamily="2" charset="2"/>
                          </a:rPr>
                          <m:t></m:t>
                        </m:r>
                        <m:r>
                          <m:rPr>
                            <m:nor/>
                          </m:rPr>
                          <a:rPr lang="en-US" sz="3300" dirty="0">
                            <a:latin typeface="Arial" panose="020B0604020202020204" pitchFamily="34" charset="0"/>
                            <a:cs typeface="Arial" panose="020B0604020202020204" pitchFamily="34" charset="0"/>
                          </a:rPr>
                          <m:t> </m:t>
                        </m:r>
                        <m:rad>
                          <m:radPr>
                            <m:degHide m:val="on"/>
                            <m:ctrlPr>
                              <a:rPr lang="en-US" sz="3300" i="1">
                                <a:latin typeface="Cambria Math" panose="02040503050406030204" pitchFamily="18" charset="0"/>
                              </a:rPr>
                            </m:ctrlPr>
                          </m:radPr>
                          <m:deg/>
                          <m:e>
                            <m:r>
                              <a:rPr lang="en-US" sz="3300" i="0">
                                <a:latin typeface="Cambria Math" panose="02040503050406030204" pitchFamily="18" charset="0"/>
                              </a:rPr>
                              <m:t>3</m:t>
                            </m:r>
                          </m:e>
                        </m:rad>
                      </m:num>
                      <m:den>
                        <m:r>
                          <m:rPr>
                            <m:nor/>
                          </m:rPr>
                          <a:rPr lang="en-US" sz="3300" dirty="0">
                            <a:latin typeface="Arial" panose="020B0604020202020204" pitchFamily="34" charset="0"/>
                            <a:cs typeface="Arial" panose="020B0604020202020204" pitchFamily="34" charset="0"/>
                            <a:sym typeface="Wingdings" panose="05000000000000000000" pitchFamily="2" charset="2"/>
                          </a:rPr>
                          <m:t></m:t>
                        </m:r>
                        <m:r>
                          <m:rPr>
                            <m:nor/>
                          </m:rPr>
                          <a:rPr lang="en-US" sz="3300" dirty="0">
                            <a:latin typeface="Arial" panose="020B0604020202020204" pitchFamily="34" charset="0"/>
                            <a:cs typeface="Arial" panose="020B0604020202020204" pitchFamily="34" charset="0"/>
                          </a:rPr>
                          <m:t> </m:t>
                        </m:r>
                      </m:den>
                    </m:f>
                  </m:oMath>
                </a14:m>
                <a:r>
                  <a:rPr lang="en-US" sz="3300" dirty="0" smtClean="0">
                    <a:latin typeface="Arial" panose="020B0604020202020204" pitchFamily="34" charset="0"/>
                    <a:cs typeface="Arial" panose="020B0604020202020204" pitchFamily="34" charset="0"/>
                  </a:rPr>
                  <a:t> = </a:t>
                </a:r>
                <a:r>
                  <a:rPr lang="en-US" sz="3300" dirty="0">
                    <a:latin typeface="Arial" panose="020B0604020202020204" pitchFamily="34" charset="0"/>
                    <a:cs typeface="Arial" panose="020B0604020202020204" pitchFamily="34" charset="0"/>
                    <a:sym typeface="Wingdings" panose="05000000000000000000" pitchFamily="2" charset="2"/>
                  </a:rPr>
                  <a:t></a:t>
                </a:r>
                <a14:m>
                  <m:oMath xmlns:m="http://schemas.openxmlformats.org/officeDocument/2006/math">
                    <m:rad>
                      <m:radPr>
                        <m:degHide m:val="on"/>
                        <m:ctrlPr>
                          <a:rPr lang="en-US" sz="3300" i="1">
                            <a:latin typeface="Cambria Math" panose="02040503050406030204" pitchFamily="18" charset="0"/>
                          </a:rPr>
                        </m:ctrlPr>
                      </m:radPr>
                      <m:deg/>
                      <m:e>
                        <m:r>
                          <a:rPr lang="en-US" sz="3300" i="0">
                            <a:latin typeface="Cambria Math" panose="02040503050406030204" pitchFamily="18" charset="0"/>
                          </a:rPr>
                          <m:t>3</m:t>
                        </m:r>
                      </m:e>
                    </m:rad>
                  </m:oMath>
                </a14:m>
                <a:r>
                  <a:rPr lang="en-US" sz="3300" dirty="0" smtClean="0">
                    <a:latin typeface="Arial" panose="020B0604020202020204" pitchFamily="34" charset="0"/>
                    <a:cs typeface="Arial" panose="020B0604020202020204" pitchFamily="34" charset="0"/>
                  </a:rPr>
                  <a:t>	</a:t>
                </a:r>
                <a:r>
                  <a:rPr lang="en-US" sz="3300" dirty="0" smtClean="0">
                    <a:solidFill>
                      <a:srgbClr val="C00000"/>
                    </a:solidFill>
                    <a:latin typeface="Arial" panose="020B0604020202020204" pitchFamily="34" charset="0"/>
                    <a:cs typeface="Arial" panose="020B0604020202020204" pitchFamily="34" charset="0"/>
                  </a:rPr>
                  <a:t>c.</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8 − </m:t>
                        </m:r>
                        <m:rad>
                          <m:radPr>
                            <m:degHide m:val="on"/>
                            <m:ctrlPr>
                              <a:rPr lang="en-US" sz="3300" i="1">
                                <a:latin typeface="Cambria Math" panose="02040503050406030204" pitchFamily="18" charset="0"/>
                              </a:rPr>
                            </m:ctrlPr>
                          </m:radPr>
                          <m:deg/>
                          <m:e>
                            <m:r>
                              <a:rPr lang="en-US" sz="3300" b="0" i="0" smtClean="0">
                                <a:latin typeface="Cambria Math" panose="02040503050406030204" pitchFamily="18" charset="0"/>
                              </a:rPr>
                              <m:t>5</m:t>
                            </m:r>
                          </m:e>
                        </m:rad>
                      </m:num>
                      <m:den>
                        <m:rad>
                          <m:radPr>
                            <m:degHide m:val="on"/>
                            <m:ctrlPr>
                              <a:rPr lang="en-US" sz="3300" i="1">
                                <a:latin typeface="Cambria Math" panose="02040503050406030204" pitchFamily="18" charset="0"/>
                              </a:rPr>
                            </m:ctrlPr>
                          </m:radPr>
                          <m:deg/>
                          <m:e>
                            <m:r>
                              <a:rPr lang="en-US" sz="3300" b="0" i="0" smtClean="0">
                                <a:latin typeface="Cambria Math" panose="02040503050406030204" pitchFamily="18" charset="0"/>
                              </a:rPr>
                              <m:t>5</m:t>
                            </m:r>
                          </m:e>
                        </m:rad>
                      </m:den>
                    </m:f>
                  </m:oMath>
                </a14:m>
                <a:r>
                  <a:rPr lang="en-US" sz="33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a:tabLst>
                    <a:tab pos="2690813"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4+ </m:t>
                        </m:r>
                        <m:rad>
                          <m:radPr>
                            <m:degHide m:val="on"/>
                            <m:ctrlPr>
                              <a:rPr lang="en-US" sz="3300" i="1">
                                <a:latin typeface="Cambria Math" panose="02040503050406030204" pitchFamily="18" charset="0"/>
                              </a:rPr>
                            </m:ctrlPr>
                          </m:radPr>
                          <m:deg/>
                          <m:e>
                            <m:r>
                              <a:rPr lang="en-US" sz="3300" b="0" i="0" smtClean="0">
                                <a:latin typeface="Cambria Math" panose="02040503050406030204" pitchFamily="18" charset="0"/>
                              </a:rPr>
                              <m:t>11</m:t>
                            </m:r>
                          </m:e>
                        </m:rad>
                      </m:num>
                      <m:den>
                        <m:rad>
                          <m:radPr>
                            <m:degHide m:val="on"/>
                            <m:ctrlPr>
                              <a:rPr lang="en-US" sz="3300" i="1">
                                <a:latin typeface="Cambria Math" panose="02040503050406030204" pitchFamily="18" charset="0"/>
                              </a:rPr>
                            </m:ctrlPr>
                          </m:radPr>
                          <m:deg/>
                          <m:e>
                            <m:r>
                              <a:rPr lang="en-US" sz="3300" b="0" i="0" smtClean="0">
                                <a:latin typeface="Cambria Math" panose="02040503050406030204" pitchFamily="18" charset="0"/>
                              </a:rPr>
                              <m:t>11</m:t>
                            </m:r>
                          </m:e>
                        </m:rad>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i="0">
                            <a:latin typeface="Cambria Math" panose="02040503050406030204" pitchFamily="18" charset="0"/>
                            <a:cs typeface="Arial" panose="020B0604020202020204" pitchFamily="34" charset="0"/>
                          </a:rPr>
                          <m:t>4+ </m:t>
                        </m:r>
                        <m:rad>
                          <m:radPr>
                            <m:degHide m:val="on"/>
                            <m:ctrlPr>
                              <a:rPr lang="en-US" sz="3300" i="1">
                                <a:latin typeface="Cambria Math" panose="02040503050406030204" pitchFamily="18" charset="0"/>
                              </a:rPr>
                            </m:ctrlPr>
                          </m:radPr>
                          <m:deg/>
                          <m:e>
                            <m:r>
                              <a:rPr lang="en-US" sz="3300" i="0">
                                <a:latin typeface="Cambria Math" panose="02040503050406030204" pitchFamily="18" charset="0"/>
                              </a:rPr>
                              <m:t>11</m:t>
                            </m:r>
                          </m:e>
                        </m:rad>
                      </m:num>
                      <m:den>
                        <m:rad>
                          <m:radPr>
                            <m:degHide m:val="on"/>
                            <m:ctrlPr>
                              <a:rPr lang="en-US" sz="3300" i="1">
                                <a:latin typeface="Cambria Math" panose="02040503050406030204" pitchFamily="18" charset="0"/>
                              </a:rPr>
                            </m:ctrlPr>
                          </m:radPr>
                          <m:deg/>
                          <m:e>
                            <m:r>
                              <a:rPr lang="en-US" sz="3300" i="0">
                                <a:latin typeface="Cambria Math" panose="02040503050406030204" pitchFamily="18" charset="0"/>
                              </a:rPr>
                              <m:t>11</m:t>
                            </m:r>
                          </m:e>
                        </m:rad>
                      </m:den>
                    </m:f>
                  </m:oMath>
                </a14:m>
                <a:r>
                  <a:rPr lang="en-US" sz="3300" dirty="0" smtClean="0">
                    <a:latin typeface="Arial" panose="020B0604020202020204" pitchFamily="34" charset="0"/>
                    <a:cs typeface="Arial" panose="020B0604020202020204" pitchFamily="34" charset="0"/>
                  </a:rPr>
                  <a:t> x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ad>
                          <m:radPr>
                            <m:degHide m:val="on"/>
                            <m:ctrlPr>
                              <a:rPr lang="en-US" sz="3300" i="1">
                                <a:latin typeface="Cambria Math" panose="02040503050406030204" pitchFamily="18" charset="0"/>
                              </a:rPr>
                            </m:ctrlPr>
                          </m:radPr>
                          <m:deg/>
                          <m:e>
                            <m:r>
                              <a:rPr lang="en-US" sz="3300" i="0">
                                <a:latin typeface="Cambria Math" panose="02040503050406030204" pitchFamily="18" charset="0"/>
                              </a:rPr>
                              <m:t>11</m:t>
                            </m:r>
                          </m:e>
                        </m:rad>
                      </m:num>
                      <m:den>
                        <m:rad>
                          <m:radPr>
                            <m:degHide m:val="on"/>
                            <m:ctrlPr>
                              <a:rPr lang="en-US" sz="3300" i="1">
                                <a:latin typeface="Cambria Math" panose="02040503050406030204" pitchFamily="18" charset="0"/>
                              </a:rPr>
                            </m:ctrlPr>
                          </m:radPr>
                          <m:deg/>
                          <m:e>
                            <m:r>
                              <a:rPr lang="en-US" sz="3300" i="0">
                                <a:latin typeface="Cambria Math" panose="02040503050406030204" pitchFamily="18" charset="0"/>
                              </a:rPr>
                              <m:t>11</m:t>
                            </m:r>
                          </m:e>
                        </m:rad>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i="0">
                            <a:latin typeface="Cambria Math" panose="02040503050406030204" pitchFamily="18" charset="0"/>
                            <a:cs typeface="Arial" panose="020B0604020202020204" pitchFamily="34" charset="0"/>
                          </a:rPr>
                          <m:t>4</m:t>
                        </m:r>
                        <m:r>
                          <a:rPr lang="en-US" sz="3300" b="0" i="0" smtClean="0">
                            <a:latin typeface="Cambria Math" panose="02040503050406030204" pitchFamily="18" charset="0"/>
                            <a:cs typeface="Arial" panose="020B0604020202020204" pitchFamily="34" charset="0"/>
                          </a:rPr>
                          <m:t> </m:t>
                        </m:r>
                        <m:r>
                          <m:rPr>
                            <m:sty m:val="p"/>
                          </m:rPr>
                          <a:rPr lang="en-US" sz="3300" b="0" i="0" smtClean="0">
                            <a:latin typeface="Cambria Math" panose="02040503050406030204" pitchFamily="18" charset="0"/>
                            <a:cs typeface="Arial" panose="020B0604020202020204" pitchFamily="34" charset="0"/>
                          </a:rPr>
                          <m:t>x</m:t>
                        </m:r>
                        <m:r>
                          <a:rPr lang="en-US" sz="3300" i="0">
                            <a:latin typeface="Cambria Math" panose="02040503050406030204" pitchFamily="18" charset="0"/>
                            <a:cs typeface="Arial" panose="020B0604020202020204" pitchFamily="34" charset="0"/>
                          </a:rPr>
                          <m:t> </m:t>
                        </m:r>
                        <m:rad>
                          <m:radPr>
                            <m:degHide m:val="on"/>
                            <m:ctrlPr>
                              <a:rPr lang="en-US" sz="3300" i="1">
                                <a:latin typeface="Cambria Math" panose="02040503050406030204" pitchFamily="18" charset="0"/>
                              </a:rPr>
                            </m:ctrlPr>
                          </m:radPr>
                          <m:deg/>
                          <m:e>
                            <m:r>
                              <a:rPr lang="en-US" sz="3300" i="0">
                                <a:latin typeface="Cambria Math" panose="02040503050406030204" pitchFamily="18" charset="0"/>
                              </a:rPr>
                              <m:t>11</m:t>
                            </m:r>
                          </m:e>
                        </m:rad>
                        <m:r>
                          <a:rPr lang="en-US" sz="3300" b="0" i="0" smtClean="0">
                            <a:latin typeface="Cambria Math" panose="02040503050406030204" pitchFamily="18" charset="0"/>
                          </a:rPr>
                          <m:t> +</m:t>
                        </m:r>
                        <m:r>
                          <m:rPr>
                            <m:nor/>
                          </m:rPr>
                          <a:rPr lang="en-US" sz="3300" dirty="0">
                            <a:latin typeface="Arial" panose="020B0604020202020204" pitchFamily="34" charset="0"/>
                            <a:cs typeface="Arial" panose="020B0604020202020204" pitchFamily="34" charset="0"/>
                            <a:sym typeface="Wingdings" panose="05000000000000000000" pitchFamily="2" charset="2"/>
                          </a:rPr>
                          <m:t></m:t>
                        </m:r>
                      </m:num>
                      <m:den>
                        <m:rad>
                          <m:radPr>
                            <m:degHide m:val="on"/>
                            <m:ctrlPr>
                              <a:rPr lang="en-US" sz="3300" i="1">
                                <a:latin typeface="Cambria Math" panose="02040503050406030204" pitchFamily="18" charset="0"/>
                              </a:rPr>
                            </m:ctrlPr>
                          </m:radPr>
                          <m:deg/>
                          <m:e>
                            <m:r>
                              <a:rPr lang="en-US" sz="3300" i="0">
                                <a:latin typeface="Cambria Math" panose="02040503050406030204" pitchFamily="18" charset="0"/>
                              </a:rPr>
                              <m:t>11</m:t>
                            </m:r>
                          </m:e>
                        </m:rad>
                        <m:r>
                          <a:rPr lang="en-US" sz="3300" b="0" i="0" smtClean="0">
                            <a:latin typeface="Cambria Math" panose="02040503050406030204" pitchFamily="18" charset="0"/>
                          </a:rPr>
                          <m:t> </m:t>
                        </m:r>
                        <m:r>
                          <m:rPr>
                            <m:sty m:val="p"/>
                          </m:rPr>
                          <a:rPr lang="en-US" sz="3300" b="0" i="0" smtClean="0">
                            <a:latin typeface="Cambria Math" panose="02040503050406030204" pitchFamily="18" charset="0"/>
                          </a:rPr>
                          <m:t>x</m:t>
                        </m:r>
                        <m:r>
                          <a:rPr lang="en-US" sz="3300" b="0" i="0" smtClean="0">
                            <a:latin typeface="Cambria Math" panose="02040503050406030204" pitchFamily="18" charset="0"/>
                          </a:rPr>
                          <m:t> </m:t>
                        </m:r>
                        <m:r>
                          <m:rPr>
                            <m:nor/>
                          </m:rPr>
                          <a:rPr lang="en-US" sz="3300" dirty="0">
                            <a:latin typeface="Arial" panose="020B0604020202020204" pitchFamily="34" charset="0"/>
                            <a:cs typeface="Arial" panose="020B0604020202020204" pitchFamily="34" charset="0"/>
                            <a:sym typeface="Wingdings" panose="05000000000000000000" pitchFamily="2" charset="2"/>
                          </a:rPr>
                          <m:t></m:t>
                        </m:r>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m:rPr>
                            <m:nor/>
                          </m:rPr>
                          <a:rPr lang="en-US" sz="3300" dirty="0">
                            <a:latin typeface="Arial" panose="020B0604020202020204" pitchFamily="34" charset="0"/>
                            <a:cs typeface="Arial" panose="020B0604020202020204" pitchFamily="34" charset="0"/>
                            <a:sym typeface="Wingdings" panose="05000000000000000000" pitchFamily="2" charset="2"/>
                          </a:rPr>
                          <m:t></m:t>
                        </m:r>
                      </m:num>
                      <m:den>
                        <m:r>
                          <m:rPr>
                            <m:nor/>
                          </m:rPr>
                          <a:rPr lang="en-US" sz="3300" dirty="0">
                            <a:latin typeface="Arial" panose="020B0604020202020204" pitchFamily="34" charset="0"/>
                            <a:cs typeface="Arial" panose="020B0604020202020204" pitchFamily="34" charset="0"/>
                            <a:sym typeface="Wingdings" panose="05000000000000000000" pitchFamily="2" charset="2"/>
                          </a:rPr>
                          <m:t></m:t>
                        </m:r>
                      </m:den>
                    </m:f>
                  </m:oMath>
                </a14:m>
                <a:endParaRPr lang="en-US" sz="33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8555407" cy="2316083"/>
              </a:xfrm>
              <a:prstGeom prst="rect">
                <a:avLst/>
              </a:prstGeom>
              <a:blipFill rotWithShape="0">
                <a:blip r:embed="rId4"/>
                <a:stretch>
                  <a:fillRect l="-1709" t="-342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flipH="1">
                <a:off x="259475" y="4931435"/>
                <a:ext cx="8560997" cy="873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-Multiply both parts of the expression in the numerator by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m:rPr>
                            <m:nor/>
                          </m:rPr>
                          <a:rPr lang="en-US" sz="24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11</m:t>
                        </m:r>
                      </m:e>
                    </m:rad>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259475" y="4931435"/>
                <a:ext cx="8560997" cy="873829"/>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flipH="1">
                <a:off x="256916" y="3595282"/>
                <a:ext cx="8560997" cy="121526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m:rPr>
                            <m:nor/>
                          </m:rPr>
                          <a:rPr lang="en-US" sz="24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3</m:t>
                        </m:r>
                      </m:e>
                    </m:rad>
                  </m:oMath>
                </a14:m>
                <a:r>
                  <a:rPr lang="en-US" sz="2400" dirty="0" smtClean="0">
                    <a:solidFill>
                      <a:schemeClr val="tx1"/>
                    </a:solidFill>
                    <a:latin typeface="Arial" panose="020B0604020202020204" pitchFamily="34" charset="0"/>
                    <a:cs typeface="Arial" panose="020B0604020202020204" pitchFamily="34" charset="0"/>
                  </a:rPr>
                  <a:t> x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m:rPr>
                            <m:nor/>
                          </m:rP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m:t>3</m:t>
                        </m:r>
                      </m:e>
                    </m:rad>
                  </m:oMath>
                </a14:m>
                <a:r>
                  <a:rPr lang="en-US" sz="2400" dirty="0" smtClean="0">
                    <a:solidFill>
                      <a:schemeClr val="tx1"/>
                    </a:solidFill>
                    <a:latin typeface="Arial" panose="020B0604020202020204" pitchFamily="34" charset="0"/>
                    <a:cs typeface="Arial" panose="020B0604020202020204" pitchFamily="34" charset="0"/>
                  </a:rPr>
                  <a:t> = 3. To </a:t>
                </a:r>
                <a:r>
                  <a:rPr lang="en-US" sz="2400" dirty="0">
                    <a:solidFill>
                      <a:schemeClr val="tx1"/>
                    </a:solidFill>
                    <a:latin typeface="Arial" panose="020B0604020202020204" pitchFamily="34" charset="0"/>
                    <a:cs typeface="Arial" panose="020B0604020202020204" pitchFamily="34" charset="0"/>
                  </a:rPr>
                  <a:t>get rid of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m:rPr>
                            <m:nor/>
                          </m:rP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m:t>3</m:t>
                        </m:r>
                      </m:e>
                    </m:rad>
                  </m:oMath>
                </a14:m>
                <a:r>
                  <a:rPr lang="en-US" sz="2400" dirty="0">
                    <a:solidFill>
                      <a:schemeClr val="tx1"/>
                    </a:solidFill>
                    <a:latin typeface="Arial" panose="020B0604020202020204" pitchFamily="34" charset="0"/>
                    <a:cs typeface="Arial" panose="020B0604020202020204" pitchFamily="34" charset="0"/>
                  </a:rPr>
                  <a:t> in the </a:t>
                </a:r>
                <a:r>
                  <a:rPr lang="en-US" sz="2400" dirty="0" smtClean="0">
                    <a:solidFill>
                      <a:schemeClr val="tx1"/>
                    </a:solidFill>
                    <a:latin typeface="Arial" panose="020B0604020202020204" pitchFamily="34" charset="0"/>
                    <a:cs typeface="Arial" panose="020B0604020202020204" pitchFamily="34" charset="0"/>
                  </a:rPr>
                  <a:t>denominator, multiply </a:t>
                </a:r>
                <a:r>
                  <a:rPr lang="en-US" sz="2400" dirty="0">
                    <a:solidFill>
                      <a:schemeClr val="tx1"/>
                    </a:solidFill>
                    <a:latin typeface="Arial" panose="020B0604020202020204" pitchFamily="34" charset="0"/>
                    <a:cs typeface="Arial" panose="020B0604020202020204" pitchFamily="34" charset="0"/>
                  </a:rPr>
                  <a:t>the fraction </a:t>
                </a:r>
                <a:r>
                  <a:rPr lang="en-US" sz="2400" dirty="0" smtClean="0">
                    <a:solidFill>
                      <a:schemeClr val="tx1"/>
                    </a:solidFill>
                    <a:latin typeface="Arial" panose="020B0604020202020204" pitchFamily="34" charset="0"/>
                    <a:cs typeface="Arial" panose="020B0604020202020204" pitchFamily="34" charset="0"/>
                  </a:rPr>
                  <a:t>by </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ad>
                          <m:radPr>
                            <m:degHide m:val="on"/>
                            <m:ctrlPr>
                              <a:rPr lang="en-US" sz="2400" i="1">
                                <a:solidFill>
                                  <a:schemeClr val="tx1"/>
                                </a:solidFill>
                                <a:latin typeface="Cambria Math" panose="02040503050406030204" pitchFamily="18" charset="0"/>
                              </a:rPr>
                            </m:ctrlPr>
                          </m:radPr>
                          <m:deg/>
                          <m:e>
                            <m:r>
                              <a:rPr lang="en-US" sz="2400">
                                <a:solidFill>
                                  <a:schemeClr val="tx1"/>
                                </a:solidFill>
                                <a:latin typeface="Cambria Math" panose="02040503050406030204" pitchFamily="18" charset="0"/>
                              </a:rPr>
                              <m:t>3</m:t>
                            </m:r>
                          </m:e>
                        </m:rad>
                      </m:num>
                      <m:den>
                        <m:rad>
                          <m:radPr>
                            <m:degHide m:val="on"/>
                            <m:ctrlPr>
                              <a:rPr lang="en-US" sz="2400" i="1">
                                <a:solidFill>
                                  <a:schemeClr val="tx1"/>
                                </a:solidFill>
                                <a:latin typeface="Cambria Math" panose="02040503050406030204" pitchFamily="18" charset="0"/>
                              </a:rPr>
                            </m:ctrlPr>
                          </m:radPr>
                          <m:deg/>
                          <m:e>
                            <m:r>
                              <a:rPr lang="en-US" sz="2400">
                                <a:solidFill>
                                  <a:schemeClr val="tx1"/>
                                </a:solidFill>
                                <a:latin typeface="Cambria Math" panose="02040503050406030204" pitchFamily="18" charset="0"/>
                              </a:rPr>
                              <m:t>3</m:t>
                            </m:r>
                          </m:e>
                        </m:rad>
                      </m:den>
                    </m:f>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256916" y="3595282"/>
                <a:ext cx="8560997" cy="1215269"/>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
        <p:nvSpPr>
          <p:cNvPr id="15" name="Rectangle 14"/>
          <p:cNvSpPr/>
          <p:nvPr/>
        </p:nvSpPr>
        <p:spPr>
          <a:xfrm flipH="1">
            <a:off x="239283" y="5877272"/>
            <a:ext cx="8578629" cy="707886"/>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 communication hint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'Rationalise the denominator' means get rid of any surds in the denominator, so it is a rational number.</a:t>
            </a:r>
          </a:p>
        </p:txBody>
      </p:sp>
    </p:spTree>
    <p:extLst>
      <p:ext uri="{BB962C8B-B14F-4D97-AF65-F5344CB8AC3E}">
        <p14:creationId xmlns:p14="http://schemas.microsoft.com/office/powerpoint/2010/main" val="2122986209"/>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8552848" cy="4487960"/>
              </a:xfrm>
              <a:prstGeom prst="rect">
                <a:avLst/>
              </a:prstGeom>
            </p:spPr>
            <p:txBody>
              <a:bodyPr wrap="square">
                <a:spAutoFit/>
              </a:bodyPr>
              <a:lstStyle/>
              <a:p>
                <a:pPr marL="457200" indent="-457200">
                  <a:buClr>
                    <a:srgbClr val="C00000"/>
                  </a:buClr>
                  <a:buFont typeface="+mj-lt"/>
                  <a:buAutoNum type="arabicPeriod" startAt="3"/>
                  <a:tabLst>
                    <a:tab pos="2690813" algn="l"/>
                  </a:tabLst>
                </a:pPr>
                <a:r>
                  <a:rPr lang="en-US" sz="2200" dirty="0" smtClean="0">
                    <a:latin typeface="Arial" panose="020B0604020202020204" pitchFamily="34" charset="0"/>
                    <a:cs typeface="Arial" panose="020B0604020202020204" pitchFamily="34" charset="0"/>
                  </a:rPr>
                  <a:t>Expand and simplify. The </a:t>
                </a:r>
                <a:r>
                  <a:rPr lang="en-US" sz="2200" dirty="0">
                    <a:latin typeface="Arial" panose="020B0604020202020204" pitchFamily="34" charset="0"/>
                    <a:cs typeface="Arial" panose="020B0604020202020204" pitchFamily="34" charset="0"/>
                  </a:rPr>
                  <a:t>first one has been started for you. </a:t>
                </a:r>
                <a:endParaRPr lang="en-US" sz="2200" dirty="0" smtClean="0">
                  <a:latin typeface="Arial" panose="020B0604020202020204" pitchFamily="34" charset="0"/>
                  <a:cs typeface="Arial" panose="020B0604020202020204" pitchFamily="34" charset="0"/>
                </a:endParaRPr>
              </a:p>
              <a:p>
                <a:pPr marL="809625" lvl="1" indent="-352425">
                  <a:buClr>
                    <a:srgbClr val="C00000"/>
                  </a:buClr>
                  <a:buFont typeface="+mj-lt"/>
                  <a:buAutoNum type="alphaLcPeriod"/>
                  <a:tabLst>
                    <a:tab pos="2690813" algn="l"/>
                  </a:tabLst>
                </a:pPr>
                <a:r>
                  <a:rPr lang="en-US" sz="2200" dirty="0" smtClean="0">
                    <a:latin typeface="Arial" panose="020B0604020202020204" pitchFamily="34" charset="0"/>
                    <a:cs typeface="Arial" panose="020B0604020202020204" pitchFamily="34" charset="0"/>
                  </a:rPr>
                  <a:t>(4 - </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7</m:t>
                        </m:r>
                      </m:e>
                    </m:rad>
                  </m:oMath>
                </a14:m>
                <a:r>
                  <a:rPr lang="en-US" sz="2200" dirty="0">
                    <a:latin typeface="Arial" panose="020B0604020202020204" pitchFamily="34" charset="0"/>
                    <a:cs typeface="Arial" panose="020B0604020202020204" pitchFamily="34" charset="0"/>
                  </a:rPr>
                  <a:t>)(2 + </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7</m:t>
                        </m:r>
                      </m:e>
                    </m:rad>
                  </m:oMath>
                </a14:m>
                <a:r>
                  <a:rPr lang="en-US" sz="2200" dirty="0">
                    <a:latin typeface="Arial" panose="020B0604020202020204" pitchFamily="34" charset="0"/>
                    <a:cs typeface="Arial" panose="020B0604020202020204" pitchFamily="34" charset="0"/>
                  </a:rPr>
                  <a:t>) = 8 + 4</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7</m:t>
                        </m:r>
                      </m:e>
                    </m:rad>
                  </m:oMath>
                </a14:m>
                <a:r>
                  <a:rPr lang="en-US" sz="2200" dirty="0" smtClean="0">
                    <a:latin typeface="Arial" panose="020B0604020202020204" pitchFamily="34" charset="0"/>
                    <a:cs typeface="Arial" panose="020B0604020202020204" pitchFamily="34" charset="0"/>
                  </a:rPr>
                  <a:t> - </a:t>
                </a:r>
                <a14:m>
                  <m:oMath xmlns:m="http://schemas.openxmlformats.org/officeDocument/2006/math">
                    <m:r>
                      <m:rPr>
                        <m:nor/>
                      </m:rPr>
                      <a:rPr lang="en-US" sz="2200" dirty="0">
                        <a:latin typeface="Arial" panose="020B0604020202020204" pitchFamily="34" charset="0"/>
                        <a:cs typeface="Arial" panose="020B0604020202020204" pitchFamily="34" charset="0"/>
                        <a:sym typeface="Wingdings" panose="05000000000000000000" pitchFamily="2" charset="2"/>
                      </a:rPr>
                      <m:t></m:t>
                    </m:r>
                    <m:rad>
                      <m:radPr>
                        <m:degHide m:val="on"/>
                        <m:ctrlPr>
                          <a:rPr lang="en-US" sz="2200" i="1">
                            <a:latin typeface="Cambria Math" panose="02040503050406030204" pitchFamily="18" charset="0"/>
                          </a:rPr>
                        </m:ctrlPr>
                      </m:radPr>
                      <m:deg/>
                      <m:e>
                        <m:r>
                          <m:rPr>
                            <m:nor/>
                          </m:rPr>
                          <a:rPr lang="en-US" sz="2200" dirty="0">
                            <a:latin typeface="Arial" panose="020B0604020202020204" pitchFamily="34" charset="0"/>
                            <a:cs typeface="Arial" panose="020B0604020202020204" pitchFamily="34" charset="0"/>
                            <a:sym typeface="Wingdings" panose="05000000000000000000" pitchFamily="2" charset="2"/>
                          </a:rPr>
                          <m:t>7</m:t>
                        </m:r>
                      </m:e>
                    </m:rad>
                  </m:oMath>
                </a14:m>
                <a:r>
                  <a:rPr lang="en-US" sz="2200" dirty="0" smtClean="0">
                    <a:latin typeface="Arial" panose="020B0604020202020204" pitchFamily="34" charset="0"/>
                    <a:cs typeface="Arial" panose="020B0604020202020204" pitchFamily="34" charset="0"/>
                  </a:rPr>
                  <a:t> - </a:t>
                </a:r>
                <a14:m>
                  <m:oMath xmlns:m="http://schemas.openxmlformats.org/officeDocument/2006/math">
                    <m:r>
                      <m:rPr>
                        <m:nor/>
                      </m:rPr>
                      <a:rPr lang="en-US" sz="2200" dirty="0">
                        <a:latin typeface="Arial" panose="020B0604020202020204" pitchFamily="34" charset="0"/>
                        <a:cs typeface="Arial" panose="020B0604020202020204" pitchFamily="34" charset="0"/>
                        <a:sym typeface="Wingdings" panose="05000000000000000000" pitchFamily="2" charset="2"/>
                      </a:rPr>
                      <m:t></m:t>
                    </m:r>
                  </m:oMath>
                </a14:m>
                <a:r>
                  <a:rPr lang="en-US" sz="2200" dirty="0" smtClean="0">
                    <a:latin typeface="Arial" panose="020B0604020202020204" pitchFamily="34" charset="0"/>
                    <a:cs typeface="Arial" panose="020B0604020202020204" pitchFamily="34" charset="0"/>
                  </a:rPr>
                  <a:t> </a:t>
                </a:r>
              </a:p>
              <a:p>
                <a:pPr marL="809625" lvl="1" indent="-352425">
                  <a:buClr>
                    <a:srgbClr val="C00000"/>
                  </a:buClr>
                  <a:buFont typeface="+mj-lt"/>
                  <a:buAutoNum type="alphaLcPeriod"/>
                  <a:tabLst>
                    <a:tab pos="2690813" algn="l"/>
                  </a:tabLst>
                </a:pPr>
                <a:r>
                  <a:rPr lang="en-US" sz="2200" dirty="0" smtClean="0">
                    <a:latin typeface="Arial" panose="020B0604020202020204" pitchFamily="34" charset="0"/>
                    <a:cs typeface="Arial" panose="020B0604020202020204" pitchFamily="34" charset="0"/>
                  </a:rPr>
                  <a:t>(5 - </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2</m:t>
                        </m:r>
                      </m:e>
                    </m:rad>
                  </m:oMath>
                </a14:m>
                <a:r>
                  <a:rPr lang="en-US" sz="2200" dirty="0">
                    <a:latin typeface="Arial" panose="020B0604020202020204" pitchFamily="34" charset="0"/>
                    <a:cs typeface="Arial" panose="020B0604020202020204" pitchFamily="34" charset="0"/>
                  </a:rPr>
                  <a:t>)</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 </a:t>
                </a:r>
                <a14:m>
                  <m:oMath xmlns:m="http://schemas.openxmlformats.org/officeDocument/2006/math">
                    <m:r>
                      <m:rPr>
                        <m:nor/>
                      </m:rPr>
                      <a:rPr lang="en-US" sz="2200" dirty="0">
                        <a:latin typeface="Arial" panose="020B0604020202020204" pitchFamily="34" charset="0"/>
                        <a:cs typeface="Arial" panose="020B0604020202020204" pitchFamily="34" charset="0"/>
                        <a:sym typeface="Wingdings" panose="05000000000000000000" pitchFamily="2" charset="2"/>
                      </a:rPr>
                      <m:t></m:t>
                    </m:r>
                  </m:oMath>
                </a14:m>
                <a:r>
                  <a:rPr lang="en-US" sz="2200" dirty="0" smtClean="0">
                    <a:latin typeface="Arial" panose="020B0604020202020204" pitchFamily="34" charset="0"/>
                    <a:cs typeface="Arial" panose="020B0604020202020204" pitchFamily="34" charset="0"/>
                  </a:rPr>
                  <a:t> + </a:t>
                </a:r>
                <a14:m>
                  <m:oMath xmlns:m="http://schemas.openxmlformats.org/officeDocument/2006/math">
                    <m:r>
                      <m:rPr>
                        <m:nor/>
                      </m:rPr>
                      <a:rPr lang="en-US" sz="2200" dirty="0">
                        <a:latin typeface="Arial" panose="020B0604020202020204" pitchFamily="34" charset="0"/>
                        <a:cs typeface="Arial" panose="020B0604020202020204" pitchFamily="34" charset="0"/>
                        <a:sym typeface="Wingdings" panose="05000000000000000000" pitchFamily="2" charset="2"/>
                      </a:rPr>
                      <m:t></m:t>
                    </m:r>
                    <m:rad>
                      <m:radPr>
                        <m:degHide m:val="on"/>
                        <m:ctrlPr>
                          <a:rPr lang="en-US" sz="2200" i="1">
                            <a:latin typeface="Cambria Math" panose="02040503050406030204" pitchFamily="18" charset="0"/>
                          </a:rPr>
                        </m:ctrlPr>
                      </m:radPr>
                      <m:deg/>
                      <m:e>
                        <m:r>
                          <m:rPr>
                            <m:nor/>
                          </m:rPr>
                          <a:rPr lang="en-US" sz="2200" dirty="0">
                            <a:latin typeface="Arial" panose="020B0604020202020204" pitchFamily="34" charset="0"/>
                            <a:cs typeface="Arial" panose="020B0604020202020204" pitchFamily="34" charset="0"/>
                            <a:sym typeface="Wingdings" panose="05000000000000000000" pitchFamily="2" charset="2"/>
                          </a:rPr>
                          <m:t>7</m:t>
                        </m:r>
                      </m:e>
                    </m:rad>
                  </m:oMath>
                </a14:m>
                <a:r>
                  <a:rPr lang="en-US" sz="2200" dirty="0" smtClean="0">
                    <a:latin typeface="Arial" panose="020B0604020202020204" pitchFamily="34" charset="0"/>
                    <a:cs typeface="Arial" panose="020B0604020202020204" pitchFamily="34" charset="0"/>
                  </a:rPr>
                  <a:t> </a:t>
                </a:r>
              </a:p>
              <a:p>
                <a:pPr marL="809625" lvl="1" indent="-352425">
                  <a:buClr>
                    <a:srgbClr val="C00000"/>
                  </a:buClr>
                  <a:buFont typeface="+mj-lt"/>
                  <a:buAutoNum type="alphaLcPeriod"/>
                  <a:tabLst>
                    <a:tab pos="2690813" algn="l"/>
                  </a:tabLst>
                </a:pPr>
                <a:r>
                  <a:rPr lang="en-US" sz="2200" dirty="0" smtClean="0">
                    <a:latin typeface="Arial" panose="020B0604020202020204" pitchFamily="34" charset="0"/>
                    <a:cs typeface="Arial" panose="020B0604020202020204" pitchFamily="34" charset="0"/>
                  </a:rPr>
                  <a:t>(3 - </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200" dirty="0">
                    <a:latin typeface="Arial" panose="020B0604020202020204" pitchFamily="34" charset="0"/>
                    <a:cs typeface="Arial" panose="020B0604020202020204" pitchFamily="34" charset="0"/>
                  </a:rPr>
                  <a:t>)(3 + </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200" dirty="0">
                    <a:latin typeface="Arial" panose="020B0604020202020204" pitchFamily="34" charset="0"/>
                    <a:cs typeface="Arial" panose="020B0604020202020204" pitchFamily="34" charset="0"/>
                  </a:rPr>
                  <a:t>) = 9 + 3</a:t>
                </a:r>
                <a14:m>
                  <m:oMath xmlns:m="http://schemas.openxmlformats.org/officeDocument/2006/math">
                    <m:rad>
                      <m:radPr>
                        <m:degHide m:val="on"/>
                        <m:ctrlPr>
                          <a:rPr lang="en-US" sz="2200" i="1">
                            <a:latin typeface="Cambria Math" panose="02040503050406030204" pitchFamily="18" charset="0"/>
                          </a:rPr>
                        </m:ctrlPr>
                      </m:radPr>
                      <m:deg/>
                      <m:e>
                        <m:r>
                          <m:rPr>
                            <m:nor/>
                          </m:rPr>
                          <a:rPr lang="en-US" sz="2200" b="0" i="0" dirty="0" smtClean="0">
                            <a:latin typeface="Arial" panose="020B0604020202020204" pitchFamily="34" charset="0"/>
                            <a:cs typeface="Arial" panose="020B0604020202020204" pitchFamily="34" charset="0"/>
                            <a:sym typeface="Wingdings" panose="05000000000000000000" pitchFamily="2" charset="2"/>
                          </a:rPr>
                          <m:t>5</m:t>
                        </m:r>
                      </m:e>
                    </m:rad>
                  </m:oMath>
                </a14:m>
                <a:r>
                  <a:rPr lang="en-US" sz="2200" dirty="0" smtClean="0">
                    <a:latin typeface="Arial" panose="020B0604020202020204" pitchFamily="34" charset="0"/>
                    <a:cs typeface="Arial" panose="020B0604020202020204" pitchFamily="34" charset="0"/>
                  </a:rPr>
                  <a:t> - </a:t>
                </a:r>
                <a14:m>
                  <m:oMath xmlns:m="http://schemas.openxmlformats.org/officeDocument/2006/math">
                    <m:r>
                      <m:rPr>
                        <m:nor/>
                      </m:rPr>
                      <a:rPr lang="en-US" sz="2200" dirty="0">
                        <a:latin typeface="Arial" panose="020B0604020202020204" pitchFamily="34" charset="0"/>
                        <a:cs typeface="Arial" panose="020B0604020202020204" pitchFamily="34" charset="0"/>
                        <a:sym typeface="Wingdings" panose="05000000000000000000" pitchFamily="2" charset="2"/>
                      </a:rPr>
                      <m:t></m:t>
                    </m:r>
                    <m:rad>
                      <m:radPr>
                        <m:degHide m:val="on"/>
                        <m:ctrlPr>
                          <a:rPr lang="en-US" sz="2200" i="1">
                            <a:latin typeface="Cambria Math" panose="02040503050406030204" pitchFamily="18" charset="0"/>
                          </a:rPr>
                        </m:ctrlPr>
                      </m:radPr>
                      <m:deg/>
                      <m:e>
                        <m:r>
                          <m:rPr>
                            <m:nor/>
                          </m:rPr>
                          <a:rPr lang="en-US" sz="2200" dirty="0">
                            <a:latin typeface="Arial" panose="020B0604020202020204" pitchFamily="34" charset="0"/>
                            <a:cs typeface="Arial" panose="020B0604020202020204" pitchFamily="34" charset="0"/>
                            <a:sym typeface="Wingdings" panose="05000000000000000000" pitchFamily="2" charset="2"/>
                          </a:rPr>
                          <m:t>5</m:t>
                        </m:r>
                      </m:e>
                    </m:rad>
                  </m:oMath>
                </a14:m>
                <a:r>
                  <a:rPr lang="en-US" sz="2200" dirty="0" smtClean="0">
                    <a:latin typeface="Arial" panose="020B0604020202020204" pitchFamily="34" charset="0"/>
                    <a:cs typeface="Arial" panose="020B0604020202020204" pitchFamily="34" charset="0"/>
                  </a:rPr>
                  <a:t> -</a:t>
                </a:r>
                <a:r>
                  <a:rPr lang="en-US" sz="2200" dirty="0">
                    <a:cs typeface="Arial" panose="020B0604020202020204" pitchFamily="34" charset="0"/>
                    <a:sym typeface="Wingdings" panose="05000000000000000000" pitchFamily="2" charset="2"/>
                  </a:rPr>
                  <a:t> </a:t>
                </a:r>
                <a14:m>
                  <m:oMath xmlns:m="http://schemas.openxmlformats.org/officeDocument/2006/math">
                    <m:r>
                      <m:rPr>
                        <m:nor/>
                      </m:rPr>
                      <a:rPr lang="en-US" sz="2200" dirty="0">
                        <a:latin typeface="Arial" panose="020B0604020202020204" pitchFamily="34" charset="0"/>
                        <a:cs typeface="Arial" panose="020B0604020202020204" pitchFamily="34" charset="0"/>
                        <a:sym typeface="Wingdings" panose="05000000000000000000" pitchFamily="2" charset="2"/>
                      </a:rPr>
                      <m:t></m:t>
                    </m:r>
                  </m:oMath>
                </a14:m>
                <a:r>
                  <a:rPr lang="en-US" sz="2200" dirty="0" smtClean="0">
                    <a:latin typeface="Arial" panose="020B0604020202020204" pitchFamily="34" charset="0"/>
                    <a:cs typeface="Arial" panose="020B0604020202020204" pitchFamily="34" charset="0"/>
                  </a:rPr>
                  <a:t> </a:t>
                </a:r>
              </a:p>
              <a:p>
                <a:pPr marL="809625" lvl="1" indent="-352425">
                  <a:buClr>
                    <a:srgbClr val="C00000"/>
                  </a:buClr>
                  <a:buFont typeface="+mj-lt"/>
                  <a:buAutoNum type="alphaLcPeriod"/>
                  <a:tabLst>
                    <a:tab pos="2919413" algn="l"/>
                  </a:tabLst>
                </a:pPr>
                <a:r>
                  <a:rPr lang="en-US" sz="2200" dirty="0" smtClean="0">
                    <a:latin typeface="Arial" panose="020B0604020202020204" pitchFamily="34" charset="0"/>
                    <a:cs typeface="Arial" panose="020B0604020202020204" pitchFamily="34" charset="0"/>
                  </a:rPr>
                  <a:t>(2 </a:t>
                </a:r>
                <a:r>
                  <a:rPr lang="en-US" sz="22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200" i="1">
                            <a:latin typeface="Cambria Math" panose="02040503050406030204" pitchFamily="18" charset="0"/>
                          </a:rPr>
                        </m:ctrlPr>
                      </m:radPr>
                      <m:deg/>
                      <m:e>
                        <m:r>
                          <a:rPr lang="en-US" sz="2200" b="0" i="1" dirty="0" smtClean="0">
                            <a:latin typeface="Cambria Math" panose="02040503050406030204" pitchFamily="18" charset="0"/>
                            <a:cs typeface="Arial" panose="020B0604020202020204" pitchFamily="34" charset="0"/>
                            <a:sym typeface="Wingdings" panose="05000000000000000000" pitchFamily="2" charset="2"/>
                          </a:rPr>
                          <m:t>11</m:t>
                        </m:r>
                      </m:e>
                    </m:rad>
                  </m:oMath>
                </a14:m>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2 - </a:t>
                </a:r>
                <a14:m>
                  <m:oMath xmlns:m="http://schemas.openxmlformats.org/officeDocument/2006/math">
                    <m:rad>
                      <m:radPr>
                        <m:degHide m:val="on"/>
                        <m:ctrlPr>
                          <a:rPr lang="en-US" sz="2200" i="1">
                            <a:latin typeface="Cambria Math" panose="02040503050406030204" pitchFamily="18" charset="0"/>
                          </a:rPr>
                        </m:ctrlPr>
                      </m:radPr>
                      <m:deg/>
                      <m:e>
                        <m:r>
                          <a:rPr lang="en-US" sz="2200" i="1" dirty="0">
                            <a:latin typeface="Cambria Math" panose="02040503050406030204" pitchFamily="18" charset="0"/>
                            <a:cs typeface="Arial" panose="020B0604020202020204" pitchFamily="34" charset="0"/>
                            <a:sym typeface="Wingdings" panose="05000000000000000000" pitchFamily="2" charset="2"/>
                          </a:rPr>
                          <m:t>11</m:t>
                        </m:r>
                      </m:e>
                    </m:rad>
                  </m:oMath>
                </a14:m>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e.</a:t>
                </a:r>
                <a:r>
                  <a:rPr lang="en-US" sz="2200" dirty="0" smtClean="0">
                    <a:latin typeface="Arial" panose="020B0604020202020204" pitchFamily="34" charset="0"/>
                    <a:cs typeface="Arial" panose="020B0604020202020204" pitchFamily="34" charset="0"/>
                  </a:rPr>
                  <a:t> (4- </a:t>
                </a:r>
                <a14:m>
                  <m:oMath xmlns:m="http://schemas.openxmlformats.org/officeDocument/2006/math">
                    <m:rad>
                      <m:radPr>
                        <m:degHide m:val="on"/>
                        <m:ctrlPr>
                          <a:rPr lang="en-US" sz="2200" i="1">
                            <a:latin typeface="Cambria Math" panose="02040503050406030204" pitchFamily="18" charset="0"/>
                          </a:rPr>
                        </m:ctrlPr>
                      </m:radPr>
                      <m:deg/>
                      <m:e>
                        <m:r>
                          <a:rPr lang="en-US" sz="2200" b="0" i="1" smtClean="0">
                            <a:latin typeface="Cambria Math" panose="02040503050406030204" pitchFamily="18" charset="0"/>
                          </a:rPr>
                          <m:t>7</m:t>
                        </m:r>
                      </m:e>
                    </m:rad>
                  </m:oMath>
                </a14:m>
                <a:r>
                  <a:rPr lang="en-US" sz="2200" dirty="0">
                    <a:latin typeface="Arial" panose="020B0604020202020204" pitchFamily="34" charset="0"/>
                    <a:cs typeface="Arial" panose="020B0604020202020204" pitchFamily="34" charset="0"/>
                  </a:rPr>
                  <a:t>)(4 + </a:t>
                </a:r>
                <a14:m>
                  <m:oMath xmlns:m="http://schemas.openxmlformats.org/officeDocument/2006/math">
                    <m:rad>
                      <m:radPr>
                        <m:degHide m:val="on"/>
                        <m:ctrlPr>
                          <a:rPr lang="en-US" sz="2200" i="1">
                            <a:latin typeface="Cambria Math" panose="02040503050406030204" pitchFamily="18" charset="0"/>
                          </a:rPr>
                        </m:ctrlPr>
                      </m:radPr>
                      <m:deg/>
                      <m:e>
                        <m:r>
                          <a:rPr lang="en-US" sz="2200" i="1">
                            <a:latin typeface="Cambria Math" panose="02040503050406030204" pitchFamily="18" charset="0"/>
                          </a:rPr>
                          <m:t>7</m:t>
                        </m:r>
                      </m:e>
                    </m:rad>
                  </m:oMath>
                </a14:m>
                <a:r>
                  <a:rPr lang="en-US" sz="2200" dirty="0">
                    <a:latin typeface="Arial" panose="020B0604020202020204" pitchFamily="34" charset="0"/>
                    <a:cs typeface="Arial" panose="020B0604020202020204" pitchFamily="34" charset="0"/>
                  </a:rPr>
                  <a:t>)</a:t>
                </a:r>
              </a:p>
              <a:p>
                <a:pPr marL="809625" lvl="1" indent="-352425">
                  <a:buClr>
                    <a:srgbClr val="C00000"/>
                  </a:buClr>
                  <a:buFont typeface="+mj-lt"/>
                  <a:buAutoNum type="alphaLcPeriod" startAt="6"/>
                  <a:tabLst>
                    <a:tab pos="2690813" algn="l"/>
                  </a:tabLst>
                </a:pPr>
                <a:r>
                  <a:rPr lang="en-US" sz="2200" b="1" dirty="0" smtClean="0">
                    <a:solidFill>
                      <a:srgbClr val="C00000"/>
                    </a:solidFill>
                    <a:latin typeface="Arial" panose="020B0604020202020204" pitchFamily="34" charset="0"/>
                    <a:cs typeface="Arial" panose="020B0604020202020204" pitchFamily="34" charset="0"/>
                  </a:rPr>
                  <a:t>Reasoning </a:t>
                </a:r>
                <a:r>
                  <a:rPr lang="en-US" sz="2200" dirty="0">
                    <a:latin typeface="Arial" panose="020B0604020202020204" pitchFamily="34" charset="0"/>
                    <a:cs typeface="Arial" panose="020B0604020202020204" pitchFamily="34" charset="0"/>
                  </a:rPr>
                  <a:t>Look at your answers to</a:t>
                </a:r>
                <a:r>
                  <a:rPr lang="en-US" sz="2200" i="1" dirty="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
                </a:r>
                <a:br>
                  <a:rPr lang="en-US" sz="2200" i="1"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parts</a:t>
                </a:r>
                <a:r>
                  <a:rPr lang="en-US" sz="2200"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c</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 </a:t>
                </a:r>
                <a:r>
                  <a:rPr lang="en-US" sz="2200" b="1" dirty="0">
                    <a:latin typeface="Arial" panose="020B0604020202020204" pitchFamily="34" charset="0"/>
                    <a:cs typeface="Arial" panose="020B0604020202020204" pitchFamily="34" charset="0"/>
                  </a:rPr>
                  <a:t>e</a:t>
                </a:r>
                <a:r>
                  <a:rPr lang="en-US" sz="2200" dirty="0">
                    <a:latin typeface="Arial" panose="020B0604020202020204" pitchFamily="34" charset="0"/>
                    <a:cs typeface="Arial" panose="020B0604020202020204" pitchFamily="34" charset="0"/>
                  </a:rPr>
                  <a:t>. What do you notice? Why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does this </a:t>
                </a:r>
                <a:r>
                  <a:rPr lang="en-US" sz="2200" dirty="0">
                    <a:latin typeface="Arial" panose="020B0604020202020204" pitchFamily="34" charset="0"/>
                    <a:cs typeface="Arial" panose="020B0604020202020204" pitchFamily="34" charset="0"/>
                  </a:rPr>
                  <a:t>happen?</a:t>
                </a:r>
              </a:p>
              <a:p>
                <a:pPr marL="809625" lvl="1" indent="-352425">
                  <a:buClr>
                    <a:srgbClr val="C00000"/>
                  </a:buClr>
                  <a:buFont typeface="+mj-lt"/>
                  <a:buAutoNum type="alphaLcPeriod" startAt="6"/>
                  <a:tabLst>
                    <a:tab pos="2690813"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would you multiply these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expressions </a:t>
                </a:r>
                <a:r>
                  <a:rPr lang="en-US" sz="2200" dirty="0">
                    <a:latin typeface="Arial" panose="020B0604020202020204" pitchFamily="34" charset="0"/>
                    <a:cs typeface="Arial" panose="020B0604020202020204" pitchFamily="34" charset="0"/>
                  </a:rPr>
                  <a:t>by to get an integer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answer?</a:t>
                </a:r>
              </a:p>
              <a:p>
                <a:pPr marL="1266825" lvl="2" indent="-352425">
                  <a:buClr>
                    <a:srgbClr val="C00000"/>
                  </a:buClr>
                  <a:buFont typeface="+mj-lt"/>
                  <a:buAutoNum type="romanLcPeriod"/>
                  <a:tabLst>
                    <a:tab pos="2690813" algn="l"/>
                  </a:tabLst>
                </a:pPr>
                <a:r>
                  <a:rPr lang="en-US" sz="2200" dirty="0" smtClean="0">
                    <a:latin typeface="Arial" panose="020B0604020202020204" pitchFamily="34" charset="0"/>
                    <a:cs typeface="Arial" panose="020B0604020202020204" pitchFamily="34" charset="0"/>
                  </a:rPr>
                  <a:t>(6 + </a:t>
                </a:r>
                <a14:m>
                  <m:oMath xmlns:m="http://schemas.openxmlformats.org/officeDocument/2006/math">
                    <m:rad>
                      <m:radPr>
                        <m:degHide m:val="on"/>
                        <m:ctrlPr>
                          <a:rPr lang="en-US" sz="2200" i="1">
                            <a:latin typeface="Cambria Math" panose="02040503050406030204" pitchFamily="18" charset="0"/>
                          </a:rPr>
                        </m:ctrlPr>
                      </m:radPr>
                      <m:deg/>
                      <m:e>
                        <m:r>
                          <a:rPr lang="en-US" sz="2200" b="0" i="1" dirty="0" smtClean="0">
                            <a:latin typeface="Cambria Math" panose="02040503050406030204" pitchFamily="18" charset="0"/>
                            <a:cs typeface="Arial" panose="020B0604020202020204" pitchFamily="34" charset="0"/>
                            <a:sym typeface="Wingdings" panose="05000000000000000000" pitchFamily="2" charset="2"/>
                          </a:rPr>
                          <m:t>8</m:t>
                        </m:r>
                      </m:e>
                    </m:rad>
                  </m:oMath>
                </a14:m>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ii.</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3 - </a:t>
                </a:r>
                <a14:m>
                  <m:oMath xmlns:m="http://schemas.openxmlformats.org/officeDocument/2006/math">
                    <m:rad>
                      <m:radPr>
                        <m:degHide m:val="on"/>
                        <m:ctrlPr>
                          <a:rPr lang="en-US" sz="2200" i="1">
                            <a:latin typeface="Cambria Math" panose="02040503050406030204" pitchFamily="18" charset="0"/>
                          </a:rPr>
                        </m:ctrlPr>
                      </m:radPr>
                      <m:deg/>
                      <m:e>
                        <m:r>
                          <a:rPr lang="en-US" sz="2200" i="1" dirty="0">
                            <a:latin typeface="Cambria Math" panose="02040503050406030204" pitchFamily="18" charset="0"/>
                            <a:cs typeface="Arial" panose="020B0604020202020204" pitchFamily="34" charset="0"/>
                            <a:sym typeface="Wingdings" panose="05000000000000000000" pitchFamily="2" charset="2"/>
                          </a:rPr>
                          <m:t>11</m:t>
                        </m:r>
                      </m:e>
                    </m:rad>
                  </m:oMath>
                </a14:m>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8552848" cy="4487960"/>
              </a:xfrm>
              <a:prstGeom prst="rect">
                <a:avLst/>
              </a:prstGeom>
              <a:blipFill rotWithShape="0">
                <a:blip r:embed="rId4"/>
                <a:stretch>
                  <a:fillRect l="-783" t="-678"/>
                </a:stretch>
              </a:blipFill>
            </p:spPr>
            <p:txBody>
              <a:bodyPr/>
              <a:lstStyle/>
              <a:p>
                <a:r>
                  <a:rPr lang="en-US">
                    <a:noFill/>
                  </a:rPr>
                  <a:t> </a:t>
                </a:r>
              </a:p>
            </p:txBody>
          </p:sp>
        </mc:Fallback>
      </mc:AlternateContent>
      <p:sp>
        <p:nvSpPr>
          <p:cNvPr id="13" name="Rectangle 12"/>
          <p:cNvSpPr/>
          <p:nvPr/>
        </p:nvSpPr>
        <p:spPr>
          <a:xfrm flipH="1">
            <a:off x="256916" y="5766355"/>
            <a:ext cx="8560997"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Multiply </a:t>
            </a:r>
            <a:r>
              <a:rPr lang="en-US" sz="2400" dirty="0">
                <a:solidFill>
                  <a:schemeClr val="tx1"/>
                </a:solidFill>
                <a:latin typeface="Arial" panose="020B0604020202020204" pitchFamily="34" charset="0"/>
                <a:cs typeface="Arial" panose="020B0604020202020204" pitchFamily="34" charset="0"/>
              </a:rPr>
              <a:t>each term in the second bracket by each term in the first </a:t>
            </a:r>
            <a:r>
              <a:rPr lang="en-US" sz="2400" dirty="0" smtClean="0">
                <a:solidFill>
                  <a:schemeClr val="tx1"/>
                </a:solidFill>
                <a:latin typeface="Arial" panose="020B0604020202020204" pitchFamily="34" charset="0"/>
                <a:cs typeface="Arial" panose="020B0604020202020204" pitchFamily="34" charset="0"/>
              </a:rPr>
              <a:t>bracket. </a:t>
            </a:r>
            <a:r>
              <a:rPr lang="en-US" sz="2400" b="1" dirty="0" smtClean="0">
                <a:solidFill>
                  <a:schemeClr val="tx1"/>
                </a:solidFill>
                <a:latin typeface="Arial" panose="020B0604020202020204" pitchFamily="34" charset="0"/>
                <a:cs typeface="Arial" panose="020B0604020202020204" pitchFamily="34" charset="0"/>
              </a:rPr>
              <a:t>FOIL</a:t>
            </a:r>
            <a:r>
              <a:rPr lang="en-US" sz="2400" dirty="0">
                <a:solidFill>
                  <a:schemeClr val="tx1"/>
                </a:solidFill>
                <a:latin typeface="Arial" panose="020B0604020202020204" pitchFamily="34" charset="0"/>
                <a:cs typeface="Arial" panose="020B0604020202020204" pitchFamily="34" charset="0"/>
              </a:rPr>
              <a:t>: Firsts, Outers, Inners, Lasts.</a:t>
            </a:r>
          </a:p>
        </p:txBody>
      </p:sp>
      <mc:AlternateContent xmlns:mc="http://schemas.openxmlformats.org/markup-compatibility/2006" xmlns:a14="http://schemas.microsoft.com/office/drawing/2010/main">
        <mc:Choice Requires="a14">
          <p:sp>
            <p:nvSpPr>
              <p:cNvPr id="14" name="Rectangle 13"/>
              <p:cNvSpPr/>
              <p:nvPr/>
            </p:nvSpPr>
            <p:spPr>
              <a:xfrm flipH="1">
                <a:off x="5868143" y="4744587"/>
                <a:ext cx="2949768" cy="91666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(5 -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m:rPr>
                            <m:nor/>
                          </m:rPr>
                          <a:rPr lang="en-US" sz="24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2</m:t>
                        </m:r>
                      </m:e>
                    </m:rad>
                  </m:oMath>
                </a14:m>
                <a:r>
                  <a:rPr lang="en-US" sz="2400" dirty="0" smtClean="0">
                    <a:solidFill>
                      <a:schemeClr val="tx1"/>
                    </a:solidFill>
                    <a:latin typeface="Arial" panose="020B0604020202020204" pitchFamily="34" charset="0"/>
                    <a:cs typeface="Arial" panose="020B0604020202020204" pitchFamily="34" charset="0"/>
                  </a:rPr>
                  <a:t>)</a:t>
                </a:r>
                <a:r>
                  <a:rPr lang="en-US" sz="2400" baseline="30000" dirty="0" smtClean="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5 - </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m:rPr>
                            <m:nor/>
                          </m:rP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m:t>2</m:t>
                        </m:r>
                      </m:e>
                    </m:rad>
                    <m:r>
                      <a:rPr lang="en-US" sz="2400" b="0" i="0" dirty="0" smtClean="0">
                        <a:solidFill>
                          <a:schemeClr val="tx1"/>
                        </a:solidFill>
                        <a:latin typeface="Cambria Math" panose="02040503050406030204" pitchFamily="18" charset="0"/>
                        <a:cs typeface="Arial" panose="020B0604020202020204" pitchFamily="34" charset="0"/>
                        <a:sym typeface="Wingdings" panose="05000000000000000000" pitchFamily="2" charset="2"/>
                      </a:rPr>
                      <m:t>)(</m:t>
                    </m:r>
                    <m:r>
                      <m:rPr>
                        <m:nor/>
                      </m:rPr>
                      <a:rPr lang="en-US" sz="2400" dirty="0">
                        <a:solidFill>
                          <a:schemeClr val="tx1"/>
                        </a:solidFill>
                        <a:latin typeface="Arial" panose="020B0604020202020204" pitchFamily="34" charset="0"/>
                        <a:cs typeface="Arial" panose="020B0604020202020204" pitchFamily="34" charset="0"/>
                      </a:rPr>
                      <m:t>5 − </m:t>
                    </m:r>
                    <m:rad>
                      <m:radPr>
                        <m:degHide m:val="on"/>
                        <m:ctrlPr>
                          <a:rPr lang="en-US" sz="2400" i="1">
                            <a:solidFill>
                              <a:schemeClr val="tx1"/>
                            </a:solidFill>
                            <a:latin typeface="Cambria Math" panose="02040503050406030204" pitchFamily="18" charset="0"/>
                          </a:rPr>
                        </m:ctrlPr>
                      </m:radPr>
                      <m:deg/>
                      <m:e>
                        <m:r>
                          <m:rPr>
                            <m:nor/>
                          </m:rP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m:t>2</m:t>
                        </m:r>
                      </m:e>
                    </m:rad>
                  </m:oMath>
                </a14:m>
                <a:r>
                  <a:rPr lang="en-US" sz="2400" dirty="0" smtClean="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5868143" y="4744587"/>
                <a:ext cx="2949768" cy="916661"/>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
        <p:nvSpPr>
          <p:cNvPr id="9" name="Rectangle 8"/>
          <p:cNvSpPr/>
          <p:nvPr/>
        </p:nvSpPr>
        <p:spPr>
          <a:xfrm>
            <a:off x="6336455" y="1827035"/>
            <a:ext cx="2430788" cy="282610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145642"/>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39" cy="3595343"/>
              </a:xfrm>
              <a:prstGeom prst="rect">
                <a:avLst/>
              </a:prstGeom>
            </p:spPr>
            <p:txBody>
              <a:bodyPr wrap="square">
                <a:spAutoFit/>
              </a:bodyPr>
              <a:lstStyle/>
              <a:p>
                <a:pPr marL="457200" indent="-457200">
                  <a:buClr>
                    <a:srgbClr val="C00000"/>
                  </a:buClr>
                  <a:buFont typeface="+mj-lt"/>
                  <a:buAutoNum type="arabicPeriod" startAt="4"/>
                  <a:tabLst>
                    <a:tab pos="2690813" algn="l"/>
                  </a:tabLst>
                </a:pPr>
                <a:r>
                  <a:rPr lang="en-US" sz="3200" dirty="0" smtClean="0">
                    <a:latin typeface="Arial" panose="020B0604020202020204" pitchFamily="34" charset="0"/>
                    <a:cs typeface="Arial" panose="020B0604020202020204" pitchFamily="34" charset="0"/>
                  </a:rPr>
                  <a:t>Rationalise the denominators.</a:t>
                </a:r>
                <a:endParaRPr lang="en-US" sz="3200" dirty="0" smtClean="0">
                  <a:latin typeface="Arial" panose="020B0604020202020204" pitchFamily="34" charset="0"/>
                  <a:cs typeface="Arial" panose="020B0604020202020204" pitchFamily="34" charset="0"/>
                  <a:sym typeface="Wingdings" panose="05000000000000000000" pitchFamily="2" charset="2"/>
                </a:endParaRPr>
              </a:p>
              <a:p>
                <a:pPr marL="971550" lvl="1" indent="-514350">
                  <a:spcAft>
                    <a:spcPts val="600"/>
                  </a:spcAft>
                  <a:buClr>
                    <a:srgbClr val="C00000"/>
                  </a:buClr>
                  <a:buFont typeface="+mj-lt"/>
                  <a:buAutoNum type="alphaLcPeriod"/>
                  <a:tabLst>
                    <a:tab pos="269081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8</m:t>
                        </m:r>
                      </m:num>
                      <m:den>
                        <m:r>
                          <a:rPr lang="en-US" sz="3200" i="0">
                            <a:latin typeface="Cambria Math" panose="02040503050406030204" pitchFamily="18" charset="0"/>
                            <a:cs typeface="Arial" panose="020B0604020202020204" pitchFamily="34" charset="0"/>
                          </a:rPr>
                          <m:t>5 </m:t>
                        </m:r>
                        <m:r>
                          <a:rPr lang="en-US" sz="3200" b="0" i="0" smtClean="0">
                            <a:latin typeface="Cambria Math" panose="02040503050406030204" pitchFamily="18" charset="0"/>
                            <a:cs typeface="Arial" panose="020B0604020202020204" pitchFamily="34" charset="0"/>
                          </a:rPr>
                          <m:t>−</m:t>
                        </m:r>
                        <m:r>
                          <a:rPr lang="en-US" sz="3200" i="0">
                            <a:latin typeface="Cambria Math" panose="02040503050406030204" pitchFamily="18" charset="0"/>
                            <a:cs typeface="Arial" panose="020B0604020202020204" pitchFamily="34" charset="0"/>
                          </a:rPr>
                          <m:t> </m:t>
                        </m:r>
                        <m:rad>
                          <m:radPr>
                            <m:degHide m:val="on"/>
                            <m:ctrlPr>
                              <a:rPr lang="en-US" sz="3200" i="1">
                                <a:latin typeface="Cambria Math" panose="02040503050406030204" pitchFamily="18" charset="0"/>
                              </a:rPr>
                            </m:ctrlPr>
                          </m:radPr>
                          <m:deg/>
                          <m:e>
                            <m:r>
                              <a:rPr lang="en-US" sz="3200" i="0">
                                <a:latin typeface="Cambria Math" panose="02040503050406030204" pitchFamily="18" charset="0"/>
                              </a:rPr>
                              <m:t>2</m:t>
                            </m:r>
                          </m:e>
                        </m:rad>
                      </m:den>
                    </m:f>
                  </m:oMath>
                </a14:m>
                <a:r>
                  <a:rPr lang="en-US" sz="3200" dirty="0" smtClean="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0">
                            <a:latin typeface="Cambria Math" panose="02040503050406030204" pitchFamily="18" charset="0"/>
                            <a:cs typeface="Arial" panose="020B0604020202020204" pitchFamily="34" charset="0"/>
                          </a:rPr>
                          <m:t>8</m:t>
                        </m:r>
                        <m:r>
                          <a:rPr lang="en-US" sz="3200" b="0" i="0" smtClean="0">
                            <a:latin typeface="Cambria Math" panose="02040503050406030204" pitchFamily="18" charset="0"/>
                            <a:cs typeface="Arial" panose="020B0604020202020204" pitchFamily="34" charset="0"/>
                          </a:rPr>
                          <m:t> </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m:t>
                        </m:r>
                        <m:r>
                          <m:rPr>
                            <m:nor/>
                          </m:rPr>
                          <a:rPr lang="en-US" sz="3200" dirty="0">
                            <a:latin typeface="Arial" panose="020B0604020202020204" pitchFamily="34" charset="0"/>
                            <a:cs typeface="Arial" panose="020B0604020202020204" pitchFamily="34" charset="0"/>
                            <a:sym typeface="Wingdings" panose="05000000000000000000" pitchFamily="2" charset="2"/>
                          </a:rPr>
                          <m:t></m:t>
                        </m:r>
                        <m:r>
                          <a:rPr lang="en-US" sz="3200" b="0" i="0" smtClean="0">
                            <a:latin typeface="Cambria Math" panose="02040503050406030204" pitchFamily="18" charset="0"/>
                            <a:cs typeface="Arial" panose="020B0604020202020204" pitchFamily="34" charset="0"/>
                          </a:rPr>
                          <m:t>)</m:t>
                        </m:r>
                      </m:num>
                      <m:den>
                        <m:r>
                          <a:rPr lang="en-US" sz="3200" b="0" i="0" smtClean="0">
                            <a:latin typeface="Cambria Math" panose="02040503050406030204" pitchFamily="18" charset="0"/>
                            <a:cs typeface="Arial" panose="020B0604020202020204" pitchFamily="34" charset="0"/>
                          </a:rPr>
                          <m:t>(</m:t>
                        </m:r>
                        <m:r>
                          <a:rPr lang="en-US" sz="3200" i="0">
                            <a:latin typeface="Cambria Math" panose="02040503050406030204" pitchFamily="18" charset="0"/>
                            <a:cs typeface="Arial" panose="020B0604020202020204" pitchFamily="34" charset="0"/>
                          </a:rPr>
                          <m:t>5 − </m:t>
                        </m:r>
                        <m:rad>
                          <m:radPr>
                            <m:degHide m:val="on"/>
                            <m:ctrlPr>
                              <a:rPr lang="en-US" sz="3200" i="1">
                                <a:latin typeface="Cambria Math" panose="02040503050406030204" pitchFamily="18" charset="0"/>
                              </a:rPr>
                            </m:ctrlPr>
                          </m:radPr>
                          <m:deg/>
                          <m:e>
                            <m:r>
                              <a:rPr lang="en-US" sz="3200" i="0">
                                <a:latin typeface="Cambria Math" panose="02040503050406030204" pitchFamily="18" charset="0"/>
                              </a:rPr>
                              <m:t>2</m:t>
                            </m:r>
                            <m:r>
                              <a:rPr lang="en-US" sz="3200" b="0" i="0" smtClean="0">
                                <a:latin typeface="Cambria Math" panose="02040503050406030204" pitchFamily="18" charset="0"/>
                              </a:rPr>
                              <m:t>)</m:t>
                            </m:r>
                          </m:e>
                        </m:rad>
                        <m:r>
                          <a:rPr lang="en-US" sz="3200" i="0">
                            <a:latin typeface="Cambria Math" panose="02040503050406030204" pitchFamily="18" charset="0"/>
                            <a:cs typeface="Arial" panose="020B0604020202020204" pitchFamily="34" charset="0"/>
                          </a:rPr>
                          <m:t>(5</m:t>
                        </m:r>
                        <m:r>
                          <a:rPr lang="en-US" sz="3200" b="0" i="0" smtClean="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 </m:t>
                        </m:r>
                        <m:rad>
                          <m:radPr>
                            <m:degHide m:val="on"/>
                            <m:ctrlPr>
                              <a:rPr lang="en-US" sz="3200" i="1">
                                <a:latin typeface="Cambria Math" panose="02040503050406030204" pitchFamily="18" charset="0"/>
                              </a:rPr>
                            </m:ctrlPr>
                          </m:radPr>
                          <m:deg/>
                          <m:e>
                            <m:r>
                              <a:rPr lang="en-US" sz="3200" i="0">
                                <a:latin typeface="Cambria Math" panose="02040503050406030204" pitchFamily="18" charset="0"/>
                              </a:rPr>
                              <m:t>2)</m:t>
                            </m:r>
                          </m:e>
                        </m:rad>
                      </m:den>
                    </m:f>
                  </m:oMath>
                </a14:m>
                <a:endParaRPr lang="en-US" sz="3200" dirty="0" smtClean="0">
                  <a:latin typeface="Arial" panose="020B0604020202020204" pitchFamily="34" charset="0"/>
                  <a:cs typeface="Arial" panose="020B0604020202020204" pitchFamily="34" charset="0"/>
                </a:endParaRPr>
              </a:p>
              <a:p>
                <a:pPr marL="971550" lvl="1" indent="-514350">
                  <a:spcAft>
                    <a:spcPts val="600"/>
                  </a:spcAft>
                  <a:buClr>
                    <a:srgbClr val="C00000"/>
                  </a:buClr>
                  <a:buFont typeface="+mj-lt"/>
                  <a:buAutoNum type="alphaLcPeriod"/>
                  <a:tabLst>
                    <a:tab pos="269081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7</m:t>
                        </m:r>
                      </m:num>
                      <m:den>
                        <m:r>
                          <a:rPr lang="en-US" sz="3200" b="0" i="0" smtClean="0">
                            <a:latin typeface="Cambria Math" panose="02040503050406030204" pitchFamily="18" charset="0"/>
                            <a:cs typeface="Arial" panose="020B0604020202020204" pitchFamily="34" charset="0"/>
                          </a:rPr>
                          <m:t>2 +</m:t>
                        </m:r>
                        <m:r>
                          <a:rPr lang="en-US" sz="3200">
                            <a:latin typeface="Cambria Math" panose="02040503050406030204" pitchFamily="18" charset="0"/>
                            <a:cs typeface="Arial" panose="020B0604020202020204" pitchFamily="34" charset="0"/>
                          </a:rPr>
                          <m:t> </m:t>
                        </m:r>
                        <m:rad>
                          <m:radPr>
                            <m:degHide m:val="on"/>
                            <m:ctrlPr>
                              <a:rPr lang="en-US" sz="3200" i="1">
                                <a:latin typeface="Cambria Math" panose="02040503050406030204" pitchFamily="18" charset="0"/>
                              </a:rPr>
                            </m:ctrlPr>
                          </m:radPr>
                          <m:deg/>
                          <m:e>
                            <m:r>
                              <a:rPr lang="en-US" sz="3200" b="0" i="0" smtClean="0">
                                <a:latin typeface="Cambria Math" panose="02040503050406030204" pitchFamily="18" charset="0"/>
                              </a:rPr>
                              <m:t>3</m:t>
                            </m:r>
                          </m:e>
                        </m:rad>
                      </m:den>
                    </m:f>
                  </m:oMath>
                </a14:m>
                <a:r>
                  <a:rPr lang="en-US" sz="32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a:tabLst>
                    <a:tab pos="269081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6</m:t>
                        </m:r>
                      </m:num>
                      <m:den>
                        <m:r>
                          <a:rPr lang="en-US" sz="3200" b="0" i="0" smtClean="0">
                            <a:latin typeface="Cambria Math" panose="02040503050406030204" pitchFamily="18" charset="0"/>
                            <a:cs typeface="Arial" panose="020B0604020202020204" pitchFamily="34" charset="0"/>
                          </a:rPr>
                          <m:t>7</m:t>
                        </m:r>
                        <m:r>
                          <a:rPr lang="en-US" sz="3200">
                            <a:latin typeface="Cambria Math" panose="02040503050406030204" pitchFamily="18" charset="0"/>
                            <a:cs typeface="Arial" panose="020B0604020202020204" pitchFamily="34" charset="0"/>
                          </a:rPr>
                          <m:t> − </m:t>
                        </m:r>
                        <m:rad>
                          <m:radPr>
                            <m:degHide m:val="on"/>
                            <m:ctrlPr>
                              <a:rPr lang="en-US" sz="3200" i="1">
                                <a:latin typeface="Cambria Math" panose="02040503050406030204" pitchFamily="18" charset="0"/>
                              </a:rPr>
                            </m:ctrlPr>
                          </m:radPr>
                          <m:deg/>
                          <m:e>
                            <m:r>
                              <a:rPr lang="en-US" sz="3200" b="0" i="0" smtClean="0">
                                <a:latin typeface="Cambria Math" panose="02040503050406030204" pitchFamily="18" charset="0"/>
                              </a:rPr>
                              <m:t>10</m:t>
                            </m:r>
                          </m:e>
                        </m:rad>
                      </m:den>
                    </m:f>
                  </m:oMath>
                </a14:m>
                <a:endParaRPr lang="en-US" sz="32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39" cy="3595343"/>
              </a:xfrm>
              <a:prstGeom prst="rect">
                <a:avLst/>
              </a:prstGeom>
              <a:blipFill rotWithShape="0">
                <a:blip r:embed="rId4"/>
                <a:stretch>
                  <a:fillRect l="-2671" t="-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flipH="1">
                <a:off x="265065" y="4941168"/>
                <a:ext cx="5219557" cy="16008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Q4a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To get rid of (5 - </a:t>
                </a:r>
                <a14:m>
                  <m:oMath xmlns:m="http://schemas.openxmlformats.org/officeDocument/2006/math">
                    <m:rad>
                      <m:radPr>
                        <m:degHide m:val="on"/>
                        <m:ctrlPr>
                          <a:rPr lang="en-US" sz="2600" i="1" smtClean="0">
                            <a:solidFill>
                              <a:schemeClr val="tx1"/>
                            </a:solidFill>
                            <a:latin typeface="Cambria Math" panose="02040503050406030204" pitchFamily="18" charset="0"/>
                          </a:rPr>
                        </m:ctrlPr>
                      </m:radPr>
                      <m:deg/>
                      <m:e>
                        <m:r>
                          <m:rPr>
                            <m:nor/>
                          </m:rPr>
                          <a:rPr lang="en-US" sz="2600" b="0" i="0" dirty="0" smtClean="0">
                            <a:solidFill>
                              <a:schemeClr val="tx1"/>
                            </a:solidFill>
                            <a:latin typeface="Arial" panose="020B0604020202020204" pitchFamily="34" charset="0"/>
                            <a:cs typeface="Arial" panose="020B0604020202020204" pitchFamily="34" charset="0"/>
                            <a:sym typeface="Wingdings" panose="05000000000000000000" pitchFamily="2" charset="2"/>
                          </a:rPr>
                          <m:t>2</m:t>
                        </m:r>
                      </m:e>
                    </m:rad>
                  </m:oMath>
                </a14:m>
                <a:r>
                  <a:rPr lang="en-US" sz="2600" dirty="0">
                    <a:solidFill>
                      <a:schemeClr val="tx1"/>
                    </a:solidFill>
                    <a:latin typeface="Arial" panose="020B0604020202020204" pitchFamily="34" charset="0"/>
                    <a:cs typeface="Arial" panose="020B0604020202020204" pitchFamily="34" charset="0"/>
                  </a:rPr>
                  <a:t>) in </a:t>
                </a:r>
                <a:r>
                  <a:rPr lang="en-US" sz="2600" dirty="0" smtClean="0">
                    <a:solidFill>
                      <a:schemeClr val="tx1"/>
                    </a:solidFill>
                    <a:latin typeface="Arial" panose="020B0604020202020204" pitchFamily="34" charset="0"/>
                    <a:cs typeface="Arial" panose="020B0604020202020204" pitchFamily="34" charset="0"/>
                  </a:rPr>
                  <a:t>the denominator</a:t>
                </a:r>
                <a:r>
                  <a:rPr lang="en-US" sz="2600" dirty="0">
                    <a:solidFill>
                      <a:schemeClr val="tx1"/>
                    </a:solidFill>
                    <a:latin typeface="Arial" panose="020B0604020202020204" pitchFamily="34" charset="0"/>
                    <a:cs typeface="Arial" panose="020B0604020202020204" pitchFamily="34" charset="0"/>
                  </a:rPr>
                  <a:t>, multiply the fraction by</a:t>
                </a:r>
                <a:r>
                  <a:rPr lang="en-US" sz="26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600" i="1" smtClean="0">
                            <a:solidFill>
                              <a:schemeClr val="tx1"/>
                            </a:solidFill>
                            <a:latin typeface="Cambria Math" panose="02040503050406030204" pitchFamily="18" charset="0"/>
                            <a:cs typeface="Arial" panose="020B0604020202020204" pitchFamily="34" charset="0"/>
                          </a:rPr>
                        </m:ctrlPr>
                      </m:fPr>
                      <m:num>
                        <m:r>
                          <a:rPr lang="en-US" sz="2600" b="0" i="0" smtClean="0">
                            <a:solidFill>
                              <a:schemeClr val="tx1"/>
                            </a:solidFill>
                            <a:latin typeface="Cambria Math" panose="02040503050406030204" pitchFamily="18" charset="0"/>
                            <a:cs typeface="Arial" panose="020B0604020202020204" pitchFamily="34" charset="0"/>
                          </a:rPr>
                          <m:t>5 </m:t>
                        </m:r>
                        <m:r>
                          <a:rPr lang="en-US" sz="2600">
                            <a:solidFill>
                              <a:schemeClr val="tx1"/>
                            </a:solidFill>
                            <a:latin typeface="Cambria Math" panose="02040503050406030204" pitchFamily="18" charset="0"/>
                            <a:cs typeface="Arial" panose="020B0604020202020204" pitchFamily="34" charset="0"/>
                          </a:rPr>
                          <m:t>+ </m:t>
                        </m:r>
                        <m:rad>
                          <m:radPr>
                            <m:degHide m:val="on"/>
                            <m:ctrlPr>
                              <a:rPr lang="en-US" sz="2600" i="1">
                                <a:solidFill>
                                  <a:schemeClr val="tx1"/>
                                </a:solidFill>
                                <a:latin typeface="Cambria Math" panose="02040503050406030204" pitchFamily="18" charset="0"/>
                              </a:rPr>
                            </m:ctrlPr>
                          </m:radPr>
                          <m:deg/>
                          <m:e>
                            <m:r>
                              <a:rPr lang="en-US" sz="2600" b="0" i="0" smtClean="0">
                                <a:solidFill>
                                  <a:schemeClr val="tx1"/>
                                </a:solidFill>
                                <a:latin typeface="Cambria Math" panose="02040503050406030204" pitchFamily="18" charset="0"/>
                              </a:rPr>
                              <m:t>2</m:t>
                            </m:r>
                          </m:e>
                        </m:rad>
                      </m:num>
                      <m:den>
                        <m:r>
                          <a:rPr lang="en-US" sz="2600">
                            <a:solidFill>
                              <a:schemeClr val="tx1"/>
                            </a:solidFill>
                            <a:latin typeface="Cambria Math" panose="02040503050406030204" pitchFamily="18" charset="0"/>
                            <a:cs typeface="Arial" panose="020B0604020202020204" pitchFamily="34" charset="0"/>
                          </a:rPr>
                          <m:t>5 + </m:t>
                        </m:r>
                        <m:rad>
                          <m:radPr>
                            <m:degHide m:val="on"/>
                            <m:ctrlPr>
                              <a:rPr lang="en-US" sz="2600" i="1">
                                <a:solidFill>
                                  <a:schemeClr val="tx1"/>
                                </a:solidFill>
                                <a:latin typeface="Cambria Math" panose="02040503050406030204" pitchFamily="18" charset="0"/>
                              </a:rPr>
                            </m:ctrlPr>
                          </m:radPr>
                          <m:deg/>
                          <m:e>
                            <m:r>
                              <a:rPr lang="en-US" sz="2600">
                                <a:solidFill>
                                  <a:schemeClr val="tx1"/>
                                </a:solidFill>
                                <a:latin typeface="Cambria Math" panose="02040503050406030204" pitchFamily="18" charset="0"/>
                              </a:rPr>
                              <m:t>2</m:t>
                            </m:r>
                          </m:e>
                        </m:rad>
                      </m:den>
                    </m:f>
                    <m:r>
                      <a:rPr lang="en-US" sz="2600" b="0" i="0" smtClean="0">
                        <a:solidFill>
                          <a:schemeClr val="tx1"/>
                        </a:solidFill>
                        <a:latin typeface="Cambria Math" panose="02040503050406030204" pitchFamily="18" charset="0"/>
                      </a:rPr>
                      <m:t>.</m:t>
                    </m:r>
                  </m:oMath>
                </a14:m>
                <a:endParaRPr lang="en-US" sz="2600"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265065" y="4941168"/>
                <a:ext cx="5219557" cy="1600887"/>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1639913710"/>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39" cy="4213782"/>
              </a:xfrm>
              <a:prstGeom prst="rect">
                <a:avLst/>
              </a:prstGeom>
            </p:spPr>
            <p:txBody>
              <a:bodyPr wrap="square">
                <a:spAutoFit/>
              </a:bodyPr>
              <a:lstStyle/>
              <a:p>
                <a:pPr>
                  <a:buClr>
                    <a:srgbClr val="C00000"/>
                  </a:buClr>
                  <a:tabLst>
                    <a:tab pos="2690813" algn="l"/>
                  </a:tabLst>
                </a:pPr>
                <a:r>
                  <a:rPr lang="en-US" sz="2800" b="1" dirty="0" smtClean="0">
                    <a:solidFill>
                      <a:srgbClr val="0070C0"/>
                    </a:solidFill>
                    <a:latin typeface="Arial" panose="020B0604020202020204" pitchFamily="34" charset="0"/>
                    <a:cs typeface="Arial" panose="020B0604020202020204" pitchFamily="34" charset="0"/>
                  </a:rPr>
                  <a:t>Formulae and functions</a:t>
                </a:r>
              </a:p>
              <a:p>
                <a:pPr marL="514350" indent="-514350">
                  <a:buClr>
                    <a:srgbClr val="C00000"/>
                  </a:buClr>
                  <a:buFont typeface="+mj-lt"/>
                  <a:buAutoNum type="arabicPeriod"/>
                  <a:tabLst>
                    <a:tab pos="862013" algn="l"/>
                    <a:tab pos="966788" algn="l"/>
                    <a:tab pos="2690813" algn="l"/>
                  </a:tabLst>
                </a:pPr>
                <a:r>
                  <a:rPr lang="en-US" sz="2800" dirty="0" smtClean="0">
                    <a:solidFill>
                      <a:srgbClr val="C00000"/>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Copy </a:t>
                </a:r>
                <a:r>
                  <a:rPr lang="en-US" sz="2800" dirty="0">
                    <a:latin typeface="Arial" panose="020B0604020202020204" pitchFamily="34" charset="0"/>
                    <a:cs typeface="Arial" panose="020B0604020202020204" pitchFamily="34" charset="0"/>
                  </a:rPr>
                  <a:t>and complete</a:t>
                </a:r>
                <a:r>
                  <a:rPr lang="en-US" sz="2800" dirty="0" smtClean="0">
                    <a:latin typeface="Arial" panose="020B0604020202020204" pitchFamily="34" charset="0"/>
                    <a:cs typeface="Arial" panose="020B0604020202020204" pitchFamily="34" charset="0"/>
                  </a:rPr>
                  <a:t>.</a:t>
                </a:r>
              </a:p>
              <a:p>
                <a:pPr marL="1371600" lvl="2" indent="-457200">
                  <a:buClr>
                    <a:srgbClr val="C00000"/>
                  </a:buClr>
                  <a:buFont typeface="+mj-lt"/>
                  <a:buAutoNum type="romanLcPeriod"/>
                  <a:tabLst>
                    <a:tab pos="2690813" algn="l"/>
                  </a:tabLst>
                </a:pP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latin typeface="Cambria Math" panose="02040503050406030204" pitchFamily="18" charset="0"/>
                          </a:rPr>
                        </m:ctrlPr>
                      </m:radPr>
                      <m:deg/>
                      <m:e>
                        <m:r>
                          <m:rPr>
                            <m:nor/>
                          </m:rPr>
                          <a:rPr lang="en-US" sz="2800" b="0" i="0" dirty="0" smtClean="0">
                            <a:latin typeface="Arial" panose="020B0604020202020204" pitchFamily="34" charset="0"/>
                            <a:cs typeface="Arial" panose="020B0604020202020204" pitchFamily="34" charset="0"/>
                            <a:sym typeface="Wingdings" panose="05000000000000000000" pitchFamily="2" charset="2"/>
                          </a:rPr>
                          <m:t>3</m:t>
                        </m:r>
                      </m:e>
                    </m:rad>
                  </m:oMath>
                </a14:m>
                <a:r>
                  <a:rPr lang="en-US" sz="2800" dirty="0" smtClean="0">
                    <a:latin typeface="Arial" panose="020B0604020202020204" pitchFamily="34" charset="0"/>
                    <a:cs typeface="Arial" panose="020B0604020202020204" pitchFamily="34" charset="0"/>
                  </a:rPr>
                  <a:t>, so </a:t>
                </a:r>
                <a:r>
                  <a:rPr lang="en-US" sz="2800" i="1" dirty="0" smtClean="0">
                    <a:latin typeface="Arial" panose="020B0604020202020204" pitchFamily="34" charset="0"/>
                    <a:cs typeface="Arial" panose="020B0604020202020204" pitchFamily="34" charset="0"/>
                  </a:rPr>
                  <a:t>y</a:t>
                </a:r>
                <a:r>
                  <a:rPr lang="en-US" sz="2800" baseline="30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 </a:t>
                </a:r>
                <a14:m>
                  <m:oMath xmlns:m="http://schemas.openxmlformats.org/officeDocument/2006/math">
                    <m:r>
                      <m:rPr>
                        <m:nor/>
                      </m:rPr>
                      <a:rPr lang="en-US" sz="2800" dirty="0">
                        <a:latin typeface="Arial" panose="020B0604020202020204" pitchFamily="34" charset="0"/>
                        <a:cs typeface="Arial" panose="020B0604020202020204" pitchFamily="34" charset="0"/>
                        <a:sym typeface="Wingdings" panose="05000000000000000000" pitchFamily="2" charset="2"/>
                      </a:rPr>
                      <m:t></m:t>
                    </m:r>
                  </m:oMath>
                </a14:m>
                <a:endParaRPr lang="en-US" sz="2800" dirty="0" smtClean="0">
                  <a:latin typeface="Arial" panose="020B0604020202020204" pitchFamily="34" charset="0"/>
                  <a:cs typeface="Arial" panose="020B0604020202020204" pitchFamily="34" charset="0"/>
                </a:endParaRPr>
              </a:p>
              <a:p>
                <a:pPr marL="1371600" lvl="2" indent="-457200">
                  <a:buClr>
                    <a:srgbClr val="C00000"/>
                  </a:buClr>
                  <a:buFont typeface="+mj-lt"/>
                  <a:buAutoNum type="romanLcPeriod"/>
                  <a:tabLst>
                    <a:tab pos="2690813" algn="l"/>
                  </a:tabLst>
                </a:pP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latin typeface="Cambria Math" panose="02040503050406030204" pitchFamily="18" charset="0"/>
                          </a:rPr>
                        </m:ctrlPr>
                      </m:radPr>
                      <m:deg/>
                      <m:e>
                        <m:r>
                          <m:rPr>
                            <m:nor/>
                          </m:rPr>
                          <a:rPr lang="en-US" sz="2800" b="0" i="1" dirty="0" smtClean="0">
                            <a:latin typeface="Arial" panose="020B0604020202020204" pitchFamily="34" charset="0"/>
                            <a:cs typeface="Arial" panose="020B0604020202020204" pitchFamily="34" charset="0"/>
                            <a:sym typeface="Wingdings" panose="05000000000000000000" pitchFamily="2" charset="2"/>
                          </a:rPr>
                          <m:t>x</m:t>
                        </m:r>
                      </m:e>
                    </m:rad>
                  </m:oMath>
                </a14:m>
                <a:r>
                  <a:rPr lang="en-US" sz="2800" dirty="0">
                    <a:latin typeface="Arial" panose="020B0604020202020204" pitchFamily="34" charset="0"/>
                    <a:cs typeface="Arial" panose="020B0604020202020204" pitchFamily="34" charset="0"/>
                  </a:rPr>
                  <a:t>, so </a:t>
                </a:r>
                <a:r>
                  <a:rPr lang="en-US" sz="2800" i="1" dirty="0">
                    <a:latin typeface="Arial" panose="020B0604020202020204" pitchFamily="34" charset="0"/>
                    <a:cs typeface="Arial" panose="020B0604020202020204" pitchFamily="34" charset="0"/>
                  </a:rPr>
                  <a:t>y</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 </a:t>
                </a:r>
                <a14:m>
                  <m:oMath xmlns:m="http://schemas.openxmlformats.org/officeDocument/2006/math">
                    <m:r>
                      <m:rPr>
                        <m:nor/>
                      </m:rPr>
                      <a:rPr lang="en-US" sz="2800" dirty="0">
                        <a:latin typeface="Arial" panose="020B0604020202020204" pitchFamily="34" charset="0"/>
                        <a:cs typeface="Arial" panose="020B0604020202020204" pitchFamily="34" charset="0"/>
                        <a:sym typeface="Wingdings" panose="05000000000000000000" pitchFamily="2" charset="2"/>
                      </a:rPr>
                      <m:t></m:t>
                    </m:r>
                  </m:oMath>
                </a14:m>
                <a:endParaRPr lang="en-US" sz="2800" dirty="0">
                  <a:latin typeface="Arial" panose="020B0604020202020204" pitchFamily="34" charset="0"/>
                  <a:cs typeface="Arial" panose="020B0604020202020204" pitchFamily="34" charset="0"/>
                </a:endParaRPr>
              </a:p>
              <a:p>
                <a:pPr marL="1371600" lvl="2" indent="-457200">
                  <a:buClr>
                    <a:srgbClr val="C00000"/>
                  </a:buClr>
                  <a:buFont typeface="+mj-lt"/>
                  <a:buAutoNum type="romanLcPeriod"/>
                  <a:tabLst>
                    <a:tab pos="2690813" algn="l"/>
                  </a:tabLst>
                </a:pP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latin typeface="Cambria Math" panose="02040503050406030204" pitchFamily="18" charset="0"/>
                          </a:rPr>
                        </m:ctrlPr>
                      </m:radPr>
                      <m:deg/>
                      <m:e>
                        <m:r>
                          <m:rPr>
                            <m:nor/>
                          </m:rPr>
                          <a:rPr lang="en-US" sz="2800" b="0" i="0" smtClean="0">
                            <a:latin typeface="Cambria Math" panose="02040503050406030204" pitchFamily="18" charset="0"/>
                          </a:rPr>
                          <m:t>(</m:t>
                        </m:r>
                        <m:r>
                          <m:rPr>
                            <m:nor/>
                          </m:rPr>
                          <a:rPr lang="en-US" sz="2800" b="0" i="0" dirty="0" smtClean="0">
                            <a:latin typeface="Arial" panose="020B0604020202020204" pitchFamily="34" charset="0"/>
                            <a:cs typeface="Arial" panose="020B0604020202020204" pitchFamily="34" charset="0"/>
                            <a:sym typeface="Wingdings" panose="05000000000000000000" pitchFamily="2" charset="2"/>
                          </a:rPr>
                          <m:t>3</m:t>
                        </m:r>
                        <m:r>
                          <m:rPr>
                            <m:nor/>
                          </m:rPr>
                          <a:rPr lang="en-US" sz="2800" b="0" i="0" dirty="0" smtClean="0">
                            <a:latin typeface="Arial" panose="020B0604020202020204" pitchFamily="34" charset="0"/>
                            <a:cs typeface="Arial" panose="020B0604020202020204" pitchFamily="34" charset="0"/>
                            <a:sym typeface="Wingdings" panose="05000000000000000000" pitchFamily="2" charset="2"/>
                          </a:rPr>
                          <m:t>x</m:t>
                        </m:r>
                        <m:r>
                          <m:rPr>
                            <m:nor/>
                          </m:rPr>
                          <a:rPr lang="en-US" sz="2800" b="0" i="0" dirty="0" smtClean="0">
                            <a:latin typeface="Arial" panose="020B0604020202020204" pitchFamily="34" charset="0"/>
                            <a:cs typeface="Arial" panose="020B0604020202020204" pitchFamily="34" charset="0"/>
                            <a:sym typeface="Wingdings" panose="05000000000000000000" pitchFamily="2" charset="2"/>
                          </a:rPr>
                          <m:t> − 1)</m:t>
                        </m:r>
                      </m:e>
                    </m:rad>
                  </m:oMath>
                </a14:m>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so </a:t>
                </a:r>
                <a:r>
                  <a:rPr lang="en-US" sz="2800" i="1" dirty="0">
                    <a:latin typeface="Arial" panose="020B0604020202020204" pitchFamily="34" charset="0"/>
                    <a:cs typeface="Arial" panose="020B0604020202020204" pitchFamily="34" charset="0"/>
                  </a:rPr>
                  <a:t>y</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 </a:t>
                </a:r>
                <a14:m>
                  <m:oMath xmlns:m="http://schemas.openxmlformats.org/officeDocument/2006/math">
                    <m:r>
                      <m:rPr>
                        <m:nor/>
                      </m:rPr>
                      <a:rPr lang="en-US" sz="2800" dirty="0">
                        <a:latin typeface="Arial" panose="020B0604020202020204" pitchFamily="34" charset="0"/>
                        <a:cs typeface="Arial" panose="020B0604020202020204" pitchFamily="34" charset="0"/>
                        <a:sym typeface="Wingdings" panose="05000000000000000000" pitchFamily="2" charset="2"/>
                      </a:rPr>
                      <m:t></m:t>
                    </m:r>
                  </m:oMath>
                </a14:m>
                <a:endParaRPr lang="en-US" sz="28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startAt="2"/>
                  <a:tabLst>
                    <a:tab pos="2690813" algn="l"/>
                  </a:tabLst>
                </a:pPr>
                <a:r>
                  <a:rPr lang="en-US" sz="2800" dirty="0">
                    <a:latin typeface="Arial" panose="020B0604020202020204" pitchFamily="34" charset="0"/>
                    <a:cs typeface="Arial" panose="020B0604020202020204" pitchFamily="34" charset="0"/>
                  </a:rPr>
                  <a:t>Use your answer to part </a:t>
                </a:r>
                <a:r>
                  <a:rPr lang="en-US" sz="2800" b="1" dirty="0">
                    <a:latin typeface="Arial" panose="020B0604020202020204" pitchFamily="34" charset="0"/>
                    <a:cs typeface="Arial" panose="020B0604020202020204" pitchFamily="34" charset="0"/>
                  </a:rPr>
                  <a:t>a iii</a:t>
                </a:r>
                <a:r>
                  <a:rPr lang="en-US" sz="2800" dirty="0">
                    <a:latin typeface="Arial" panose="020B0604020202020204" pitchFamily="34" charset="0"/>
                    <a:cs typeface="Arial" panose="020B0604020202020204" pitchFamily="34" charset="0"/>
                  </a:rPr>
                  <a:t> to make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the subject of the formula </a:t>
                </a: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rPr>
                          <m:t>(</m:t>
                        </m:r>
                        <m:r>
                          <m:rPr>
                            <m:nor/>
                          </m:rPr>
                          <a:rPr lang="en-US" sz="2800" dirty="0">
                            <a:latin typeface="Arial" panose="020B0604020202020204" pitchFamily="34" charset="0"/>
                            <a:cs typeface="Arial" panose="020B0604020202020204" pitchFamily="34" charset="0"/>
                            <a:sym typeface="Wingdings" panose="05000000000000000000" pitchFamily="2" charset="2"/>
                          </a:rPr>
                          <m:t>3</m:t>
                        </m:r>
                        <m:r>
                          <m:rPr>
                            <m:nor/>
                          </m:rPr>
                          <a:rPr lang="en-US" sz="2800" dirty="0">
                            <a:latin typeface="Arial" panose="020B0604020202020204" pitchFamily="34" charset="0"/>
                            <a:cs typeface="Arial" panose="020B0604020202020204" pitchFamily="34" charset="0"/>
                            <a:sym typeface="Wingdings" panose="05000000000000000000" pitchFamily="2" charset="2"/>
                          </a:rPr>
                          <m:t>x</m:t>
                        </m:r>
                        <m:r>
                          <m:rPr>
                            <m:nor/>
                          </m:rPr>
                          <a:rPr lang="en-US" sz="2800" dirty="0">
                            <a:latin typeface="Arial" panose="020B0604020202020204" pitchFamily="34" charset="0"/>
                            <a:cs typeface="Arial" panose="020B0604020202020204" pitchFamily="34" charset="0"/>
                            <a:sym typeface="Wingdings" panose="05000000000000000000" pitchFamily="2" charset="2"/>
                          </a:rPr>
                          <m:t> − 1)</m:t>
                        </m:r>
                      </m:e>
                    </m:rad>
                  </m:oMath>
                </a14:m>
                <a:endParaRPr lang="en-US" sz="28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39" cy="4213782"/>
              </a:xfrm>
              <a:prstGeom prst="rect">
                <a:avLst/>
              </a:prstGeom>
              <a:blipFill rotWithShape="0">
                <a:blip r:embed="rId4"/>
                <a:stretch>
                  <a:fillRect l="-2323" t="-1445" r="-3252" b="-2312"/>
                </a:stretch>
              </a:blipFill>
            </p:spPr>
            <p:txBody>
              <a:bodyPr/>
              <a:lstStyle/>
              <a:p>
                <a:r>
                  <a:rPr lang="en-US">
                    <a:noFill/>
                  </a:rPr>
                  <a:t> </a:t>
                </a:r>
              </a:p>
            </p:txBody>
          </p:sp>
        </mc:Fallback>
      </mc:AlternateContent>
      <p:sp>
        <p:nvSpPr>
          <p:cNvPr id="14" name="Rectangle 13"/>
          <p:cNvSpPr/>
          <p:nvPr/>
        </p:nvSpPr>
        <p:spPr>
          <a:xfrm flipH="1">
            <a:off x="216539" y="5632792"/>
            <a:ext cx="5219557" cy="89255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Q1b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Your answer will be </a:t>
            </a:r>
            <a:r>
              <a:rPr lang="en-US" sz="2600" i="1" dirty="0">
                <a:solidFill>
                  <a:schemeClr val="tx1"/>
                </a:solidFill>
                <a:latin typeface="Arial" panose="020B0604020202020204" pitchFamily="34" charset="0"/>
                <a:cs typeface="Arial" panose="020B0604020202020204" pitchFamily="34" charset="0"/>
              </a:rPr>
              <a:t>x</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 _____</a:t>
            </a:r>
            <a:endParaRPr lang="en-US" sz="26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3576634571"/>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4" y="1196752"/>
                <a:ext cx="8483399" cy="1992469"/>
              </a:xfrm>
              <a:prstGeom prst="rect">
                <a:avLst/>
              </a:prstGeom>
            </p:spPr>
            <p:txBody>
              <a:bodyPr wrap="square">
                <a:spAutoFit/>
              </a:bodyPr>
              <a:lstStyle/>
              <a:p>
                <a:pPr>
                  <a:buClr>
                    <a:srgbClr val="C00000"/>
                  </a:buClr>
                  <a:tabLst>
                    <a:tab pos="2690813" algn="l"/>
                  </a:tabLst>
                </a:pPr>
                <a:r>
                  <a:rPr lang="en-US" sz="2800" b="1" dirty="0" smtClean="0">
                    <a:solidFill>
                      <a:srgbClr val="0070C0"/>
                    </a:solidFill>
                    <a:latin typeface="Arial" panose="020B0604020202020204" pitchFamily="34" charset="0"/>
                    <a:cs typeface="Arial" panose="020B0604020202020204" pitchFamily="34" charset="0"/>
                  </a:rPr>
                  <a:t>Formulae and functions</a:t>
                </a:r>
              </a:p>
              <a:p>
                <a:pPr marL="457200" indent="-457200">
                  <a:buClr>
                    <a:srgbClr val="C00000"/>
                  </a:buClr>
                  <a:buFont typeface="+mj-lt"/>
                  <a:buAutoNum type="arabicPeriod" startAt="2"/>
                  <a:tabLst>
                    <a:tab pos="862013" algn="l"/>
                    <a:tab pos="966788" algn="l"/>
                    <a:tab pos="2690813" algn="l"/>
                  </a:tabLst>
                </a:pPr>
                <a:r>
                  <a:rPr lang="en-US" sz="2800" dirty="0" smtClean="0">
                    <a:latin typeface="Arial" panose="020B0604020202020204" pitchFamily="34" charset="0"/>
                    <a:cs typeface="Arial" panose="020B0604020202020204" pitchFamily="34" charset="0"/>
                  </a:rPr>
                  <a:t>Here </a:t>
                </a:r>
                <a:r>
                  <a:rPr lang="en-US" sz="2800" dirty="0">
                    <a:latin typeface="Arial" panose="020B0604020202020204" pitchFamily="34" charset="0"/>
                    <a:cs typeface="Arial" panose="020B0604020202020204" pitchFamily="34" charset="0"/>
                  </a:rPr>
                  <a:t>are all the steps to make y the subject of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7 + </m:t>
                        </m:r>
                        <m:r>
                          <m:rPr>
                            <m:sty m:val="p"/>
                          </m:rPr>
                          <a:rPr lang="en-US" sz="2800" b="0" i="0" smtClean="0">
                            <a:latin typeface="Cambria Math" panose="02040503050406030204" pitchFamily="18" charset="0"/>
                            <a:cs typeface="Arial" panose="020B0604020202020204" pitchFamily="34" charset="0"/>
                          </a:rPr>
                          <m:t>y</m:t>
                        </m:r>
                      </m:num>
                      <m:den>
                        <m:r>
                          <a:rPr lang="en-US" sz="2800" b="0" i="0" smtClean="0">
                            <a:latin typeface="Cambria Math" panose="02040503050406030204" pitchFamily="18" charset="0"/>
                            <a:cs typeface="Arial" panose="020B0604020202020204" pitchFamily="34" charset="0"/>
                          </a:rPr>
                          <m:t>7</m:t>
                        </m:r>
                      </m:den>
                    </m:f>
                    <m:r>
                      <a:rPr lang="en-US" sz="2800" b="0" i="0" smtClean="0">
                        <a:latin typeface="Cambria Math" panose="02040503050406030204" pitchFamily="18" charset="0"/>
                        <a:cs typeface="Arial" panose="020B0604020202020204" pitchFamily="34" charset="0"/>
                      </a:rPr>
                      <m:t> </m:t>
                    </m:r>
                  </m:oMath>
                </a14:m>
                <a:r>
                  <a:rPr lang="en-US" sz="2800" dirty="0" smtClean="0">
                    <a:latin typeface="Arial" panose="020B0604020202020204" pitchFamily="34" charset="0"/>
                    <a:cs typeface="Arial" panose="020B0604020202020204" pitchFamily="34" charset="0"/>
                  </a:rPr>
                  <a:t>Match </a:t>
                </a:r>
                <a:r>
                  <a:rPr lang="en-US" sz="2800" dirty="0">
                    <a:latin typeface="Arial" panose="020B0604020202020204" pitchFamily="34" charset="0"/>
                    <a:cs typeface="Arial" panose="020B0604020202020204" pitchFamily="34" charset="0"/>
                  </a:rPr>
                  <a:t>each step to one of these </a:t>
                </a:r>
                <a:r>
                  <a:rPr lang="en-US" sz="2800" dirty="0" smtClean="0">
                    <a:latin typeface="Arial" panose="020B0604020202020204" pitchFamily="34" charset="0"/>
                    <a:cs typeface="Arial" panose="020B0604020202020204" pitchFamily="34" charset="0"/>
                  </a:rPr>
                  <a:t>rearrangements.</a:t>
                </a:r>
              </a:p>
            </p:txBody>
          </p:sp>
        </mc:Choice>
        <mc:Fallback xmlns="">
          <p:sp>
            <p:nvSpPr>
              <p:cNvPr id="7" name="Rectangle 6"/>
              <p:cNvSpPr>
                <a:spLocks noRot="1" noChangeAspect="1" noMove="1" noResize="1" noEditPoints="1" noAdjustHandles="1" noChangeArrowheads="1" noChangeShapeType="1" noTextEdit="1"/>
              </p:cNvSpPr>
              <p:nvPr/>
            </p:nvSpPr>
            <p:spPr>
              <a:xfrm>
                <a:off x="265064" y="1196752"/>
                <a:ext cx="8483399" cy="1992469"/>
              </a:xfrm>
              <a:prstGeom prst="rect">
                <a:avLst/>
              </a:prstGeom>
              <a:blipFill rotWithShape="0">
                <a:blip r:embed="rId4"/>
                <a:stretch>
                  <a:fillRect l="-1437" t="-3058" b="-7339"/>
                </a:stretch>
              </a:blipFill>
            </p:spPr>
            <p:txBody>
              <a:bodyPr/>
              <a:lstStyle/>
              <a:p>
                <a:r>
                  <a:rPr lang="en-US">
                    <a:noFill/>
                  </a:rPr>
                  <a:t> </a:t>
                </a:r>
              </a:p>
            </p:txBody>
          </p:sp>
        </mc:Fallback>
      </mc:AlternateContent>
      <p:sp>
        <p:nvSpPr>
          <p:cNvPr id="14" name="Rectangle 13"/>
          <p:cNvSpPr/>
          <p:nvPr/>
        </p:nvSpPr>
        <p:spPr>
          <a:xfrm flipH="1">
            <a:off x="300232" y="3184520"/>
            <a:ext cx="5783935" cy="892552"/>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dirty="0">
                <a:solidFill>
                  <a:schemeClr val="tx1"/>
                </a:solidFill>
                <a:latin typeface="Arial" panose="020B0604020202020204" pitchFamily="34" charset="0"/>
                <a:cs typeface="Arial" panose="020B0604020202020204" pitchFamily="34" charset="0"/>
              </a:rPr>
              <a:t>Rewrite the formula so there is no fraction.</a:t>
            </a: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
        <p:nvSpPr>
          <p:cNvPr id="9" name="Rectangle 8"/>
          <p:cNvSpPr/>
          <p:nvPr/>
        </p:nvSpPr>
        <p:spPr>
          <a:xfrm flipH="1">
            <a:off x="288546" y="4149080"/>
            <a:ext cx="5783935" cy="1292662"/>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dirty="0">
                <a:solidFill>
                  <a:schemeClr val="tx1"/>
                </a:solidFill>
                <a:latin typeface="Arial" panose="020B0604020202020204" pitchFamily="34" charset="0"/>
                <a:cs typeface="Arial" panose="020B0604020202020204" pitchFamily="34" charset="0"/>
              </a:rPr>
              <a:t>Get all the terms containing y on the left-hand side and all other terms on the right-hand side.</a:t>
            </a:r>
          </a:p>
        </p:txBody>
      </p:sp>
      <p:sp>
        <p:nvSpPr>
          <p:cNvPr id="11" name="Rectangle 10"/>
          <p:cNvSpPr/>
          <p:nvPr/>
        </p:nvSpPr>
        <p:spPr>
          <a:xfrm flipH="1">
            <a:off x="288546" y="5528845"/>
            <a:ext cx="5783935" cy="49244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dirty="0" smtClean="0">
                <a:solidFill>
                  <a:schemeClr val="tx1"/>
                </a:solidFill>
                <a:latin typeface="Arial" panose="020B0604020202020204" pitchFamily="34" charset="0"/>
                <a:cs typeface="Arial" panose="020B0604020202020204" pitchFamily="34" charset="0"/>
              </a:rPr>
              <a:t>Factorise so that </a:t>
            </a:r>
            <a:r>
              <a:rPr lang="en-US" sz="2600" i="1" dirty="0" smtClean="0">
                <a:solidFill>
                  <a:schemeClr val="tx1"/>
                </a:solidFill>
                <a:latin typeface="Arial" panose="020B0604020202020204" pitchFamily="34" charset="0"/>
                <a:cs typeface="Arial" panose="020B0604020202020204" pitchFamily="34" charset="0"/>
              </a:rPr>
              <a:t>y</a:t>
            </a:r>
            <a:r>
              <a:rPr lang="en-US" sz="2600" dirty="0" smtClean="0">
                <a:solidFill>
                  <a:schemeClr val="tx1"/>
                </a:solidFill>
                <a:latin typeface="Arial" panose="020B0604020202020204" pitchFamily="34" charset="0"/>
                <a:cs typeface="Arial" panose="020B0604020202020204" pitchFamily="34" charset="0"/>
              </a:rPr>
              <a:t> appears only once.</a:t>
            </a:r>
            <a:endParaRPr lang="en-US" sz="26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flipH="1">
            <a:off x="288546" y="6104909"/>
            <a:ext cx="5783935" cy="492443"/>
          </a:xfrm>
          <a:prstGeom prst="rect">
            <a:avLst/>
          </a:prstGeom>
          <a:solidFill>
            <a:schemeClr val="accent4">
              <a:lumMod val="20000"/>
              <a:lumOff val="8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dirty="0">
                <a:solidFill>
                  <a:schemeClr val="tx1"/>
                </a:solidFill>
                <a:latin typeface="Arial" panose="020B0604020202020204" pitchFamily="34" charset="0"/>
                <a:cs typeface="Arial" panose="020B0604020202020204" pitchFamily="34" charset="0"/>
              </a:rPr>
              <a:t>Get y on its own on the left-hand side.</a:t>
            </a:r>
          </a:p>
        </p:txBody>
      </p:sp>
      <p:sp>
        <p:nvSpPr>
          <p:cNvPr id="13" name="Rectangle 12"/>
          <p:cNvSpPr/>
          <p:nvPr/>
        </p:nvSpPr>
        <p:spPr>
          <a:xfrm flipH="1">
            <a:off x="6913285" y="3212976"/>
            <a:ext cx="1907187" cy="492443"/>
          </a:xfrm>
          <a:prstGeom prst="rect">
            <a:avLst/>
          </a:prstGeom>
          <a:solidFill>
            <a:schemeClr val="bg2">
              <a:lumMod val="9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i="1" dirty="0" smtClean="0">
                <a:solidFill>
                  <a:schemeClr val="tx1"/>
                </a:solidFill>
                <a:latin typeface="Arial" panose="020B0604020202020204" pitchFamily="34" charset="0"/>
                <a:cs typeface="Arial" panose="020B0604020202020204" pitchFamily="34" charset="0"/>
              </a:rPr>
              <a:t>y</a:t>
            </a:r>
            <a:r>
              <a:rPr lang="en-US" sz="2600" dirty="0" smtClean="0">
                <a:solidFill>
                  <a:schemeClr val="tx1"/>
                </a:solidFill>
                <a:latin typeface="Arial" panose="020B0604020202020204" pitchFamily="34" charset="0"/>
                <a:cs typeface="Arial" panose="020B0604020202020204" pitchFamily="34" charset="0"/>
              </a:rPr>
              <a:t>(</a:t>
            </a:r>
            <a:r>
              <a:rPr lang="en-US" sz="2600" i="1" dirty="0" smtClean="0">
                <a:solidFill>
                  <a:schemeClr val="tx1"/>
                </a:solidFill>
                <a:latin typeface="Arial" panose="020B0604020202020204" pitchFamily="34" charset="0"/>
                <a:cs typeface="Arial" panose="020B0604020202020204" pitchFamily="34" charset="0"/>
              </a:rPr>
              <a:t>x</a:t>
            </a:r>
            <a:r>
              <a:rPr lang="en-US" sz="2600" dirty="0" smtClean="0">
                <a:solidFill>
                  <a:schemeClr val="tx1"/>
                </a:solidFill>
                <a:latin typeface="Arial" panose="020B0604020202020204" pitchFamily="34" charset="0"/>
                <a:cs typeface="Arial" panose="020B0604020202020204" pitchFamily="34" charset="0"/>
              </a:rPr>
              <a:t> - 1) </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7</a:t>
            </a:r>
            <a:endParaRPr lang="en-US" sz="2600" i="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flipH="1">
            <a:off x="6913285" y="4149080"/>
            <a:ext cx="1895502" cy="492443"/>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i="1" dirty="0" err="1" smtClean="0">
                <a:solidFill>
                  <a:schemeClr val="tx1"/>
                </a:solidFill>
                <a:latin typeface="Arial" panose="020B0604020202020204" pitchFamily="34" charset="0"/>
                <a:cs typeface="Arial" panose="020B0604020202020204" pitchFamily="34" charset="0"/>
              </a:rPr>
              <a:t>xy</a:t>
            </a:r>
            <a:r>
              <a:rPr lang="en-US" sz="2600" dirty="0" smtClean="0">
                <a:solidFill>
                  <a:schemeClr val="tx1"/>
                </a:solidFill>
                <a:latin typeface="Arial" panose="020B0604020202020204" pitchFamily="34" charset="0"/>
                <a:cs typeface="Arial" panose="020B0604020202020204" pitchFamily="34" charset="0"/>
              </a:rPr>
              <a:t> = 7 + </a:t>
            </a:r>
            <a:r>
              <a:rPr lang="en-US" sz="2600" i="1" dirty="0" smtClean="0">
                <a:solidFill>
                  <a:schemeClr val="tx1"/>
                </a:solidFill>
                <a:latin typeface="Arial" panose="020B0604020202020204" pitchFamily="34" charset="0"/>
                <a:cs typeface="Arial" panose="020B0604020202020204" pitchFamily="34" charset="0"/>
              </a:rPr>
              <a:t>y</a:t>
            </a:r>
            <a:endParaRPr lang="en-US" sz="2600" i="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flipH="1">
                <a:off x="6913285" y="4973106"/>
                <a:ext cx="1895502" cy="700448"/>
              </a:xfrm>
              <a:prstGeom prst="rect">
                <a:avLst/>
              </a:prstGeom>
              <a:solidFill>
                <a:schemeClr val="tx2">
                  <a:lumMod val="20000"/>
                  <a:lumOff val="8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i="1" dirty="0" smtClean="0">
                    <a:solidFill>
                      <a:schemeClr val="tx1"/>
                    </a:solidFill>
                    <a:latin typeface="Arial" panose="020B0604020202020204" pitchFamily="34" charset="0"/>
                    <a:cs typeface="Arial" panose="020B0604020202020204" pitchFamily="34" charset="0"/>
                  </a:rPr>
                  <a:t>y</a:t>
                </a:r>
                <a:r>
                  <a:rPr lang="en-US" sz="2600" dirty="0" smtClean="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0" smtClean="0">
                            <a:solidFill>
                              <a:schemeClr val="tx1"/>
                            </a:solidFill>
                            <a:latin typeface="Cambria Math" panose="02040503050406030204" pitchFamily="18" charset="0"/>
                            <a:cs typeface="Arial" panose="020B0604020202020204" pitchFamily="34" charset="0"/>
                          </a:rPr>
                          <m:t>7</m:t>
                        </m:r>
                      </m:num>
                      <m:den>
                        <m:r>
                          <m:rPr>
                            <m:sty m:val="p"/>
                          </m:rPr>
                          <a:rPr lang="en-US" sz="2800" b="0" i="0" smtClean="0">
                            <a:solidFill>
                              <a:schemeClr val="tx1"/>
                            </a:solidFill>
                            <a:latin typeface="Cambria Math" panose="02040503050406030204" pitchFamily="18" charset="0"/>
                            <a:cs typeface="Arial" panose="020B0604020202020204" pitchFamily="34" charset="0"/>
                          </a:rPr>
                          <m:t>x</m:t>
                        </m:r>
                        <m:r>
                          <a:rPr lang="en-US" sz="2800" b="0" i="0" smtClean="0">
                            <a:solidFill>
                              <a:schemeClr val="tx1"/>
                            </a:solidFill>
                            <a:latin typeface="Cambria Math" panose="02040503050406030204" pitchFamily="18" charset="0"/>
                            <a:cs typeface="Arial" panose="020B0604020202020204" pitchFamily="34" charset="0"/>
                          </a:rPr>
                          <m:t> − 1</m:t>
                        </m:r>
                      </m:den>
                    </m:f>
                  </m:oMath>
                </a14:m>
                <a:endParaRPr lang="en-US" sz="2600" i="1" dirty="0">
                  <a:solidFill>
                    <a:schemeClr val="tx1"/>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flipH="1">
                <a:off x="6913285" y="4973106"/>
                <a:ext cx="1895502" cy="700448"/>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7" name="Rectangle 16"/>
          <p:cNvSpPr/>
          <p:nvPr/>
        </p:nvSpPr>
        <p:spPr>
          <a:xfrm flipH="1">
            <a:off x="6913284" y="6104910"/>
            <a:ext cx="1895503" cy="492443"/>
          </a:xfrm>
          <a:prstGeom prst="rect">
            <a:avLst/>
          </a:prstGeom>
          <a:solidFill>
            <a:schemeClr val="accent3">
              <a:lumMod val="60000"/>
              <a:lumOff val="4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i="1" dirty="0" err="1">
                <a:solidFill>
                  <a:schemeClr val="tx1"/>
                </a:solidFill>
                <a:latin typeface="Arial" panose="020B0604020202020204" pitchFamily="34" charset="0"/>
                <a:cs typeface="Arial" panose="020B0604020202020204" pitchFamily="34" charset="0"/>
              </a:rPr>
              <a:t>xy</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 </a:t>
            </a:r>
            <a:r>
              <a:rPr lang="en-US" sz="2600" i="1" dirty="0" smtClean="0">
                <a:solidFill>
                  <a:schemeClr val="tx1"/>
                </a:solidFill>
                <a:latin typeface="Arial" panose="020B0604020202020204" pitchFamily="34" charset="0"/>
                <a:cs typeface="Arial" panose="020B0604020202020204" pitchFamily="34" charset="0"/>
              </a:rPr>
              <a:t>y </a:t>
            </a:r>
            <a:r>
              <a:rPr lang="en-US" sz="2600" dirty="0" smtClean="0">
                <a:solidFill>
                  <a:schemeClr val="tx1"/>
                </a:solidFill>
                <a:latin typeface="Arial" panose="020B0604020202020204" pitchFamily="34" charset="0"/>
                <a:cs typeface="Arial" panose="020B0604020202020204" pitchFamily="34" charset="0"/>
              </a:rPr>
              <a:t>= 7</a:t>
            </a:r>
            <a:endParaRPr lang="en-US" sz="2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939175"/>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4210896"/>
              </a:xfrm>
              <a:prstGeom prst="rect">
                <a:avLst/>
              </a:prstGeom>
            </p:spPr>
            <p:txBody>
              <a:bodyPr wrap="square">
                <a:spAutoFit/>
              </a:bodyPr>
              <a:lstStyle/>
              <a:p>
                <a:pPr marL="514350" indent="-514350">
                  <a:buClr>
                    <a:srgbClr val="C00000"/>
                  </a:buClr>
                  <a:buFont typeface="+mj-lt"/>
                  <a:buAutoNum type="arabicPeriod" startAt="3"/>
                  <a:tabLst>
                    <a:tab pos="862013" algn="l"/>
                    <a:tab pos="966788" algn="l"/>
                    <a:tab pos="2690813" algn="l"/>
                  </a:tabLst>
                </a:pPr>
                <a:r>
                  <a:rPr lang="en-US" sz="2800" dirty="0" smtClean="0">
                    <a:latin typeface="Arial" panose="020B0604020202020204" pitchFamily="34" charset="0"/>
                    <a:cs typeface="Arial" panose="020B0604020202020204" pitchFamily="34" charset="0"/>
                  </a:rPr>
                  <a:t>Make </a:t>
                </a: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the </a:t>
                </a:r>
                <a:r>
                  <a:rPr lang="en-US" sz="2800" dirty="0">
                    <a:latin typeface="Arial" panose="020B0604020202020204" pitchFamily="34" charset="0"/>
                    <a:cs typeface="Arial" panose="020B0604020202020204" pitchFamily="34" charset="0"/>
                  </a:rPr>
                  <a:t>subject of the formula </a:t>
                </a:r>
                <a:r>
                  <a:rPr lang="en-US" sz="2800" i="1" dirty="0" smtClean="0">
                    <a:latin typeface="Arial" panose="020B0604020202020204" pitchFamily="34" charset="0"/>
                    <a:cs typeface="Arial" panose="020B0604020202020204" pitchFamily="34" charset="0"/>
                  </a:rPr>
                  <a:t>F </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1</m:t>
                        </m:r>
                        <m:r>
                          <a:rPr lang="en-US" sz="280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m:t>
                        </m:r>
                        <m:r>
                          <a:rPr lang="en-US" sz="280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5</m:t>
                        </m:r>
                        <m:r>
                          <m:rPr>
                            <m:sty m:val="p"/>
                          </m:rPr>
                          <a:rPr lang="en-US" sz="2800">
                            <a:latin typeface="Cambria Math" panose="02040503050406030204" pitchFamily="18" charset="0"/>
                            <a:cs typeface="Arial" panose="020B0604020202020204" pitchFamily="34" charset="0"/>
                          </a:rPr>
                          <m:t>y</m:t>
                        </m:r>
                      </m:num>
                      <m:den>
                        <m:r>
                          <m:rPr>
                            <m:sty m:val="p"/>
                          </m:rPr>
                          <a:rPr lang="en-US" sz="2800" b="0" i="0" smtClean="0">
                            <a:latin typeface="Cambria Math" panose="02040503050406030204" pitchFamily="18" charset="0"/>
                            <a:cs typeface="Arial" panose="020B0604020202020204" pitchFamily="34" charset="0"/>
                          </a:rPr>
                          <m:t>y</m:t>
                        </m:r>
                      </m:den>
                    </m:f>
                  </m:oMath>
                </a14:m>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3"/>
                  <a:tabLst>
                    <a:tab pos="966788" algn="l"/>
                    <a:tab pos="2690813" algn="l"/>
                  </a:tabLst>
                </a:pPr>
                <a:r>
                  <a:rPr lang="en-US" sz="2800" dirty="0" smtClean="0">
                    <a:solidFill>
                      <a:srgbClr val="C00000"/>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5</a:t>
                </a:r>
                <a:r>
                  <a:rPr lang="en-US" sz="2800" i="1" dirty="0" smtClean="0">
                    <a:latin typeface="Arial" panose="020B0604020202020204" pitchFamily="34" charset="0"/>
                    <a:cs typeface="Arial" panose="020B0604020202020204" pitchFamily="34" charset="0"/>
                  </a:rPr>
                  <a:t>x </a:t>
                </a:r>
                <a:r>
                  <a:rPr lang="en-US" sz="2800" dirty="0" smtClean="0">
                    <a:latin typeface="Arial" panose="020B0604020202020204" pitchFamily="34" charset="0"/>
                    <a:cs typeface="Arial" panose="020B0604020202020204" pitchFamily="34" charset="0"/>
                  </a:rPr>
                  <a:t>- 9</a:t>
                </a:r>
                <a:r>
                  <a:rPr lang="en-US" sz="2800" dirty="0">
                    <a:latin typeface="Arial" panose="020B0604020202020204" pitchFamily="34" charset="0"/>
                    <a:cs typeface="Arial" panose="020B0604020202020204" pitchFamily="34" charset="0"/>
                  </a:rPr>
                  <a:t>. Work out the </a:t>
                </a:r>
                <a:r>
                  <a:rPr lang="en-US" sz="2800" dirty="0" smtClean="0">
                    <a:latin typeface="Arial" panose="020B0604020202020204" pitchFamily="34" charset="0"/>
                    <a:cs typeface="Arial" panose="020B0604020202020204" pitchFamily="34" charset="0"/>
                  </a:rPr>
                  <a:t>	value </a:t>
                </a:r>
                <a:r>
                  <a:rPr lang="en-US" sz="2800" dirty="0">
                    <a:latin typeface="Arial" panose="020B0604020202020204" pitchFamily="34" charset="0"/>
                    <a:cs typeface="Arial" panose="020B0604020202020204" pitchFamily="34" charset="0"/>
                  </a:rPr>
                  <a:t>of </a:t>
                </a:r>
                <a:r>
                  <a:rPr lang="en-US" sz="2800" i="1" dirty="0" smtClean="0">
                    <a:latin typeface="Arial" panose="020B0604020202020204" pitchFamily="34" charset="0"/>
                    <a:cs typeface="Arial" panose="020B0604020202020204" pitchFamily="34" charset="0"/>
                  </a:rPr>
                  <a:t>y</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when </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2.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966788" algn="l"/>
                    <a:tab pos="2690813" algn="l"/>
                  </a:tabLst>
                </a:pPr>
                <a:r>
                  <a:rPr lang="en-US" sz="2800" dirty="0" smtClean="0">
                    <a:latin typeface="Arial" panose="020B0604020202020204" pitchFamily="34" charset="0"/>
                    <a:cs typeface="Arial" panose="020B0604020202020204" pitchFamily="34" charset="0"/>
                  </a:rPr>
                  <a:t>f(</a:t>
                </a:r>
                <a:r>
                  <a:rPr lang="en-US" sz="2800" i="1" dirty="0" smtClean="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5</a:t>
                </a:r>
                <a:r>
                  <a:rPr lang="en-US" sz="2800" i="1" dirty="0" smtClean="0">
                    <a:latin typeface="Arial" panose="020B0604020202020204" pitchFamily="34" charset="0"/>
                    <a:cs typeface="Arial" panose="020B0604020202020204" pitchFamily="34" charset="0"/>
                  </a:rPr>
                  <a:t>x </a:t>
                </a:r>
                <a:r>
                  <a:rPr lang="en-US" sz="2800" dirty="0" smtClean="0">
                    <a:latin typeface="Arial" panose="020B0604020202020204" pitchFamily="34" charset="0"/>
                    <a:cs typeface="Arial" panose="020B0604020202020204" pitchFamily="34" charset="0"/>
                  </a:rPr>
                  <a:t>- 9</a:t>
                </a:r>
                <a:r>
                  <a:rPr lang="en-US" sz="2800" dirty="0">
                    <a:latin typeface="Arial" panose="020B0604020202020204" pitchFamily="34" charset="0"/>
                    <a:cs typeface="Arial" panose="020B0604020202020204" pitchFamily="34" charset="0"/>
                  </a:rPr>
                  <a:t>. Work out f(2</a:t>
                </a:r>
                <a:r>
                  <a:rPr lang="en-US" sz="28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startAt="2"/>
                  <a:tabLst>
                    <a:tab pos="966788" algn="l"/>
                    <a:tab pos="2690813" algn="l"/>
                  </a:tabLst>
                </a:pPr>
                <a:r>
                  <a:rPr lang="en-US" sz="2800" dirty="0" smtClean="0">
                    <a:latin typeface="Arial" panose="020B0604020202020204" pitchFamily="34" charset="0"/>
                    <a:cs typeface="Arial" panose="020B0604020202020204" pitchFamily="34" charset="0"/>
                  </a:rPr>
                  <a:t>Work out:</a:t>
                </a:r>
                <a:endParaRPr lang="en-US" sz="2800" dirty="0">
                  <a:latin typeface="Arial" panose="020B0604020202020204" pitchFamily="34" charset="0"/>
                  <a:cs typeface="Arial" panose="020B0604020202020204" pitchFamily="34" charset="0"/>
                </a:endParaRPr>
              </a:p>
              <a:p>
                <a:pPr marL="1485900" lvl="2" indent="-571500">
                  <a:buClr>
                    <a:srgbClr val="C00000"/>
                  </a:buClr>
                  <a:buFont typeface="+mj-lt"/>
                  <a:buAutoNum type="romanLcPeriod"/>
                  <a:tabLst>
                    <a:tab pos="966788" algn="l"/>
                    <a:tab pos="2690813" algn="l"/>
                  </a:tabLst>
                </a:pPr>
                <a:r>
                  <a:rPr lang="en-US" sz="2800" dirty="0" smtClean="0">
                    <a:latin typeface="Arial" panose="020B0604020202020204" pitchFamily="34" charset="0"/>
                    <a:cs typeface="Arial" panose="020B0604020202020204" pitchFamily="34" charset="0"/>
                  </a:rPr>
                  <a:t>f(5)    </a:t>
                </a:r>
                <a:r>
                  <a:rPr lang="en-US" sz="2800" dirty="0" smtClean="0">
                    <a:solidFill>
                      <a:srgbClr val="C00000"/>
                    </a:solidFill>
                    <a:latin typeface="Arial" panose="020B0604020202020204" pitchFamily="34" charset="0"/>
                    <a:cs typeface="Arial" panose="020B0604020202020204" pitchFamily="34" charset="0"/>
                  </a:rPr>
                  <a:t>ii.</a:t>
                </a:r>
                <a:r>
                  <a:rPr lang="en-US" sz="2800" dirty="0" smtClean="0">
                    <a:latin typeface="Arial" panose="020B0604020202020204" pitchFamily="34" charset="0"/>
                    <a:cs typeface="Arial" panose="020B0604020202020204" pitchFamily="34" charset="0"/>
                  </a:rPr>
                  <a:t>  f(-3)    </a:t>
                </a:r>
                <a:r>
                  <a:rPr lang="en-US" sz="2800" dirty="0" smtClean="0">
                    <a:solidFill>
                      <a:srgbClr val="C00000"/>
                    </a:solidFill>
                    <a:latin typeface="Arial" panose="020B0604020202020204" pitchFamily="34" charset="0"/>
                    <a:cs typeface="Arial" panose="020B0604020202020204" pitchFamily="34" charset="0"/>
                  </a:rPr>
                  <a:t>iii.</a:t>
                </a:r>
                <a:r>
                  <a:rPr lang="en-US" sz="2800" dirty="0" smtClean="0">
                    <a:latin typeface="Arial" panose="020B0604020202020204" pitchFamily="34" charset="0"/>
                    <a:cs typeface="Arial" panose="020B0604020202020204" pitchFamily="34" charset="0"/>
                  </a:rPr>
                  <a:t>  f(0)</a:t>
                </a: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4210896"/>
              </a:xfrm>
              <a:prstGeom prst="rect">
                <a:avLst/>
              </a:prstGeom>
              <a:blipFill rotWithShape="0">
                <a:blip r:embed="rId4"/>
                <a:stretch>
                  <a:fillRect l="-2091" t="-1447" r="-1626" b="-3039"/>
                </a:stretch>
              </a:blipFill>
            </p:spPr>
            <p:txBody>
              <a:bodyPr/>
              <a:lstStyle/>
              <a:p>
                <a:r>
                  <a:rPr lang="en-US">
                    <a:noFill/>
                  </a:rPr>
                  <a:t> </a:t>
                </a:r>
              </a:p>
            </p:txBody>
          </p:sp>
        </mc:Fallback>
      </mc:AlternateContent>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19" name="Rectangle 18"/>
          <p:cNvSpPr/>
          <p:nvPr/>
        </p:nvSpPr>
        <p:spPr>
          <a:xfrm flipH="1">
            <a:off x="251520" y="2489121"/>
            <a:ext cx="5204539" cy="5078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700" b="1" dirty="0" smtClean="0">
                <a:solidFill>
                  <a:srgbClr val="C00000"/>
                </a:solidFill>
                <a:latin typeface="Arial" panose="020B0604020202020204" pitchFamily="34" charset="0"/>
                <a:cs typeface="Arial" panose="020B0604020202020204" pitchFamily="34" charset="0"/>
              </a:rPr>
              <a:t>Q3 </a:t>
            </a:r>
            <a:r>
              <a:rPr lang="en-US" sz="2700" b="1" dirty="0">
                <a:solidFill>
                  <a:srgbClr val="C00000"/>
                </a:solidFill>
                <a:latin typeface="Arial" panose="020B0604020202020204" pitchFamily="34" charset="0"/>
                <a:cs typeface="Arial" panose="020B0604020202020204" pitchFamily="34" charset="0"/>
              </a:rPr>
              <a:t>hint</a:t>
            </a:r>
            <a:r>
              <a:rPr lang="en-US" sz="2700" dirty="0">
                <a:solidFill>
                  <a:schemeClr val="tx1"/>
                </a:solidFill>
                <a:latin typeface="Arial" panose="020B0604020202020204" pitchFamily="34" charset="0"/>
                <a:cs typeface="Arial" panose="020B0604020202020204" pitchFamily="34" charset="0"/>
              </a:rPr>
              <a:t> - Follow the steps in </a:t>
            </a:r>
            <a:r>
              <a:rPr lang="en-US" sz="2700" b="1" dirty="0">
                <a:solidFill>
                  <a:schemeClr val="tx1"/>
                </a:solidFill>
                <a:latin typeface="Arial" panose="020B0604020202020204" pitchFamily="34" charset="0"/>
                <a:cs typeface="Arial" panose="020B0604020202020204" pitchFamily="34" charset="0"/>
              </a:rPr>
              <a:t>Q2</a:t>
            </a:r>
            <a:r>
              <a:rPr lang="en-US" sz="2700" dirty="0">
                <a:solidFill>
                  <a:schemeClr val="tx1"/>
                </a:solidFill>
                <a:latin typeface="Arial" panose="020B0604020202020204" pitchFamily="34" charset="0"/>
                <a:cs typeface="Arial" panose="020B0604020202020204" pitchFamily="34" charset="0"/>
              </a:rPr>
              <a:t>.</a:t>
            </a:r>
          </a:p>
        </p:txBody>
      </p:sp>
      <p:sp>
        <p:nvSpPr>
          <p:cNvPr id="20" name="Rectangle 19"/>
          <p:cNvSpPr/>
          <p:nvPr/>
        </p:nvSpPr>
        <p:spPr>
          <a:xfrm flipH="1">
            <a:off x="251520" y="5589240"/>
            <a:ext cx="5204539"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700" b="1" dirty="0" smtClean="0">
                <a:solidFill>
                  <a:srgbClr val="C00000"/>
                </a:solidFill>
                <a:latin typeface="Arial" panose="020B0604020202020204" pitchFamily="34" charset="0"/>
                <a:cs typeface="Arial" panose="020B0604020202020204" pitchFamily="34" charset="0"/>
              </a:rPr>
              <a:t>Q4b </a:t>
            </a:r>
            <a:r>
              <a:rPr lang="en-US" sz="2700" b="1" dirty="0">
                <a:solidFill>
                  <a:srgbClr val="C00000"/>
                </a:solidFill>
                <a:latin typeface="Arial" panose="020B0604020202020204" pitchFamily="34" charset="0"/>
                <a:cs typeface="Arial" panose="020B0604020202020204" pitchFamily="34" charset="0"/>
              </a:rPr>
              <a:t>hint</a:t>
            </a:r>
            <a:r>
              <a:rPr lang="en-US" sz="2700" dirty="0">
                <a:solidFill>
                  <a:schemeClr val="tx1"/>
                </a:solidFill>
                <a:latin typeface="Arial" panose="020B0604020202020204" pitchFamily="34" charset="0"/>
                <a:cs typeface="Arial" panose="020B0604020202020204" pitchFamily="34" charset="0"/>
              </a:rPr>
              <a:t> - f(2) means substitute </a:t>
            </a:r>
            <a:r>
              <a:rPr lang="en-US" sz="2700" i="1" dirty="0">
                <a:solidFill>
                  <a:schemeClr val="tx1"/>
                </a:solidFill>
                <a:latin typeface="Arial" panose="020B0604020202020204" pitchFamily="34" charset="0"/>
                <a:cs typeface="Arial" panose="020B0604020202020204" pitchFamily="34" charset="0"/>
              </a:rPr>
              <a:t>x</a:t>
            </a:r>
            <a:r>
              <a:rPr lang="en-US" sz="2700" dirty="0">
                <a:solidFill>
                  <a:schemeClr val="tx1"/>
                </a:solidFill>
                <a:latin typeface="Arial" panose="020B0604020202020204" pitchFamily="34" charset="0"/>
                <a:cs typeface="Arial" panose="020B0604020202020204" pitchFamily="34" charset="0"/>
              </a:rPr>
              <a:t> = 2 in 5</a:t>
            </a:r>
            <a:r>
              <a:rPr lang="en-US" sz="2700" i="1" dirty="0">
                <a:solidFill>
                  <a:schemeClr val="tx1"/>
                </a:solidFill>
                <a:latin typeface="Arial" panose="020B0604020202020204" pitchFamily="34" charset="0"/>
                <a:cs typeface="Arial" panose="020B0604020202020204" pitchFamily="34" charset="0"/>
              </a:rPr>
              <a:t>x</a:t>
            </a:r>
            <a:r>
              <a:rPr lang="en-US" sz="2700" dirty="0">
                <a:solidFill>
                  <a:schemeClr val="tx1"/>
                </a:solidFill>
                <a:latin typeface="Arial" panose="020B0604020202020204" pitchFamily="34" charset="0"/>
                <a:cs typeface="Arial" panose="020B0604020202020204" pitchFamily="34" charset="0"/>
              </a:rPr>
              <a:t> - 9.</a:t>
            </a:r>
          </a:p>
        </p:txBody>
      </p:sp>
    </p:spTree>
    <p:extLst>
      <p:ext uri="{BB962C8B-B14F-4D97-AF65-F5344CB8AC3E}">
        <p14:creationId xmlns:p14="http://schemas.microsoft.com/office/powerpoint/2010/main" val="1374380241"/>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551</a:t>
            </a:r>
            <a:endParaRPr lang="en-GB" sz="1400" b="1" dirty="0">
              <a:latin typeface="Calibri" panose="020F0502020204030204" pitchFamily="34" charset="0"/>
            </a:endParaRPr>
          </a:p>
        </p:txBody>
      </p:sp>
      <p:sp>
        <p:nvSpPr>
          <p:cNvPr id="7" name="Rectangle 6"/>
          <p:cNvSpPr/>
          <p:nvPr/>
        </p:nvSpPr>
        <p:spPr>
          <a:xfrm>
            <a:off x="265065" y="1196752"/>
            <a:ext cx="5243040" cy="4401205"/>
          </a:xfrm>
          <a:prstGeom prst="rect">
            <a:avLst/>
          </a:prstGeom>
        </p:spPr>
        <p:txBody>
          <a:bodyPr wrap="square">
            <a:spAutoFit/>
          </a:bodyPr>
          <a:lstStyle/>
          <a:p>
            <a:pPr marL="514350" indent="-514350">
              <a:buClr>
                <a:srgbClr val="C00000"/>
              </a:buClr>
              <a:buFont typeface="+mj-lt"/>
              <a:buAutoNum type="arabicPeriod" startAt="5"/>
              <a:tabLst>
                <a:tab pos="862013" algn="l"/>
                <a:tab pos="966788" algn="l"/>
                <a:tab pos="2690813" algn="l"/>
              </a:tabLst>
            </a:pPr>
            <a:r>
              <a:rPr lang="en-US" sz="2800" dirty="0" smtClean="0">
                <a:solidFill>
                  <a:srgbClr val="C00000"/>
                </a:solidFill>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Solve </a:t>
            </a:r>
            <a:r>
              <a:rPr lang="en-US" sz="2800" dirty="0">
                <a:latin typeface="Arial" panose="020B0604020202020204" pitchFamily="34" charset="0"/>
                <a:cs typeface="Arial" panose="020B0604020202020204" pitchFamily="34" charset="0"/>
              </a:rPr>
              <a:t>these equations.</a:t>
            </a:r>
          </a:p>
          <a:p>
            <a:pPr marL="1371600" lvl="2" indent="-457200">
              <a:buClr>
                <a:srgbClr val="C00000"/>
              </a:buClr>
              <a:buFont typeface="+mj-lt"/>
              <a:buAutoNum type="romanLcPeriod"/>
              <a:tabLst>
                <a:tab pos="966788" algn="l"/>
                <a:tab pos="2690813" algn="l"/>
              </a:tabLst>
            </a:pPr>
            <a:r>
              <a:rPr lang="en-US" sz="2800" dirty="0" smtClean="0">
                <a:latin typeface="Arial" panose="020B0604020202020204" pitchFamily="34" charset="0"/>
                <a:cs typeface="Arial" panose="020B0604020202020204" pitchFamily="34" charset="0"/>
              </a:rPr>
              <a:t>8</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- 1 </a:t>
            </a:r>
            <a:r>
              <a:rPr lang="en-US" sz="2800" dirty="0">
                <a:latin typeface="Arial" panose="020B0604020202020204" pitchFamily="34" charset="0"/>
                <a:cs typeface="Arial" panose="020B0604020202020204" pitchFamily="34" charset="0"/>
              </a:rPr>
              <a:t>= 0 </a:t>
            </a:r>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ii.</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2 - </a:t>
            </a:r>
            <a:r>
              <a:rPr lang="en-US" sz="2800" dirty="0" smtClean="0">
                <a:latin typeface="Arial" panose="020B0604020202020204" pitchFamily="34" charset="0"/>
                <a:cs typeface="Arial" panose="020B0604020202020204" pitchFamily="34" charset="0"/>
              </a:rPr>
              <a:t>7</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0</a:t>
            </a:r>
          </a:p>
          <a:p>
            <a:pPr marL="971550" lvl="1" indent="-514350">
              <a:buClr>
                <a:srgbClr val="C00000"/>
              </a:buClr>
              <a:buFont typeface="+mj-lt"/>
              <a:buAutoNum type="alphaLcPeriod" startAt="2"/>
              <a:tabLst>
                <a:tab pos="862013" algn="l"/>
                <a:tab pos="966788" algn="l"/>
                <a:tab pos="2690813" algn="l"/>
              </a:tabLst>
            </a:pPr>
            <a:r>
              <a:rPr lang="en-US" sz="2800" dirty="0" smtClean="0">
                <a:latin typeface="Arial" panose="020B0604020202020204" pitchFamily="34" charset="0"/>
                <a:cs typeface="Arial" panose="020B0604020202020204" pitchFamily="34" charset="0"/>
              </a:rPr>
              <a:t>f(</a:t>
            </a:r>
            <a:r>
              <a:rPr lang="en-US" sz="2800" i="1" dirty="0" smtClean="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8</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-1 and g(</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2 -7</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Use </a:t>
            </a:r>
            <a:r>
              <a:rPr lang="en-US" sz="2800" dirty="0">
                <a:latin typeface="Arial" panose="020B0604020202020204" pitchFamily="34" charset="0"/>
                <a:cs typeface="Arial" panose="020B0604020202020204" pitchFamily="34" charset="0"/>
              </a:rPr>
              <a:t>your answers to part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to find the value of </a:t>
            </a:r>
            <a:r>
              <a:rPr lang="en-US" sz="2800" i="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where </a:t>
            </a:r>
            <a:endParaRPr lang="en-US" sz="2800" dirty="0" smtClean="0">
              <a:latin typeface="Arial" panose="020B0604020202020204" pitchFamily="34" charset="0"/>
              <a:cs typeface="Arial" panose="020B0604020202020204" pitchFamily="34" charset="0"/>
            </a:endParaRPr>
          </a:p>
          <a:p>
            <a:pPr marL="1371600" lvl="2" indent="-457200">
              <a:buClr>
                <a:srgbClr val="C00000"/>
              </a:buClr>
              <a:buFont typeface="+mj-lt"/>
              <a:buAutoNum type="romanLcPeriod"/>
              <a:tabLst>
                <a:tab pos="862013" algn="l"/>
                <a:tab pos="2690813" algn="l"/>
              </a:tabLst>
            </a:pPr>
            <a:r>
              <a:rPr lang="en-US" sz="2800" dirty="0" smtClean="0">
                <a:latin typeface="Arial" panose="020B0604020202020204" pitchFamily="34" charset="0"/>
                <a:cs typeface="Arial" panose="020B0604020202020204" pitchFamily="34" charset="0"/>
              </a:rPr>
              <a:t>f(</a:t>
            </a:r>
            <a:r>
              <a:rPr lang="en-US" sz="2800" i="1" dirty="0" smtClean="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 0 </a:t>
            </a:r>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ii.</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a:t>
            </a:r>
            <a:r>
              <a:rPr lang="en-US" sz="2800" i="1" dirty="0">
                <a:solidFill>
                  <a:srgbClr val="C00000"/>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0</a:t>
            </a:r>
          </a:p>
          <a:p>
            <a:pPr marL="914400" lvl="1" indent="-457200">
              <a:buClr>
                <a:srgbClr val="C00000"/>
              </a:buClr>
              <a:buFont typeface="+mj-lt"/>
              <a:buAutoNum type="alphaLcPeriod" startAt="2"/>
              <a:tabLst>
                <a:tab pos="862013" algn="l"/>
                <a:tab pos="2690813" algn="l"/>
              </a:tabLst>
            </a:pPr>
            <a:r>
              <a:rPr lang="en-US" sz="2800" dirty="0" smtClean="0">
                <a:latin typeface="Arial" panose="020B0604020202020204" pitchFamily="34" charset="0"/>
                <a:cs typeface="Arial" panose="020B0604020202020204" pitchFamily="34" charset="0"/>
              </a:rPr>
              <a:t>p(</a:t>
            </a:r>
            <a:r>
              <a:rPr lang="en-US" sz="2800" i="1" dirty="0" smtClean="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9</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- 4. Find the value of a where p(</a:t>
            </a:r>
            <a:r>
              <a:rPr lang="en-US" sz="2800" i="1" dirty="0">
                <a:solidFill>
                  <a:srgbClr val="C00000"/>
                </a:solidFill>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 0.</a:t>
            </a:r>
            <a:endParaRPr lang="en-US" sz="2800" dirty="0" smtClean="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20" name="Rectangle 19"/>
          <p:cNvSpPr/>
          <p:nvPr/>
        </p:nvSpPr>
        <p:spPr>
          <a:xfrm flipH="1">
            <a:off x="251520" y="5589240"/>
            <a:ext cx="5204539"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700" b="1" dirty="0" smtClean="0">
                <a:solidFill>
                  <a:srgbClr val="C00000"/>
                </a:solidFill>
                <a:latin typeface="Arial" panose="020B0604020202020204" pitchFamily="34" charset="0"/>
                <a:cs typeface="Arial" panose="020B0604020202020204" pitchFamily="34" charset="0"/>
              </a:rPr>
              <a:t>Q5b </a:t>
            </a:r>
            <a:r>
              <a:rPr lang="en-US" sz="2700" b="1" dirty="0" err="1" smtClean="0">
                <a:solidFill>
                  <a:srgbClr val="C00000"/>
                </a:solidFill>
                <a:latin typeface="Arial" panose="020B0604020202020204" pitchFamily="34" charset="0"/>
                <a:cs typeface="Arial" panose="020B0604020202020204" pitchFamily="34" charset="0"/>
              </a:rPr>
              <a:t>i</a:t>
            </a:r>
            <a:r>
              <a:rPr lang="en-US" sz="2700" b="1" dirty="0" smtClean="0">
                <a:solidFill>
                  <a:srgbClr val="C00000"/>
                </a:solidFill>
                <a:latin typeface="Arial" panose="020B0604020202020204" pitchFamily="34" charset="0"/>
                <a:cs typeface="Arial" panose="020B0604020202020204" pitchFamily="34" charset="0"/>
              </a:rPr>
              <a:t> </a:t>
            </a:r>
            <a:r>
              <a:rPr lang="en-US" sz="2700" b="1" dirty="0">
                <a:solidFill>
                  <a:srgbClr val="C00000"/>
                </a:solidFill>
                <a:latin typeface="Arial" panose="020B0604020202020204" pitchFamily="34" charset="0"/>
                <a:cs typeface="Arial" panose="020B0604020202020204" pitchFamily="34" charset="0"/>
              </a:rPr>
              <a:t>hint</a:t>
            </a:r>
            <a:r>
              <a:rPr lang="en-US" sz="2700" dirty="0">
                <a:solidFill>
                  <a:schemeClr val="tx1"/>
                </a:solidFill>
                <a:latin typeface="Arial" panose="020B0604020202020204" pitchFamily="34" charset="0"/>
                <a:cs typeface="Arial" panose="020B0604020202020204" pitchFamily="34" charset="0"/>
              </a:rPr>
              <a:t> - </a:t>
            </a:r>
            <a:r>
              <a:rPr lang="en-US" sz="2700" dirty="0" smtClean="0">
                <a:solidFill>
                  <a:schemeClr val="tx1"/>
                </a:solidFill>
                <a:latin typeface="Arial" panose="020B0604020202020204" pitchFamily="34" charset="0"/>
                <a:cs typeface="Arial" panose="020B0604020202020204" pitchFamily="34" charset="0"/>
              </a:rPr>
              <a:t>f(</a:t>
            </a:r>
            <a:r>
              <a:rPr lang="en-US" sz="2700" i="1" dirty="0" smtClean="0">
                <a:solidFill>
                  <a:schemeClr val="tx1"/>
                </a:solidFill>
                <a:latin typeface="Arial" panose="020B0604020202020204" pitchFamily="34" charset="0"/>
                <a:cs typeface="Arial" panose="020B0604020202020204" pitchFamily="34" charset="0"/>
              </a:rPr>
              <a:t>x</a:t>
            </a:r>
            <a:r>
              <a:rPr lang="en-US" sz="2700" dirty="0" smtClean="0">
                <a:solidFill>
                  <a:schemeClr val="tx1"/>
                </a:solidFill>
                <a:latin typeface="Arial" panose="020B0604020202020204" pitchFamily="34" charset="0"/>
                <a:cs typeface="Arial" panose="020B0604020202020204" pitchFamily="34" charset="0"/>
              </a:rPr>
              <a:t>) = 8</a:t>
            </a:r>
            <a:r>
              <a:rPr lang="en-US" sz="2700" i="1" dirty="0" smtClean="0">
                <a:solidFill>
                  <a:schemeClr val="tx1"/>
                </a:solidFill>
                <a:latin typeface="Arial" panose="020B0604020202020204" pitchFamily="34" charset="0"/>
                <a:cs typeface="Arial" panose="020B0604020202020204" pitchFamily="34" charset="0"/>
              </a:rPr>
              <a:t>x</a:t>
            </a:r>
            <a:r>
              <a:rPr lang="en-US" sz="2700" dirty="0" smtClean="0">
                <a:solidFill>
                  <a:schemeClr val="tx1"/>
                </a:solidFill>
                <a:latin typeface="Arial" panose="020B0604020202020204" pitchFamily="34" charset="0"/>
                <a:cs typeface="Arial" panose="020B0604020202020204" pitchFamily="34" charset="0"/>
              </a:rPr>
              <a:t> – 1 </a:t>
            </a:r>
            <a:br>
              <a:rPr lang="en-US" sz="2700" dirty="0" smtClean="0">
                <a:solidFill>
                  <a:schemeClr val="tx1"/>
                </a:solidFill>
                <a:latin typeface="Arial" panose="020B0604020202020204" pitchFamily="34" charset="0"/>
                <a:cs typeface="Arial" panose="020B0604020202020204" pitchFamily="34" charset="0"/>
              </a:rPr>
            </a:br>
            <a:r>
              <a:rPr lang="en-US" sz="2700" dirty="0" smtClean="0">
                <a:solidFill>
                  <a:schemeClr val="tx1"/>
                </a:solidFill>
                <a:latin typeface="Arial" panose="020B0604020202020204" pitchFamily="34" charset="0"/>
                <a:cs typeface="Arial" panose="020B0604020202020204" pitchFamily="34" charset="0"/>
              </a:rPr>
              <a:t>f(</a:t>
            </a:r>
            <a:r>
              <a:rPr lang="en-US" sz="2700" i="1" dirty="0" smtClean="0">
                <a:solidFill>
                  <a:schemeClr val="tx1"/>
                </a:solidFill>
                <a:latin typeface="Arial" panose="020B0604020202020204" pitchFamily="34" charset="0"/>
                <a:cs typeface="Arial" panose="020B0604020202020204" pitchFamily="34" charset="0"/>
              </a:rPr>
              <a:t>a</a:t>
            </a:r>
            <a:r>
              <a:rPr lang="en-US" sz="2700" dirty="0" smtClean="0">
                <a:solidFill>
                  <a:schemeClr val="tx1"/>
                </a:solidFill>
                <a:latin typeface="Arial" panose="020B0604020202020204" pitchFamily="34" charset="0"/>
                <a:cs typeface="Arial" panose="020B0604020202020204" pitchFamily="34" charset="0"/>
              </a:rPr>
              <a:t>) = 0 means that 8</a:t>
            </a:r>
            <a:r>
              <a:rPr lang="en-US" sz="2700" i="1" dirty="0" smtClean="0">
                <a:solidFill>
                  <a:schemeClr val="tx1"/>
                </a:solidFill>
                <a:latin typeface="Arial" panose="020B0604020202020204" pitchFamily="34" charset="0"/>
                <a:cs typeface="Arial" panose="020B0604020202020204" pitchFamily="34" charset="0"/>
              </a:rPr>
              <a:t>a</a:t>
            </a:r>
            <a:r>
              <a:rPr lang="en-US" sz="2700" dirty="0" smtClean="0">
                <a:solidFill>
                  <a:schemeClr val="tx1"/>
                </a:solidFill>
                <a:latin typeface="Arial" panose="020B0604020202020204" pitchFamily="34" charset="0"/>
                <a:cs typeface="Arial" panose="020B0604020202020204" pitchFamily="34" charset="0"/>
              </a:rPr>
              <a:t> – 1 = 0</a:t>
            </a:r>
            <a:endParaRPr lang="en-US" sz="2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742434"/>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80112" y="1220247"/>
            <a:ext cx="3200036" cy="350489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3588418"/>
              </a:xfrm>
              <a:prstGeom prst="rect">
                <a:avLst/>
              </a:prstGeom>
            </p:spPr>
            <p:txBody>
              <a:bodyPr wrap="square">
                <a:spAutoFit/>
              </a:bodyPr>
              <a:lstStyle/>
              <a:p>
                <a:pPr marL="404813" indent="-404813">
                  <a:buClr>
                    <a:srgbClr val="C00000"/>
                  </a:buClr>
                  <a:buFont typeface="+mj-lt"/>
                  <a:buAutoNum type="arabicPeriod" startAt="6"/>
                  <a:tabLst>
                    <a:tab pos="862013" algn="l"/>
                    <a:tab pos="966788" algn="l"/>
                    <a:tab pos="2690813" algn="l"/>
                  </a:tabLst>
                </a:pPr>
                <a:r>
                  <a:rPr lang="en-US" sz="2700" b="1" dirty="0" smtClean="0">
                    <a:solidFill>
                      <a:srgbClr val="C00000"/>
                    </a:solidFill>
                    <a:latin typeface="Arial" panose="020B0604020202020204" pitchFamily="34" charset="0"/>
                    <a:cs typeface="Arial" panose="020B0604020202020204" pitchFamily="34" charset="0"/>
                  </a:rPr>
                  <a:t>Reasoning</a:t>
                </a:r>
                <a:r>
                  <a:rPr lang="en-US" sz="2700" dirty="0" smtClean="0">
                    <a:solidFill>
                      <a:srgbClr val="C00000"/>
                    </a:solidFill>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f(</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10</m:t>
                        </m:r>
                      </m:num>
                      <m:den>
                        <m:r>
                          <m:rPr>
                            <m:sty m:val="p"/>
                          </m:rPr>
                          <a:rPr lang="en-US" sz="2700" b="0" i="0" smtClean="0">
                            <a:latin typeface="Cambria Math" panose="02040503050406030204" pitchFamily="18" charset="0"/>
                            <a:cs typeface="Arial" panose="020B0604020202020204" pitchFamily="34" charset="0"/>
                          </a:rPr>
                          <m:t>x</m:t>
                        </m:r>
                      </m:den>
                    </m:f>
                  </m:oMath>
                </a14:m>
                <a:r>
                  <a:rPr lang="en-US" sz="2700" dirty="0" smtClean="0">
                    <a:latin typeface="Arial" panose="020B0604020202020204" pitchFamily="34" charset="0"/>
                    <a:cs typeface="Arial" panose="020B0604020202020204" pitchFamily="34" charset="0"/>
                  </a:rPr>
                  <a:t>, g(</a:t>
                </a:r>
                <a:r>
                  <a:rPr lang="en-US" sz="2700" i="1" dirty="0" smtClean="0">
                    <a:latin typeface="Arial" panose="020B0604020202020204" pitchFamily="34" charset="0"/>
                    <a:cs typeface="Arial" panose="020B0604020202020204" pitchFamily="34" charset="0"/>
                  </a:rPr>
                  <a:t>x</a:t>
                </a:r>
                <a:r>
                  <a:rPr lang="en-US" sz="2700" dirty="0">
                    <a:latin typeface="Arial" panose="020B0604020202020204" pitchFamily="34" charset="0"/>
                    <a:cs typeface="Arial" panose="020B0604020202020204" pitchFamily="34" charset="0"/>
                  </a:rPr>
                  <a:t>) = </a:t>
                </a: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x</a:t>
                </a:r>
                <a:r>
                  <a:rPr lang="en-US" sz="2700" baseline="30000" dirty="0" smtClean="0">
                    <a:latin typeface="Arial" panose="020B0604020202020204" pitchFamily="34" charset="0"/>
                    <a:cs typeface="Arial" panose="020B0604020202020204" pitchFamily="34" charset="0"/>
                  </a:rPr>
                  <a:t>2 </a:t>
                </a:r>
                <a:r>
                  <a:rPr lang="en-US" sz="2700" dirty="0" smtClean="0">
                    <a:latin typeface="Arial" panose="020B0604020202020204" pitchFamily="34" charset="0"/>
                    <a:cs typeface="Arial" panose="020B0604020202020204" pitchFamily="34" charset="0"/>
                  </a:rPr>
                  <a:t>- 1</a:t>
                </a:r>
                <a:r>
                  <a:rPr lang="en-US" sz="2700" dirty="0">
                    <a:latin typeface="Arial" panose="020B0604020202020204" pitchFamily="34" charset="0"/>
                    <a:cs typeface="Arial" panose="020B0604020202020204" pitchFamily="34" charset="0"/>
                  </a:rPr>
                  <a:t>, h(</a:t>
                </a:r>
                <a:r>
                  <a:rPr lang="en-US" sz="2700" i="1" dirty="0">
                    <a:latin typeface="Arial" panose="020B0604020202020204" pitchFamily="34" charset="0"/>
                    <a:cs typeface="Arial" panose="020B0604020202020204" pitchFamily="34" charset="0"/>
                  </a:rPr>
                  <a:t>x</a:t>
                </a:r>
                <a:r>
                  <a:rPr lang="en-US" sz="2700" dirty="0">
                    <a:latin typeface="Arial" panose="020B0604020202020204" pitchFamily="34" charset="0"/>
                    <a:cs typeface="Arial" panose="020B0604020202020204" pitchFamily="34" charset="0"/>
                  </a:rPr>
                  <a:t>) = </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a:t>
                </a:r>
                <a:r>
                  <a:rPr lang="en-US" sz="2700" i="1" dirty="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- 5</a:t>
                </a:r>
                <a:r>
                  <a:rPr lang="en-US" sz="2700" dirty="0" smtClean="0">
                    <a:latin typeface="Arial" panose="020B0604020202020204" pitchFamily="34" charset="0"/>
                    <a:cs typeface="Arial" panose="020B0604020202020204" pitchFamily="34" charset="0"/>
                  </a:rPr>
                  <a:t>). Work </a:t>
                </a:r>
                <a:r>
                  <a:rPr lang="en-US" sz="2700" dirty="0">
                    <a:latin typeface="Arial" panose="020B0604020202020204" pitchFamily="34" charset="0"/>
                    <a:cs typeface="Arial" panose="020B0604020202020204" pitchFamily="34" charset="0"/>
                  </a:rPr>
                  <a:t>out</a:t>
                </a:r>
              </a:p>
              <a:p>
                <a:pPr marL="971550" lvl="1" indent="-566738">
                  <a:buClr>
                    <a:srgbClr val="C00000"/>
                  </a:buClr>
                  <a:buFont typeface="+mj-lt"/>
                  <a:buAutoNum type="alphaLcPeriod"/>
                  <a:tabLst>
                    <a:tab pos="2690813" algn="l"/>
                  </a:tabLst>
                </a:pPr>
                <a:r>
                  <a:rPr lang="en-US" sz="2700" dirty="0">
                    <a:latin typeface="Arial" panose="020B0604020202020204" pitchFamily="34" charset="0"/>
                    <a:cs typeface="Arial" panose="020B0604020202020204" pitchFamily="34" charset="0"/>
                  </a:rPr>
                  <a:t>f(5) </a:t>
                </a:r>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g(6</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a:t>
                </a:r>
              </a:p>
              <a:p>
                <a:pPr marL="971550" lvl="1" indent="-566738">
                  <a:buClr>
                    <a:srgbClr val="C00000"/>
                  </a:buClr>
                  <a:buFont typeface="+mj-lt"/>
                  <a:buAutoNum type="alphaLcPeriod" startAt="3"/>
                  <a:tabLst>
                    <a:tab pos="2690813" algn="l"/>
                  </a:tabLst>
                </a:pPr>
                <a:r>
                  <a:rPr lang="en-US" sz="2700" dirty="0" smtClean="0">
                    <a:latin typeface="Arial" panose="020B0604020202020204" pitchFamily="34" charset="0"/>
                    <a:cs typeface="Arial" panose="020B0604020202020204" pitchFamily="34" charset="0"/>
                  </a:rPr>
                  <a:t>f(5</a:t>
                </a:r>
                <a:r>
                  <a:rPr lang="en-US" sz="2700" dirty="0">
                    <a:latin typeface="Arial" panose="020B0604020202020204" pitchFamily="34" charset="0"/>
                    <a:cs typeface="Arial" panose="020B0604020202020204" pitchFamily="34" charset="0"/>
                  </a:rPr>
                  <a:t>) x </a:t>
                </a:r>
                <a:r>
                  <a:rPr lang="en-US" sz="2700" dirty="0" smtClean="0">
                    <a:latin typeface="Arial" panose="020B0604020202020204" pitchFamily="34" charset="0"/>
                    <a:cs typeface="Arial" panose="020B0604020202020204" pitchFamily="34" charset="0"/>
                  </a:rPr>
                  <a:t>g(6)	  </a:t>
                </a:r>
                <a:r>
                  <a:rPr lang="en-US" sz="2700" dirty="0" smtClean="0">
                    <a:solidFill>
                      <a:srgbClr val="C00000"/>
                    </a:solidFill>
                    <a:latin typeface="Arial" panose="020B0604020202020204" pitchFamily="34" charset="0"/>
                    <a:cs typeface="Arial" panose="020B0604020202020204" pitchFamily="34" charset="0"/>
                  </a:rPr>
                  <a:t>d.</a:t>
                </a:r>
                <a:r>
                  <a:rPr lang="en-US" sz="2700" dirty="0" smtClean="0">
                    <a:latin typeface="Arial" panose="020B0604020202020204" pitchFamily="34" charset="0"/>
                    <a:cs typeface="Arial" panose="020B0604020202020204" pitchFamily="34" charset="0"/>
                  </a:rPr>
                  <a:t>  4f(5)</a:t>
                </a:r>
                <a:endParaRPr lang="en-US" sz="2700" dirty="0">
                  <a:latin typeface="Arial" panose="020B0604020202020204" pitchFamily="34" charset="0"/>
                  <a:cs typeface="Arial" panose="020B0604020202020204" pitchFamily="34" charset="0"/>
                </a:endParaRPr>
              </a:p>
              <a:p>
                <a:pPr marL="971550" lvl="1" indent="-566738">
                  <a:buClr>
                    <a:srgbClr val="C00000"/>
                  </a:buClr>
                  <a:buFont typeface="+mj-lt"/>
                  <a:buAutoNum type="alphaLcPeriod" startAt="5"/>
                  <a:tabLst>
                    <a:tab pos="862013" algn="l"/>
                    <a:tab pos="966788" algn="l"/>
                    <a:tab pos="2690813" algn="l"/>
                  </a:tabLst>
                </a:pPr>
                <a:r>
                  <a:rPr lang="en-US" sz="2700" dirty="0" smtClean="0">
                    <a:latin typeface="Arial" panose="020B0604020202020204" pitchFamily="34" charset="0"/>
                    <a:cs typeface="Arial" panose="020B0604020202020204" pitchFamily="34" charset="0"/>
                  </a:rPr>
                  <a:t>2g(6)	  </a:t>
                </a:r>
                <a:r>
                  <a:rPr lang="en-US" sz="2700" dirty="0" smtClean="0">
                    <a:solidFill>
                      <a:srgbClr val="C00000"/>
                    </a:solidFill>
                    <a:latin typeface="Arial" panose="020B0604020202020204" pitchFamily="34" charset="0"/>
                    <a:cs typeface="Arial" panose="020B0604020202020204" pitchFamily="34" charset="0"/>
                  </a:rPr>
                  <a:t>f.</a:t>
                </a:r>
                <a:r>
                  <a:rPr lang="en-US" sz="2700" dirty="0" smtClean="0">
                    <a:latin typeface="Arial" panose="020B0604020202020204" pitchFamily="34" charset="0"/>
                    <a:cs typeface="Arial" panose="020B0604020202020204" pitchFamily="34" charset="0"/>
                  </a:rPr>
                  <a:t>   g(2</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a:t>
                </a:r>
                <a:endParaRPr lang="en-US" sz="2700" dirty="0">
                  <a:latin typeface="Arial" panose="020B0604020202020204" pitchFamily="34" charset="0"/>
                  <a:cs typeface="Arial" panose="020B0604020202020204" pitchFamily="34" charset="0"/>
                </a:endParaRPr>
              </a:p>
              <a:p>
                <a:pPr marL="971550" lvl="1" indent="-566738">
                  <a:buClr>
                    <a:srgbClr val="C00000"/>
                  </a:buClr>
                  <a:buFont typeface="+mj-lt"/>
                  <a:buAutoNum type="alphaLcPeriod" startAt="7"/>
                  <a:tabLst>
                    <a:tab pos="862013" algn="l"/>
                    <a:tab pos="966788" algn="l"/>
                    <a:tab pos="2690813" algn="l"/>
                  </a:tabLst>
                </a:pPr>
                <a:r>
                  <a:rPr lang="en-US" sz="2700" dirty="0" err="1" smtClean="0">
                    <a:solidFill>
                      <a:srgbClr val="C00000"/>
                    </a:solidFill>
                    <a:latin typeface="Arial" panose="020B0604020202020204" pitchFamily="34" charset="0"/>
                    <a:cs typeface="Arial" panose="020B0604020202020204" pitchFamily="34" charset="0"/>
                  </a:rPr>
                  <a:t>i</a:t>
                </a:r>
                <a:r>
                  <a:rPr lang="en-US" sz="2700" dirty="0" smtClean="0">
                    <a:solidFill>
                      <a:srgbClr val="C00000"/>
                    </a:solidFill>
                    <a:latin typeface="Arial" panose="020B0604020202020204" pitchFamily="34" charset="0"/>
                    <a:cs typeface="Arial" panose="020B0604020202020204" pitchFamily="34" charset="0"/>
                  </a:rPr>
                  <a:t>.</a:t>
                </a:r>
                <a:r>
                  <a:rPr lang="en-US" sz="2700" dirty="0" smtClean="0">
                    <a:latin typeface="Arial" panose="020B0604020202020204" pitchFamily="34" charset="0"/>
                    <a:cs typeface="Arial" panose="020B0604020202020204" pitchFamily="34" charset="0"/>
                  </a:rPr>
                  <a:t>   g(3)   	</a:t>
                </a:r>
                <a:r>
                  <a:rPr lang="en-US" sz="2700" dirty="0" smtClean="0">
                    <a:solidFill>
                      <a:srgbClr val="C00000"/>
                    </a:solidFill>
                    <a:latin typeface="Arial" panose="020B0604020202020204" pitchFamily="34" charset="0"/>
                    <a:cs typeface="Arial" panose="020B0604020202020204" pitchFamily="34" charset="0"/>
                  </a:rPr>
                  <a:t>ii.</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hg(3)</a:t>
                </a:r>
              </a:p>
              <a:p>
                <a:pPr marL="1433512" lvl="2" indent="-571500">
                  <a:buClr>
                    <a:srgbClr val="C00000"/>
                  </a:buClr>
                  <a:buFont typeface="+mj-lt"/>
                  <a:buAutoNum type="romanLcPeriod" startAt="3"/>
                  <a:tabLst>
                    <a:tab pos="862013" algn="l"/>
                    <a:tab pos="966788" algn="l"/>
                    <a:tab pos="2690813" algn="l"/>
                  </a:tabLst>
                </a:pPr>
                <a:r>
                  <a:rPr lang="en-US" sz="2700" dirty="0" smtClean="0">
                    <a:latin typeface="Arial" panose="020B0604020202020204" pitchFamily="34" charset="0"/>
                    <a:cs typeface="Arial" panose="020B0604020202020204" pitchFamily="34" charset="0"/>
                  </a:rPr>
                  <a:t>f(2)	</a:t>
                </a:r>
              </a:p>
              <a:p>
                <a:pPr marL="1433512" lvl="2" indent="-571500">
                  <a:buClr>
                    <a:srgbClr val="C00000"/>
                  </a:buClr>
                  <a:buFont typeface="+mj-lt"/>
                  <a:buAutoNum type="romanLcPeriod" startAt="3"/>
                  <a:tabLst>
                    <a:tab pos="862013" algn="l"/>
                    <a:tab pos="966788" algn="l"/>
                    <a:tab pos="2690813" algn="l"/>
                  </a:tabLst>
                </a:pPr>
                <a:r>
                  <a:rPr lang="en-US" sz="2700" dirty="0" err="1" smtClean="0">
                    <a:latin typeface="Arial" panose="020B0604020202020204" pitchFamily="34" charset="0"/>
                    <a:cs typeface="Arial" panose="020B0604020202020204" pitchFamily="34" charset="0"/>
                  </a:rPr>
                  <a:t>hf</a:t>
                </a:r>
                <a:r>
                  <a:rPr lang="en-US" sz="2700" dirty="0" smtClean="0">
                    <a:latin typeface="Arial" panose="020B0604020202020204" pitchFamily="34" charset="0"/>
                    <a:cs typeface="Arial" panose="020B0604020202020204" pitchFamily="34" charset="0"/>
                  </a:rPr>
                  <a:t>(2</a:t>
                </a:r>
                <a:r>
                  <a:rPr lang="en-US" sz="2700" dirty="0">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3588418"/>
              </a:xfrm>
              <a:prstGeom prst="rect">
                <a:avLst/>
              </a:prstGeom>
              <a:blipFill rotWithShape="0">
                <a:blip r:embed="rId4"/>
                <a:stretch>
                  <a:fillRect l="-1974" r="-116" b="-3565"/>
                </a:stretch>
              </a:blipFill>
            </p:spPr>
            <p:txBody>
              <a:bodyPr/>
              <a:lstStyle/>
              <a:p>
                <a:r>
                  <a:rPr lang="en-US">
                    <a:noFill/>
                  </a:rPr>
                  <a:t> </a:t>
                </a:r>
              </a:p>
            </p:txBody>
          </p:sp>
        </mc:Fallback>
      </mc:AlternateContent>
      <p:sp>
        <p:nvSpPr>
          <p:cNvPr id="20" name="Rectangle 19"/>
          <p:cNvSpPr/>
          <p:nvPr/>
        </p:nvSpPr>
        <p:spPr>
          <a:xfrm flipH="1">
            <a:off x="270284" y="5766355"/>
            <a:ext cx="4301716"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Q6f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g(</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 </a:t>
            </a:r>
            <a:r>
              <a:rPr lang="en-US" sz="2400" i="1" dirty="0" smtClean="0">
                <a:solidFill>
                  <a:schemeClr val="tx1"/>
                </a:solidFill>
                <a:latin typeface="Arial" panose="020B0604020202020204" pitchFamily="34" charset="0"/>
                <a:cs typeface="Arial" panose="020B0604020202020204" pitchFamily="34" charset="0"/>
              </a:rPr>
              <a:t>x</a:t>
            </a:r>
            <a:r>
              <a:rPr lang="en-US" sz="2400" baseline="30000" dirty="0" smtClean="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-1</a:t>
            </a:r>
          </a:p>
          <a:p>
            <a:r>
              <a:rPr lang="en-US" sz="2400" dirty="0" smtClean="0">
                <a:solidFill>
                  <a:schemeClr val="tx1"/>
                </a:solidFill>
                <a:latin typeface="Arial" panose="020B0604020202020204" pitchFamily="34" charset="0"/>
                <a:cs typeface="Arial" panose="020B0604020202020204" pitchFamily="34" charset="0"/>
              </a:rPr>
              <a:t>g(2</a:t>
            </a:r>
            <a:r>
              <a:rPr lang="en-US" sz="2400" i="1" dirty="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2</a:t>
            </a:r>
            <a:r>
              <a:rPr lang="en-US" sz="2400" i="1" dirty="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)2 </a:t>
            </a:r>
            <a:r>
              <a:rPr lang="en-US" sz="2400" dirty="0">
                <a:solidFill>
                  <a:schemeClr val="tx1"/>
                </a:solidFill>
                <a:latin typeface="Arial" panose="020B0604020202020204" pitchFamily="34" charset="0"/>
                <a:cs typeface="Arial" panose="020B0604020202020204" pitchFamily="34" charset="0"/>
              </a:rPr>
              <a:t>- 1 </a:t>
            </a:r>
            <a:r>
              <a:rPr lang="en-US" sz="2400" dirty="0" smtClean="0">
                <a:solidFill>
                  <a:schemeClr val="tx1"/>
                </a:solidFill>
                <a:latin typeface="Arial" panose="020B0604020202020204" pitchFamily="34" charset="0"/>
                <a:cs typeface="Arial" panose="020B0604020202020204" pitchFamily="34" charset="0"/>
              </a:rPr>
              <a:t>= __ - </a:t>
            </a:r>
            <a:r>
              <a:rPr lang="en-US" sz="2400" dirty="0">
                <a:solidFill>
                  <a:schemeClr val="tx1"/>
                </a:solidFill>
                <a:latin typeface="Arial" panose="020B0604020202020204" pitchFamily="34" charset="0"/>
                <a:cs typeface="Arial" panose="020B0604020202020204" pitchFamily="34" charset="0"/>
              </a:rPr>
              <a:t>1</a:t>
            </a:r>
          </a:p>
        </p:txBody>
      </p:sp>
      <p:sp>
        <p:nvSpPr>
          <p:cNvPr id="8" name="Rectangle 7"/>
          <p:cNvSpPr/>
          <p:nvPr/>
        </p:nvSpPr>
        <p:spPr>
          <a:xfrm flipH="1">
            <a:off x="5580111" y="4864700"/>
            <a:ext cx="3172013"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Q6d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4f(5) means 4 x f()5</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flipH="1">
            <a:off x="4733221" y="5766354"/>
            <a:ext cx="4018903"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Q6g ii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Substitute your value for g(3) into h(</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flipH="1">
            <a:off x="270291" y="4864701"/>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Multiply tour value for f(5) by your value for g(6)</a:t>
            </a:r>
            <a:endParaRPr lang="en-US" sz="2400"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122561741"/>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5546775"/>
              </a:xfrm>
              <a:prstGeom prst="rect">
                <a:avLst/>
              </a:prstGeom>
            </p:spPr>
            <p:txBody>
              <a:bodyPr wrap="square">
                <a:spAutoFit/>
              </a:bodyPr>
              <a:lstStyle/>
              <a:p>
                <a:pPr marL="514350" indent="-514350">
                  <a:buClr>
                    <a:srgbClr val="C00000"/>
                  </a:buClr>
                  <a:buFont typeface="+mj-lt"/>
                  <a:buAutoNum type="arabicPeriod" startAt="7"/>
                  <a:tabLst>
                    <a:tab pos="862013" algn="l"/>
                    <a:tab pos="966788" algn="l"/>
                    <a:tab pos="2690813" algn="l"/>
                  </a:tabLst>
                </a:pPr>
                <a:r>
                  <a:rPr lang="en-US" sz="2600" dirty="0" smtClean="0">
                    <a:latin typeface="Arial" panose="020B0604020202020204" pitchFamily="34" charset="0"/>
                    <a:cs typeface="Arial" panose="020B0604020202020204" pitchFamily="34" charset="0"/>
                  </a:rPr>
                  <a:t>Jake </a:t>
                </a:r>
                <a:r>
                  <a:rPr lang="en-US" sz="2600" dirty="0">
                    <a:latin typeface="Arial" panose="020B0604020202020204" pitchFamily="34" charset="0"/>
                    <a:cs typeface="Arial" panose="020B0604020202020204" pitchFamily="34" charset="0"/>
                  </a:rPr>
                  <a:t>draws a function machine to illustrate </a:t>
                </a:r>
                <a:r>
                  <a:rPr lang="en-US" sz="2600" i="1" dirty="0">
                    <a:latin typeface="Arial" panose="020B0604020202020204" pitchFamily="34" charset="0"/>
                    <a:cs typeface="Arial" panose="020B0604020202020204" pitchFamily="34" charset="0"/>
                  </a:rPr>
                  <a:t>y</a:t>
                </a:r>
                <a:r>
                  <a:rPr lang="en-US" sz="2600" dirty="0">
                    <a:latin typeface="Arial" panose="020B0604020202020204" pitchFamily="34" charset="0"/>
                    <a:cs typeface="Arial" panose="020B0604020202020204" pitchFamily="34" charset="0"/>
                  </a:rPr>
                  <a:t> = 5</a:t>
                </a:r>
                <a:r>
                  <a:rPr lang="en-US" sz="2600" i="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 </a:t>
                </a:r>
                <a:r>
                  <a:rPr lang="en-US" sz="2600" dirty="0" smtClean="0">
                    <a:latin typeface="Arial" panose="020B0604020202020204" pitchFamily="34" charset="0"/>
                    <a:cs typeface="Arial" panose="020B0604020202020204" pitchFamily="34" charset="0"/>
                  </a:rPr>
                  <a:t>4. To </a:t>
                </a:r>
                <a:r>
                  <a:rPr lang="en-US" sz="2600" dirty="0">
                    <a:latin typeface="Arial" panose="020B0604020202020204" pitchFamily="34" charset="0"/>
                    <a:cs typeface="Arial" panose="020B0604020202020204" pitchFamily="34" charset="0"/>
                  </a:rPr>
                  <a:t>find the inverse function he reverses the machine and replaces the functions with their inverse.</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x →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 </a:t>
                </a:r>
                <a:r>
                  <a:rPr lang="en-US" sz="2500" i="1" dirty="0" smtClean="0">
                    <a:latin typeface="Arial" panose="020B0604020202020204" pitchFamily="34" charset="0"/>
                    <a:cs typeface="Arial" panose="020B0604020202020204" pitchFamily="34" charset="0"/>
                  </a:rPr>
                  <a:t>y</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i="1" dirty="0" err="1" smtClean="0">
                    <a:latin typeface="Arial" panose="020B0604020202020204" pitchFamily="34" charset="0"/>
                    <a:cs typeface="Arial" panose="020B0604020202020204" pitchFamily="34" charset="0"/>
                  </a:rPr>
                  <a:t>y</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               ← </a:t>
                </a:r>
                <a:r>
                  <a:rPr lang="en-US" sz="2500" i="1" dirty="0" smtClean="0">
                    <a:latin typeface="Arial" panose="020B0604020202020204" pitchFamily="34" charset="0"/>
                    <a:cs typeface="Arial" panose="020B0604020202020204" pitchFamily="34" charset="0"/>
                  </a:rPr>
                  <a:t>x</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Copy </a:t>
                </a:r>
                <a:r>
                  <a:rPr lang="en-US" sz="2600" dirty="0">
                    <a:latin typeface="Arial" panose="020B0604020202020204" pitchFamily="34" charset="0"/>
                    <a:cs typeface="Arial" panose="020B0604020202020204" pitchFamily="34" charset="0"/>
                  </a:rPr>
                  <a:t>and complete the inverse function</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y =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m:rPr>
                            <m:sty m:val="p"/>
                          </m:rPr>
                          <a:rPr lang="en-US" sz="2600" b="0" i="0" smtClean="0">
                            <a:latin typeface="Cambria Math" panose="02040503050406030204" pitchFamily="18" charset="0"/>
                            <a:cs typeface="Arial" panose="020B0604020202020204" pitchFamily="34" charset="0"/>
                          </a:rPr>
                          <m:t>x</m:t>
                        </m:r>
                        <m:r>
                          <a:rPr lang="en-US" sz="2600" b="0" i="1" smtClean="0">
                            <a:latin typeface="Cambria Math" panose="02040503050406030204" pitchFamily="18" charset="0"/>
                            <a:cs typeface="Arial" panose="020B0604020202020204" pitchFamily="34" charset="0"/>
                          </a:rPr>
                          <m:t>+ </m:t>
                        </m:r>
                        <m:r>
                          <a:rPr lang="en-US" sz="2600" b="0" i="1" smtClean="0">
                            <a:latin typeface="Cambria Math" panose="02040503050406030204" pitchFamily="18" charset="0"/>
                            <a:cs typeface="Arial" panose="020B0604020202020204" pitchFamily="34" charset="0"/>
                            <a:sym typeface="Wingdings" panose="05000000000000000000" pitchFamily="2" charset="2"/>
                          </a:rPr>
                          <m:t></m:t>
                        </m:r>
                      </m:num>
                      <m:den>
                        <m:r>
                          <a:rPr lang="en-US" sz="2600" i="1">
                            <a:latin typeface="Cambria Math" panose="02040503050406030204" pitchFamily="18" charset="0"/>
                            <a:cs typeface="Arial" panose="020B0604020202020204" pitchFamily="34" charset="0"/>
                            <a:sym typeface="Wingdings" panose="05000000000000000000" pitchFamily="2" charset="2"/>
                          </a:rPr>
                          <m:t></m:t>
                        </m:r>
                      </m:den>
                    </m:f>
                  </m:oMath>
                </a14:m>
                <a:endParaRPr lang="en-US" sz="26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5546775"/>
              </a:xfrm>
              <a:prstGeom prst="rect">
                <a:avLst/>
              </a:prstGeom>
              <a:blipFill rotWithShape="0">
                <a:blip r:embed="rId4"/>
                <a:stretch>
                  <a:fillRect l="-1742" t="-989" r="-3600"/>
                </a:stretch>
              </a:blipFill>
            </p:spPr>
            <p:txBody>
              <a:bodyPr/>
              <a:lstStyle/>
              <a:p>
                <a:r>
                  <a:rPr lang="en-US">
                    <a:noFill/>
                  </a:rPr>
                  <a:t> </a:t>
                </a:r>
              </a:p>
            </p:txBody>
          </p:sp>
        </mc:Fallback>
      </mc:AlternateContent>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23" name="Flowchart: Delay 8"/>
          <p:cNvSpPr/>
          <p:nvPr/>
        </p:nvSpPr>
        <p:spPr>
          <a:xfrm>
            <a:off x="1613346" y="3870624"/>
            <a:ext cx="1086446"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Arial" panose="020B0604020202020204" pitchFamily="34" charset="0"/>
                <a:cs typeface="Arial" panose="020B0604020202020204" pitchFamily="34" charset="0"/>
              </a:rPr>
              <a:t>x 5</a:t>
            </a:r>
            <a:endParaRPr lang="en-US" sz="2000" dirty="0">
              <a:solidFill>
                <a:schemeClr val="tx1"/>
              </a:solidFill>
              <a:latin typeface="Arial" panose="020B0604020202020204" pitchFamily="34" charset="0"/>
              <a:cs typeface="Arial" panose="020B0604020202020204" pitchFamily="34" charset="0"/>
            </a:endParaRPr>
          </a:p>
        </p:txBody>
      </p:sp>
      <p:sp>
        <p:nvSpPr>
          <p:cNvPr id="24" name="Flowchart: Delay 8"/>
          <p:cNvSpPr/>
          <p:nvPr/>
        </p:nvSpPr>
        <p:spPr>
          <a:xfrm>
            <a:off x="3275856" y="3861048"/>
            <a:ext cx="942430"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Arial" panose="020B0604020202020204" pitchFamily="34" charset="0"/>
                <a:cs typeface="Arial" panose="020B0604020202020204" pitchFamily="34" charset="0"/>
              </a:rPr>
              <a:t>- 4</a:t>
            </a:r>
            <a:endParaRPr lang="en-US" sz="2000" dirty="0">
              <a:solidFill>
                <a:schemeClr val="tx1"/>
              </a:solidFill>
              <a:latin typeface="Arial" panose="020B0604020202020204" pitchFamily="34" charset="0"/>
              <a:cs typeface="Arial" panose="020B0604020202020204" pitchFamily="34" charset="0"/>
            </a:endParaRPr>
          </a:p>
        </p:txBody>
      </p:sp>
      <p:sp>
        <p:nvSpPr>
          <p:cNvPr id="25" name="Flowchart: Delay 8"/>
          <p:cNvSpPr/>
          <p:nvPr/>
        </p:nvSpPr>
        <p:spPr>
          <a:xfrm flipH="1">
            <a:off x="1705874" y="4590704"/>
            <a:ext cx="1145802"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rPr>
              <a:t>÷ </a:t>
            </a:r>
            <a:r>
              <a:rPr lang="en-US" sz="2400" dirty="0" smtClean="0">
                <a:solidFill>
                  <a:schemeClr val="tx1"/>
                </a:solidFill>
                <a:latin typeface="Arial" panose="020B0604020202020204" pitchFamily="34" charset="0"/>
                <a:cs typeface="Arial" panose="020B0604020202020204" pitchFamily="34" charset="0"/>
              </a:rPr>
              <a:t>5</a:t>
            </a:r>
            <a:endParaRPr lang="en-US" sz="2000" dirty="0">
              <a:solidFill>
                <a:schemeClr val="tx1"/>
              </a:solidFill>
              <a:latin typeface="Arial" panose="020B0604020202020204" pitchFamily="34" charset="0"/>
              <a:cs typeface="Arial" panose="020B0604020202020204" pitchFamily="34" charset="0"/>
            </a:endParaRPr>
          </a:p>
        </p:txBody>
      </p:sp>
      <p:sp>
        <p:nvSpPr>
          <p:cNvPr id="26" name="Flowchart: Delay 8"/>
          <p:cNvSpPr/>
          <p:nvPr/>
        </p:nvSpPr>
        <p:spPr>
          <a:xfrm flipH="1">
            <a:off x="3362058" y="4581128"/>
            <a:ext cx="993918"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solidFill>
                  <a:schemeClr val="tx1"/>
                </a:solidFill>
                <a:latin typeface="Arial" panose="020B0604020202020204" pitchFamily="34" charset="0"/>
                <a:cs typeface="Arial" panose="020B0604020202020204" pitchFamily="34" charset="0"/>
              </a:rPr>
              <a:t>+ 4</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35236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959050"/>
              </a:xfrm>
              <a:prstGeom prst="rect">
                <a:avLst/>
              </a:prstGeom>
            </p:spPr>
            <p:txBody>
              <a:bodyPr wrap="square">
                <a:spAutoFit/>
              </a:bodyPr>
              <a:lstStyle/>
              <a:p>
                <a:pPr marL="581025" indent="-581025">
                  <a:buClr>
                    <a:srgbClr val="C00000"/>
                  </a:buClr>
                  <a:buFont typeface="+mj-lt"/>
                  <a:buAutoNum type="arabicPeriod"/>
                  <a:tabLst>
                    <a:tab pos="966788" algn="l"/>
                    <a:tab pos="2514600" algn="l"/>
                  </a:tabLst>
                </a:pPr>
                <a:r>
                  <a:rPr lang="en-US" sz="2500" dirty="0" smtClean="0">
                    <a:latin typeface="Arial" panose="020B0604020202020204" pitchFamily="34" charset="0"/>
                    <a:cs typeface="Arial" panose="020B0604020202020204" pitchFamily="34" charset="0"/>
                  </a:rPr>
                  <a:t>In each formula change the subject to the letter given in brackets,</a:t>
                </a:r>
              </a:p>
              <a:p>
                <a:pPr marL="1038225" lvl="1" indent="-457200">
                  <a:buClr>
                    <a:srgbClr val="C00000"/>
                  </a:buClr>
                  <a:buFont typeface="+mj-lt"/>
                  <a:buAutoNum type="alphaLcPeriod"/>
                  <a:tabLst>
                    <a:tab pos="966788" algn="l"/>
                    <a:tab pos="2514600" algn="l"/>
                  </a:tabLst>
                </a:pPr>
                <a:r>
                  <a:rPr lang="en-US" sz="2500" i="1" dirty="0" smtClean="0">
                    <a:latin typeface="Arial" panose="020B0604020202020204" pitchFamily="34" charset="0"/>
                    <a:cs typeface="Arial" panose="020B0604020202020204" pitchFamily="34" charset="0"/>
                  </a:rPr>
                  <a:t>v</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u</a:t>
                </a:r>
                <a:r>
                  <a:rPr lang="en-US" sz="2500" dirty="0">
                    <a:latin typeface="Arial" panose="020B0604020202020204" pitchFamily="34" charset="0"/>
                    <a:cs typeface="Arial" panose="020B0604020202020204" pitchFamily="34" charset="0"/>
                  </a:rPr>
                  <a:t> + </a:t>
                </a:r>
                <a:r>
                  <a:rPr lang="en-US" sz="2500" i="1" dirty="0">
                    <a:latin typeface="Arial" panose="020B0604020202020204" pitchFamily="34" charset="0"/>
                    <a:cs typeface="Arial" panose="020B0604020202020204" pitchFamily="34" charset="0"/>
                  </a:rPr>
                  <a:t>at</a:t>
                </a:r>
                <a:r>
                  <a:rPr lang="en-US" sz="2500" dirty="0">
                    <a:latin typeface="Arial" panose="020B0604020202020204" pitchFamily="34" charset="0"/>
                    <a:cs typeface="Arial" panose="020B0604020202020204" pitchFamily="34" charset="0"/>
                  </a:rPr>
                  <a:t> (a) </a:t>
                </a:r>
                <a:endParaRPr lang="en-US" sz="250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500" i="1" dirty="0" smtClean="0">
                    <a:latin typeface="Arial" panose="020B0604020202020204" pitchFamily="34" charset="0"/>
                    <a:cs typeface="Arial" panose="020B0604020202020204" pitchFamily="34" charset="0"/>
                  </a:rPr>
                  <a:t>C </a:t>
                </a:r>
                <a:r>
                  <a:rPr lang="en-US" sz="2500" dirty="0" smtClean="0">
                    <a:latin typeface="Arial" panose="020B0604020202020204" pitchFamily="34" charset="0"/>
                    <a:cs typeface="Arial" panose="020B0604020202020204" pitchFamily="34" charset="0"/>
                  </a:rPr>
                  <a:t>= 2</a:t>
                </a:r>
                <a:r>
                  <a:rPr lang="el-GR" sz="2800" dirty="0">
                    <a:latin typeface="Times New Roman" panose="02020603050405020304" pitchFamily="18" charset="0"/>
                    <a:cs typeface="Times New Roman" panose="02020603050405020304" pitchFamily="18" charset="0"/>
                  </a:rPr>
                  <a:t> </a:t>
                </a:r>
                <a:r>
                  <a:rPr lang="el-GR" sz="2800" dirty="0" smtClean="0">
                    <a:latin typeface="Times New Roman" panose="02020603050405020304" pitchFamily="18" charset="0"/>
                    <a:cs typeface="Times New Roman" panose="02020603050405020304" pitchFamily="18" charset="0"/>
                  </a:rPr>
                  <a:t>π</a:t>
                </a:r>
                <a:r>
                  <a:rPr lang="en-US" sz="2500" dirty="0" smtClean="0">
                    <a:latin typeface="Arial" panose="020B0604020202020204" pitchFamily="34" charset="0"/>
                    <a:cs typeface="Arial" panose="020B0604020202020204" pitchFamily="34" charset="0"/>
                  </a:rPr>
                  <a:t>r </a:t>
                </a:r>
                <a:r>
                  <a:rPr lang="en-US" sz="2500" dirty="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r</a:t>
                </a:r>
                <a:r>
                  <a:rPr lang="en-US" sz="2500" dirty="0">
                    <a:latin typeface="Arial" panose="020B0604020202020204" pitchFamily="34" charset="0"/>
                    <a:cs typeface="Arial" panose="020B0604020202020204" pitchFamily="34" charset="0"/>
                  </a:rPr>
                  <a:t>) </a:t>
                </a:r>
                <a:endParaRPr lang="en-US" sz="250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500" i="1" dirty="0" smtClean="0">
                    <a:latin typeface="Arial" panose="020B0604020202020204" pitchFamily="34" charset="0"/>
                    <a:cs typeface="Arial" panose="020B0604020202020204" pitchFamily="34" charset="0"/>
                  </a:rPr>
                  <a:t>A</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½</a:t>
                </a:r>
                <a:r>
                  <a:rPr lang="en-US" sz="2500" i="1" dirty="0" smtClean="0">
                    <a:latin typeface="Arial" panose="020B0604020202020204" pitchFamily="34" charset="0"/>
                    <a:cs typeface="Arial" panose="020B0604020202020204" pitchFamily="34" charset="0"/>
                  </a:rPr>
                  <a:t>bh</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h</a:t>
                </a:r>
                <a:r>
                  <a:rPr lang="en-US" sz="2500" dirty="0">
                    <a:latin typeface="Arial" panose="020B0604020202020204" pitchFamily="34" charset="0"/>
                    <a:cs typeface="Arial" panose="020B0604020202020204" pitchFamily="34" charset="0"/>
                  </a:rPr>
                  <a:t>)</a:t>
                </a:r>
              </a:p>
              <a:p>
                <a:pPr marL="1038225" lvl="1" indent="-457200">
                  <a:buClr>
                    <a:srgbClr val="C00000"/>
                  </a:buClr>
                  <a:buFont typeface="+mj-lt"/>
                  <a:buAutoNum type="alphaLcPeriod"/>
                  <a:tabLst>
                    <a:tab pos="966788" algn="l"/>
                    <a:tab pos="2514600" algn="l"/>
                  </a:tabLst>
                </a:pPr>
                <a:r>
                  <a:rPr lang="en-US" sz="2500" dirty="0" smtClean="0">
                    <a:latin typeface="Arial" panose="020B0604020202020204" pitchFamily="34" charset="0"/>
                    <a:cs typeface="Arial" panose="020B0604020202020204" pitchFamily="34" charset="0"/>
                  </a:rPr>
                  <a:t>A </a:t>
                </a:r>
                <a:r>
                  <a:rPr lang="en-US" sz="2500" dirty="0">
                    <a:latin typeface="Arial" panose="020B0604020202020204" pitchFamily="34" charset="0"/>
                    <a:cs typeface="Arial" panose="020B0604020202020204" pitchFamily="34" charset="0"/>
                  </a:rPr>
                  <a:t>= </a:t>
                </a:r>
                <a:r>
                  <a:rPr lang="el-GR" sz="2800" dirty="0" smtClean="0">
                    <a:latin typeface="Times New Roman" panose="02020603050405020304" pitchFamily="18" charset="0"/>
                    <a:cs typeface="Times New Roman" panose="02020603050405020304" pitchFamily="18" charset="0"/>
                  </a:rPr>
                  <a:t>π</a:t>
                </a:r>
                <a:r>
                  <a:rPr lang="en-US" sz="2800" i="1" dirty="0" smtClean="0">
                    <a:latin typeface="Times New Roman" panose="02020603050405020304" pitchFamily="18" charset="0"/>
                    <a:cs typeface="Times New Roman" panose="02020603050405020304" pitchFamily="18" charset="0"/>
                  </a:rPr>
                  <a:t>r</a:t>
                </a:r>
                <a:r>
                  <a:rPr lang="en-US" sz="2500" baseline="30000" dirty="0" smtClean="0">
                    <a:latin typeface="Arial" panose="020B0604020202020204" pitchFamily="34" charset="0"/>
                    <a:cs typeface="Arial" panose="020B0604020202020204" pitchFamily="34" charset="0"/>
                  </a:rPr>
                  <a:t>2</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r</a:t>
                </a:r>
                <a:r>
                  <a:rPr lang="en-US" sz="2500" dirty="0">
                    <a:latin typeface="Arial" panose="020B0604020202020204" pitchFamily="34" charset="0"/>
                    <a:cs typeface="Arial" panose="020B0604020202020204" pitchFamily="34" charset="0"/>
                  </a:rPr>
                  <a:t>) </a:t>
                </a:r>
                <a:endParaRPr lang="en-US" sz="250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500" i="1" dirty="0" smtClean="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rPr>
                          <m:t>𝑡</m:t>
                        </m:r>
                      </m:e>
                    </m:rad>
                  </m:oMath>
                </a14:m>
                <a:r>
                  <a:rPr lang="en-US" sz="2500"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t</a:t>
                </a:r>
                <a:r>
                  <a:rPr lang="en-US" sz="2500" dirty="0">
                    <a:latin typeface="Arial" panose="020B0604020202020204" pitchFamily="34" charset="0"/>
                    <a:cs typeface="Arial" panose="020B0604020202020204" pitchFamily="34" charset="0"/>
                  </a:rPr>
                  <a:t>) </a:t>
                </a:r>
                <a:endParaRPr lang="en-US" sz="250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500" i="1" dirty="0" smtClean="0">
                    <a:latin typeface="Arial" panose="020B0604020202020204" pitchFamily="34" charset="0"/>
                    <a:cs typeface="Arial" panose="020B0604020202020204" pitchFamily="34" charset="0"/>
                  </a:rPr>
                  <a:t>r</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rPr>
                          <m:t>3</m:t>
                        </m:r>
                        <m:r>
                          <a:rPr lang="en-US" sz="2800" b="0" i="1" smtClean="0">
                            <a:latin typeface="Cambria Math" panose="02040503050406030204" pitchFamily="18" charset="0"/>
                          </a:rPr>
                          <m:t>𝑠</m:t>
                        </m:r>
                      </m:e>
                    </m:rad>
                  </m:oMath>
                </a14:m>
                <a:r>
                  <a:rPr lang="en-US" sz="2500"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s</a:t>
                </a:r>
                <a:r>
                  <a:rPr lang="en-US" sz="2500" dirty="0">
                    <a:latin typeface="Arial" panose="020B0604020202020204" pitchFamily="34" charset="0"/>
                    <a:cs typeface="Arial" panose="020B0604020202020204" pitchFamily="34" charset="0"/>
                  </a:rPr>
                  <a:t>)</a:t>
                </a:r>
              </a:p>
              <a:p>
                <a:pPr marL="581025" indent="-581025">
                  <a:buClr>
                    <a:srgbClr val="C00000"/>
                  </a:buClr>
                  <a:buFont typeface="+mj-lt"/>
                  <a:buAutoNum type="arabicPeriod"/>
                  <a:tabLst>
                    <a:tab pos="966788" algn="l"/>
                    <a:tab pos="2514600" algn="l"/>
                  </a:tabLst>
                </a:pPr>
                <a:r>
                  <a:rPr lang="en-US" sz="2500" dirty="0" smtClean="0">
                    <a:latin typeface="Arial" panose="020B0604020202020204" pitchFamily="34" charset="0"/>
                    <a:cs typeface="Arial" panose="020B0604020202020204" pitchFamily="34" charset="0"/>
                  </a:rPr>
                  <a:t>Factorise</a:t>
                </a:r>
                <a:endParaRPr lang="en-US" sz="2500" dirty="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500" i="1" dirty="0" err="1" smtClean="0">
                    <a:latin typeface="Arial" panose="020B0604020202020204" pitchFamily="34" charset="0"/>
                    <a:cs typeface="Arial" panose="020B0604020202020204" pitchFamily="34" charset="0"/>
                  </a:rPr>
                  <a:t>xy</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4y 	</a:t>
                </a:r>
                <a:r>
                  <a:rPr lang="en-US" sz="2500" dirty="0" smtClean="0">
                    <a:solidFill>
                      <a:srgbClr val="C00000"/>
                    </a:solidFill>
                    <a:latin typeface="Arial" panose="020B0604020202020204" pitchFamily="34" charset="0"/>
                    <a:cs typeface="Arial" panose="020B0604020202020204" pitchFamily="34" charset="0"/>
                  </a:rPr>
                  <a:t>b.</a:t>
                </a:r>
                <a:r>
                  <a:rPr lang="en-US" sz="2500" dirty="0" smtClean="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pq</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q</a:t>
                </a:r>
                <a:r>
                  <a:rPr lang="en-US" sz="2500" dirty="0" smtClean="0">
                    <a:latin typeface="Arial" panose="020B0604020202020204" pitchFamily="34" charset="0"/>
                    <a:cs typeface="Arial" panose="020B0604020202020204" pitchFamily="34" charset="0"/>
                  </a:rPr>
                  <a:t> </a:t>
                </a:r>
              </a:p>
              <a:p>
                <a:pPr marL="1038225" lvl="1" indent="-457200">
                  <a:buClr>
                    <a:srgbClr val="C00000"/>
                  </a:buClr>
                  <a:buFont typeface="+mj-lt"/>
                  <a:buAutoNum type="alphaLcPeriod" startAt="3"/>
                  <a:tabLst>
                    <a:tab pos="966788" algn="l"/>
                    <a:tab pos="2514600" algn="l"/>
                  </a:tabLst>
                </a:pPr>
                <a:r>
                  <a:rPr lang="en-US" sz="2500" i="1" dirty="0" err="1" smtClean="0">
                    <a:latin typeface="Arial" panose="020B0604020202020204" pitchFamily="34" charset="0"/>
                    <a:cs typeface="Arial" panose="020B0604020202020204" pitchFamily="34" charset="0"/>
                  </a:rPr>
                  <a:t>ak</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- 4</a:t>
                </a:r>
                <a:r>
                  <a:rPr lang="en-US" sz="2500" i="1" dirty="0">
                    <a:latin typeface="Arial" panose="020B0604020202020204" pitchFamily="34" charset="0"/>
                    <a:cs typeface="Arial" panose="020B0604020202020204" pitchFamily="34" charset="0"/>
                  </a:rPr>
                  <a:t>k</a:t>
                </a:r>
                <a:endParaRPr lang="pl-PL" sz="2500"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959050"/>
              </a:xfrm>
              <a:prstGeom prst="rect">
                <a:avLst/>
              </a:prstGeom>
              <a:blipFill rotWithShape="0">
                <a:blip r:embed="rId4"/>
                <a:stretch>
                  <a:fillRect l="-1622" t="-860" b="-1966"/>
                </a:stretch>
              </a:blipFill>
            </p:spPr>
            <p:txBody>
              <a:bodyPr/>
              <a:lstStyle/>
              <a:p>
                <a:r>
                  <a:rPr lang="en-US">
                    <a:noFill/>
                  </a:rPr>
                  <a:t> </a:t>
                </a:r>
              </a:p>
            </p:txBody>
          </p:sp>
        </mc:Fallback>
      </mc:AlternateContent>
      <p:sp>
        <p:nvSpPr>
          <p:cNvPr id="6" name="Rectangle 5"/>
          <p:cNvSpPr/>
          <p:nvPr/>
        </p:nvSpPr>
        <p:spPr>
          <a:xfrm flipH="1">
            <a:off x="251520" y="6135687"/>
            <a:ext cx="8542910" cy="461665"/>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tx1"/>
                </a:solidFill>
                <a:latin typeface="Arial" panose="020B0604020202020204" pitchFamily="34" charset="0"/>
                <a:cs typeface="Arial" panose="020B0604020202020204" pitchFamily="34" charset="0"/>
              </a:rPr>
              <a:t>Questions in this unit are targeted at the steps indicated.</a:t>
            </a:r>
            <a:endParaRPr lang="en-US" sz="2400" dirty="0">
              <a:solidFill>
                <a:schemeClr val="tx1"/>
              </a:solidFill>
              <a:latin typeface="Arial" panose="020B0604020202020204" pitchFamily="34" charset="0"/>
              <a:cs typeface="Arial" panose="020B0604020202020204" pitchFamily="34" charset="0"/>
            </a:endParaRPr>
          </a:p>
        </p:txBody>
      </p:sp>
      <p:sp>
        <p:nvSpPr>
          <p:cNvPr id="7" name="Flowchart: Delay 6"/>
          <p:cNvSpPr/>
          <p:nvPr/>
        </p:nvSpPr>
        <p:spPr>
          <a:xfrm flipH="1">
            <a:off x="5189911" y="1224790"/>
            <a:ext cx="339897" cy="4902973"/>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81721"/>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4431213"/>
              </a:xfrm>
              <a:prstGeom prst="rect">
                <a:avLst/>
              </a:prstGeom>
            </p:spPr>
            <p:txBody>
              <a:bodyPr wrap="square">
                <a:spAutoFit/>
              </a:bodyPr>
              <a:lstStyle/>
              <a:p>
                <a:pPr marL="514350" indent="-514350">
                  <a:buClr>
                    <a:srgbClr val="C00000"/>
                  </a:buClr>
                  <a:buFont typeface="+mj-lt"/>
                  <a:buAutoNum type="arabicPeriod" startAt="8"/>
                  <a:tabLst>
                    <a:tab pos="862013" algn="l"/>
                    <a:tab pos="966788" algn="l"/>
                    <a:tab pos="2690813" algn="l"/>
                  </a:tabLst>
                </a:pPr>
                <a:r>
                  <a:rPr lang="en-US" sz="4000" dirty="0" smtClean="0">
                    <a:latin typeface="Arial" panose="020B0604020202020204" pitchFamily="34" charset="0"/>
                    <a:cs typeface="Arial" panose="020B0604020202020204" pitchFamily="34" charset="0"/>
                  </a:rPr>
                  <a:t>Find f</a:t>
                </a:r>
                <a:r>
                  <a:rPr lang="en-US" sz="4000" baseline="30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a:t>
                </a:r>
                <a:r>
                  <a:rPr lang="en-US" sz="4000" i="1" dirty="0" smtClean="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for each function.</a:t>
                </a:r>
              </a:p>
              <a:p>
                <a:pPr marL="1090613" lvl="1" indent="-581025">
                  <a:buClr>
                    <a:srgbClr val="C00000"/>
                  </a:buClr>
                  <a:buFont typeface="+mj-lt"/>
                  <a:buAutoNum type="alphaLcPeriod"/>
                  <a:tabLst>
                    <a:tab pos="2690813" algn="l"/>
                  </a:tabLst>
                </a:pPr>
                <a:r>
                  <a:rPr lang="en-US" sz="4000" dirty="0" smtClean="0">
                    <a:latin typeface="Arial" panose="020B0604020202020204" pitchFamily="34" charset="0"/>
                    <a:cs typeface="Arial" panose="020B0604020202020204" pitchFamily="34" charset="0"/>
                  </a:rPr>
                  <a:t>f(</a:t>
                </a:r>
                <a:r>
                  <a:rPr lang="en-US" sz="4000" i="1" dirty="0" smtClean="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 </a:t>
                </a:r>
                <a:r>
                  <a:rPr lang="en-US" sz="4000" dirty="0" smtClean="0">
                    <a:latin typeface="Arial" panose="020B0604020202020204" pitchFamily="34" charset="0"/>
                    <a:cs typeface="Arial" panose="020B0604020202020204" pitchFamily="34" charset="0"/>
                  </a:rPr>
                  <a:t>2</a:t>
                </a:r>
                <a:r>
                  <a:rPr lang="en-US" sz="4000" i="1"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- 9 </a:t>
                </a:r>
                <a:endParaRPr lang="en-US" sz="4000" dirty="0" smtClean="0">
                  <a:latin typeface="Arial" panose="020B0604020202020204" pitchFamily="34" charset="0"/>
                  <a:cs typeface="Arial" panose="020B0604020202020204" pitchFamily="34" charset="0"/>
                </a:endParaRPr>
              </a:p>
              <a:p>
                <a:pPr marL="1090613" lvl="1" indent="-581025">
                  <a:buClr>
                    <a:srgbClr val="C00000"/>
                  </a:buClr>
                  <a:buFont typeface="+mj-lt"/>
                  <a:buAutoNum type="alphaLcPeriod"/>
                  <a:tabLst>
                    <a:tab pos="2690813" algn="l"/>
                  </a:tabLst>
                </a:pPr>
                <a:r>
                  <a:rPr lang="en-US" sz="4000" dirty="0" smtClean="0">
                    <a:latin typeface="Arial" panose="020B0604020202020204" pitchFamily="34" charset="0"/>
                    <a:cs typeface="Arial" panose="020B0604020202020204" pitchFamily="34" charset="0"/>
                  </a:rPr>
                  <a:t>f(</a:t>
                </a:r>
                <a:r>
                  <a:rPr lang="en-US" sz="4000" i="1" dirty="0" smtClean="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 3(</a:t>
                </a:r>
                <a:r>
                  <a:rPr lang="en-US" sz="4000" i="1" dirty="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- 5</a:t>
                </a:r>
                <a:r>
                  <a:rPr lang="en-US" sz="4000" dirty="0" smtClean="0">
                    <a:latin typeface="Arial" panose="020B0604020202020204" pitchFamily="34" charset="0"/>
                    <a:cs typeface="Arial" panose="020B0604020202020204" pitchFamily="34" charset="0"/>
                  </a:rPr>
                  <a:t>)</a:t>
                </a:r>
              </a:p>
              <a:p>
                <a:pPr marL="1090613" lvl="1" indent="-581025">
                  <a:spcAft>
                    <a:spcPts val="600"/>
                  </a:spcAft>
                  <a:buClr>
                    <a:srgbClr val="C00000"/>
                  </a:buClr>
                  <a:buFont typeface="+mj-lt"/>
                  <a:buAutoNum type="alphaLcPeriod"/>
                  <a:tabLst>
                    <a:tab pos="2690813" algn="l"/>
                  </a:tabLst>
                </a:pPr>
                <a:r>
                  <a:rPr lang="en-US" sz="4000" dirty="0">
                    <a:latin typeface="Arial" panose="020B0604020202020204" pitchFamily="34" charset="0"/>
                    <a:cs typeface="Arial" panose="020B0604020202020204" pitchFamily="34" charset="0"/>
                  </a:rPr>
                  <a:t>f(</a:t>
                </a:r>
                <a:r>
                  <a:rPr lang="en-US" sz="4000" i="1" dirty="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+ 4)</m:t>
                        </m:r>
                      </m:num>
                      <m:den>
                        <m:r>
                          <a:rPr lang="en-US" sz="4000" b="0" i="0" smtClean="0">
                            <a:latin typeface="Cambria Math" panose="02040503050406030204" pitchFamily="18" charset="0"/>
                            <a:cs typeface="Arial" panose="020B0604020202020204" pitchFamily="34" charset="0"/>
                          </a:rPr>
                          <m:t>2</m:t>
                        </m:r>
                      </m:den>
                    </m:f>
                  </m:oMath>
                </a14:m>
                <a:endParaRPr lang="en-US" sz="4000" dirty="0" smtClean="0">
                  <a:latin typeface="Arial" panose="020B0604020202020204" pitchFamily="34" charset="0"/>
                  <a:cs typeface="Arial" panose="020B0604020202020204" pitchFamily="34" charset="0"/>
                </a:endParaRPr>
              </a:p>
              <a:p>
                <a:pPr marL="1090613" lvl="1" indent="-581025">
                  <a:buClr>
                    <a:srgbClr val="C00000"/>
                  </a:buClr>
                  <a:buFont typeface="+mj-lt"/>
                  <a:buAutoNum type="alphaLcPeriod"/>
                  <a:tabLst>
                    <a:tab pos="2690813" algn="l"/>
                  </a:tabLst>
                </a:pPr>
                <a:r>
                  <a:rPr lang="en-US" sz="4000" dirty="0">
                    <a:latin typeface="Arial" panose="020B0604020202020204" pitchFamily="34" charset="0"/>
                    <a:cs typeface="Arial" panose="020B0604020202020204" pitchFamily="34" charset="0"/>
                  </a:rPr>
                  <a:t>f(</a:t>
                </a:r>
                <a:r>
                  <a:rPr lang="en-US" sz="4000" i="1" dirty="0">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0" smtClean="0">
                            <a:latin typeface="Cambria Math" panose="02040503050406030204" pitchFamily="18" charset="0"/>
                            <a:cs typeface="Arial" panose="020B0604020202020204" pitchFamily="34" charset="0"/>
                          </a:rPr>
                          <m:t>2</m:t>
                        </m:r>
                        <m:r>
                          <a:rPr lang="en-US" sz="4000">
                            <a:latin typeface="Cambria Math" panose="02040503050406030204" pitchFamily="18" charset="0"/>
                            <a:cs typeface="Arial" panose="020B0604020202020204" pitchFamily="34" charset="0"/>
                          </a:rPr>
                          <m:t>(</m:t>
                        </m:r>
                        <m:r>
                          <m:rPr>
                            <m:sty m:val="p"/>
                          </m:rPr>
                          <a:rPr lang="en-US" sz="400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m:t>
                        </m:r>
                        <m:r>
                          <a:rPr lang="en-US" sz="4000">
                            <a:latin typeface="Cambria Math" panose="02040503050406030204" pitchFamily="18" charset="0"/>
                            <a:cs typeface="Arial" panose="020B0604020202020204" pitchFamily="34" charset="0"/>
                          </a:rPr>
                          <m:t>+</m:t>
                        </m:r>
                        <m:r>
                          <a:rPr lang="en-US" sz="4000" b="0" i="0" smtClean="0">
                            <a:latin typeface="Cambria Math" panose="02040503050406030204" pitchFamily="18" charset="0"/>
                            <a:cs typeface="Arial" panose="020B0604020202020204" pitchFamily="34" charset="0"/>
                          </a:rPr>
                          <m:t>1</m:t>
                        </m:r>
                        <m:r>
                          <a:rPr lang="en-US" sz="4000">
                            <a:latin typeface="Cambria Math" panose="02040503050406030204" pitchFamily="18" charset="0"/>
                            <a:cs typeface="Arial" panose="020B0604020202020204" pitchFamily="34" charset="0"/>
                          </a:rPr>
                          <m:t>)</m:t>
                        </m:r>
                      </m:num>
                      <m:den>
                        <m:r>
                          <a:rPr lang="en-US" sz="4000" b="0" i="0" smtClean="0">
                            <a:latin typeface="Cambria Math" panose="02040503050406030204" pitchFamily="18" charset="0"/>
                            <a:cs typeface="Arial" panose="020B0604020202020204" pitchFamily="34" charset="0"/>
                          </a:rPr>
                          <m:t>5</m:t>
                        </m:r>
                      </m:den>
                    </m:f>
                  </m:oMath>
                </a14:m>
                <a:endParaRPr lang="en-US" sz="2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4431213"/>
              </a:xfrm>
              <a:prstGeom prst="rect">
                <a:avLst/>
              </a:prstGeom>
              <a:blipFill rotWithShape="0">
                <a:blip r:embed="rId4"/>
                <a:stretch>
                  <a:fillRect l="-3717" t="-2476" b="-1651"/>
                </a:stretch>
              </a:blipFill>
            </p:spPr>
            <p:txBody>
              <a:bodyPr/>
              <a:lstStyle/>
              <a:p>
                <a:r>
                  <a:rPr lang="en-US">
                    <a:noFill/>
                  </a:rPr>
                  <a:t> </a:t>
                </a:r>
              </a:p>
            </p:txBody>
          </p:sp>
        </mc:Fallback>
      </mc:AlternateContent>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2" name="Rectangle 11"/>
          <p:cNvSpPr/>
          <p:nvPr/>
        </p:nvSpPr>
        <p:spPr>
          <a:xfrm flipH="1">
            <a:off x="265065" y="5643245"/>
            <a:ext cx="5204539"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Q8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Use the same method </a:t>
            </a:r>
            <a:r>
              <a:rPr lang="en-US" sz="2800" dirty="0" smtClean="0">
                <a:solidFill>
                  <a:schemeClr val="tx1"/>
                </a:solidFill>
                <a:latin typeface="Arial" panose="020B0604020202020204" pitchFamily="34" charset="0"/>
                <a:cs typeface="Arial" panose="020B0604020202020204" pitchFamily="34" charset="0"/>
              </a:rPr>
              <a:t>as </a:t>
            </a:r>
            <a:r>
              <a:rPr lang="en-US" sz="2800" b="1" dirty="0" smtClean="0">
                <a:solidFill>
                  <a:schemeClr val="tx1"/>
                </a:solidFill>
                <a:latin typeface="Arial" panose="020B0604020202020204" pitchFamily="34" charset="0"/>
                <a:cs typeface="Arial" panose="020B0604020202020204" pitchFamily="34" charset="0"/>
              </a:rPr>
              <a:t>Q7</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507904"/>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3977499"/>
              </a:xfrm>
              <a:prstGeom prst="rect">
                <a:avLst/>
              </a:prstGeom>
            </p:spPr>
            <p:txBody>
              <a:bodyPr wrap="square">
                <a:spAutoFit/>
              </a:bodyPr>
              <a:lstStyle/>
              <a:p>
                <a:pPr>
                  <a:buClr>
                    <a:srgbClr val="C00000"/>
                  </a:buClr>
                  <a:tabLst>
                    <a:tab pos="862013" algn="l"/>
                    <a:tab pos="966788" algn="l"/>
                    <a:tab pos="2690813" algn="l"/>
                  </a:tabLst>
                </a:pPr>
                <a:r>
                  <a:rPr lang="en-US" sz="2700" b="1" dirty="0" smtClean="0">
                    <a:solidFill>
                      <a:srgbClr val="0070C0"/>
                    </a:solidFill>
                    <a:latin typeface="Arial" panose="020B0604020202020204" pitchFamily="34" charset="0"/>
                    <a:cs typeface="Arial" panose="020B0604020202020204" pitchFamily="34" charset="0"/>
                  </a:rPr>
                  <a:t>Algebraic fractions</a:t>
                </a:r>
              </a:p>
              <a:p>
                <a:pPr marL="457200" indent="-457200">
                  <a:buClr>
                    <a:srgbClr val="C00000"/>
                  </a:buClr>
                  <a:buFont typeface="+mj-lt"/>
                  <a:buAutoNum type="arabicPeriod"/>
                  <a:tabLst>
                    <a:tab pos="862013" algn="l"/>
                    <a:tab pos="966788" algn="l"/>
                    <a:tab pos="2690813" algn="l"/>
                  </a:tabLst>
                </a:pPr>
                <a:r>
                  <a:rPr lang="en-US" sz="2700" dirty="0" smtClean="0">
                    <a:latin typeface="Arial" panose="020B0604020202020204" pitchFamily="34" charset="0"/>
                    <a:cs typeface="Arial" panose="020B0604020202020204" pitchFamily="34" charset="0"/>
                  </a:rPr>
                  <a:t>Simplify</a:t>
                </a:r>
              </a:p>
              <a:p>
                <a:pPr marL="914400" lvl="1" indent="-457200">
                  <a:spcAft>
                    <a:spcPts val="900"/>
                  </a:spcAft>
                  <a:buClr>
                    <a:srgbClr val="C00000"/>
                  </a:buClr>
                  <a:buFont typeface="+mj-lt"/>
                  <a:buAutoNum type="alphaLcPeriod"/>
                  <a:tabLst>
                    <a:tab pos="862013" algn="l"/>
                    <a:tab pos="966788" algn="l"/>
                    <a:tab pos="2690813"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2 </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15</m:t>
                        </m:r>
                      </m:num>
                      <m:den>
                        <m:r>
                          <a:rPr lang="en-US" sz="2700" b="0" i="0" smtClean="0">
                            <a:latin typeface="Cambria Math" panose="02040503050406030204" pitchFamily="18" charset="0"/>
                            <a:cs typeface="Arial" panose="020B0604020202020204" pitchFamily="34" charset="0"/>
                          </a:rPr>
                          <m:t>5 </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12</m:t>
                        </m:r>
                      </m:den>
                    </m:f>
                  </m:oMath>
                </a14:m>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r>
                          <a:rPr lang="en-US" sz="2700" b="0" i="0" baseline="30000" smtClean="0">
                            <a:latin typeface="Cambria Math" panose="02040503050406030204" pitchFamily="18" charset="0"/>
                            <a:cs typeface="Arial" panose="020B0604020202020204" pitchFamily="34" charset="0"/>
                          </a:rPr>
                          <m:t>2</m:t>
                        </m:r>
                      </m:num>
                      <m:den>
                        <m:r>
                          <m:rPr>
                            <m:sty m:val="p"/>
                          </m:rPr>
                          <a:rPr lang="en-US" sz="2700" b="0" i="0" smtClean="0">
                            <a:latin typeface="Cambria Math" panose="02040503050406030204" pitchFamily="18" charset="0"/>
                            <a:cs typeface="Arial" panose="020B0604020202020204" pitchFamily="34" charset="0"/>
                          </a:rPr>
                          <m:t>x</m:t>
                        </m:r>
                      </m:den>
                    </m:f>
                  </m:oMath>
                </a14:m>
                <a:endParaRPr lang="en-US" sz="2700" dirty="0" smtClean="0">
                  <a:latin typeface="Arial" panose="020B0604020202020204" pitchFamily="34" charset="0"/>
                  <a:cs typeface="Arial" panose="020B0604020202020204" pitchFamily="34" charset="0"/>
                </a:endParaRPr>
              </a:p>
              <a:p>
                <a:pPr marL="914400" lvl="1" indent="-457200">
                  <a:spcAft>
                    <a:spcPts val="900"/>
                  </a:spcAft>
                  <a:buClr>
                    <a:srgbClr val="C00000"/>
                  </a:buClr>
                  <a:buFont typeface="+mj-lt"/>
                  <a:buAutoNum type="alphaLcPeriod" startAt="3"/>
                  <a:tabLst>
                    <a:tab pos="862013" algn="l"/>
                    <a:tab pos="966788" algn="l"/>
                    <a:tab pos="2690813"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+ 10)(</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− 8)</m:t>
                        </m:r>
                      </m:num>
                      <m:den>
                        <m:r>
                          <a:rPr lang="en-US" sz="2700" b="0" i="0" smtClean="0">
                            <a:latin typeface="Cambria Math" panose="02040503050406030204" pitchFamily="18" charset="0"/>
                            <a:cs typeface="Arial" panose="020B0604020202020204" pitchFamily="34" charset="0"/>
                          </a:rPr>
                          <m:t>(</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+ 7)(</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+ 10)</m:t>
                        </m:r>
                      </m:den>
                    </m:f>
                  </m:oMath>
                </a14:m>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d.</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num>
                      <m:den>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− 2</m:t>
                        </m:r>
                      </m:den>
                    </m:f>
                  </m:oMath>
                </a14:m>
                <a:r>
                  <a:rPr lang="en-US" sz="2700" dirty="0" smtClean="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+ 5</m:t>
                        </m:r>
                      </m:num>
                      <m:den>
                        <m:r>
                          <m:rPr>
                            <m:sty m:val="p"/>
                          </m:rPr>
                          <a:rPr lang="en-US" sz="2700" b="0" i="0" smtClean="0">
                            <a:latin typeface="Cambria Math" panose="02040503050406030204" pitchFamily="18" charset="0"/>
                            <a:cs typeface="Arial" panose="020B0604020202020204" pitchFamily="34" charset="0"/>
                          </a:rPr>
                          <m:t>x</m:t>
                        </m:r>
                      </m:den>
                    </m:f>
                  </m:oMath>
                </a14:m>
                <a:endParaRPr lang="en-US" sz="2700" dirty="0" smtClean="0">
                  <a:latin typeface="Arial" panose="020B0604020202020204" pitchFamily="34" charset="0"/>
                  <a:cs typeface="Arial" panose="020B0604020202020204" pitchFamily="34" charset="0"/>
                </a:endParaRPr>
              </a:p>
              <a:p>
                <a:pPr marL="914400" lvl="1" indent="-457200">
                  <a:spcAft>
                    <a:spcPts val="900"/>
                  </a:spcAft>
                  <a:buClr>
                    <a:srgbClr val="C00000"/>
                  </a:buClr>
                  <a:buFont typeface="+mj-lt"/>
                  <a:buAutoNum type="alphaLcPeriod" startAt="5"/>
                  <a:tabLst>
                    <a:tab pos="862013" algn="l"/>
                    <a:tab pos="966788" algn="l"/>
                    <a:tab pos="2690813"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+ 4)</m:t>
                        </m:r>
                      </m:num>
                      <m:den>
                        <m:r>
                          <a:rPr lang="en-US" sz="2700" b="0" i="0" smtClean="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− 3)</m:t>
                        </m:r>
                      </m:den>
                    </m:f>
                  </m:oMath>
                </a14:m>
                <a:r>
                  <a:rPr lang="en-US" sz="2700" dirty="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− 3)</m:t>
                        </m:r>
                      </m:num>
                      <m:den>
                        <m:r>
                          <a:rPr lang="en-US" sz="2700" b="0" i="0" smtClean="0">
                            <a:latin typeface="Cambria Math" panose="02040503050406030204" pitchFamily="18" charset="0"/>
                            <a:cs typeface="Arial" panose="020B0604020202020204" pitchFamily="34" charset="0"/>
                          </a:rPr>
                          <m:t>(</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+ 8)</m:t>
                        </m:r>
                      </m:den>
                    </m:f>
                  </m:oMath>
                </a14:m>
                <a:r>
                  <a:rPr lang="en-US" sz="2700" dirty="0" smtClean="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− 2)</m:t>
                        </m:r>
                      </m:num>
                      <m:den>
                        <m:r>
                          <a:rPr lang="en-US" sz="2700" i="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− 4</m:t>
                        </m:r>
                        <m:r>
                          <a:rPr lang="en-US" sz="2700" i="0">
                            <a:latin typeface="Cambria Math" panose="02040503050406030204" pitchFamily="18" charset="0"/>
                            <a:cs typeface="Arial" panose="020B0604020202020204" pitchFamily="34" charset="0"/>
                          </a:rPr>
                          <m:t>)</m:t>
                        </m:r>
                      </m:den>
                    </m:f>
                  </m:oMath>
                </a14:m>
                <a:endParaRPr lang="en-US" sz="27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5"/>
                  <a:tabLst>
                    <a:tab pos="862013" algn="l"/>
                    <a:tab pos="966788" algn="l"/>
                    <a:tab pos="2690813"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+5)</m:t>
                        </m:r>
                      </m:num>
                      <m:den>
                        <m:r>
                          <a:rPr lang="en-US" sz="2700" b="0" i="0" smtClean="0">
                            <a:latin typeface="Cambria Math" panose="02040503050406030204" pitchFamily="18" charset="0"/>
                            <a:cs typeface="Arial" panose="020B0604020202020204" pitchFamily="34" charset="0"/>
                          </a:rPr>
                          <m:t>18</m:t>
                        </m:r>
                      </m:den>
                    </m:f>
                  </m:oMath>
                </a14:m>
                <a:r>
                  <a:rPr lang="en-US" sz="2700" dirty="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10</m:t>
                        </m:r>
                      </m:num>
                      <m:den>
                        <m:r>
                          <a:rPr lang="en-US" sz="2700" i="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− 1)</m:t>
                        </m:r>
                      </m:den>
                    </m:f>
                  </m:oMath>
                </a14:m>
                <a:r>
                  <a:rPr lang="en-US" sz="2700" dirty="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+ 1</m:t>
                        </m:r>
                        <m:r>
                          <a:rPr lang="en-US" sz="2700" i="0">
                            <a:latin typeface="Cambria Math" panose="02040503050406030204" pitchFamily="18" charset="0"/>
                            <a:cs typeface="Arial" panose="020B0604020202020204" pitchFamily="34" charset="0"/>
                          </a:rPr>
                          <m:t>)</m:t>
                        </m:r>
                      </m:num>
                      <m:den>
                        <m:r>
                          <a:rPr lang="en-US" sz="2700" i="0">
                            <a:latin typeface="Cambria Math" panose="02040503050406030204" pitchFamily="18" charset="0"/>
                            <a:cs typeface="Arial" panose="020B0604020202020204" pitchFamily="34" charset="0"/>
                          </a:rPr>
                          <m:t>(</m:t>
                        </m:r>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+ 5</m:t>
                        </m:r>
                        <m:r>
                          <a:rPr lang="en-US" sz="2700" i="0">
                            <a:latin typeface="Cambria Math" panose="02040503050406030204" pitchFamily="18" charset="0"/>
                            <a:cs typeface="Arial" panose="020B0604020202020204" pitchFamily="34" charset="0"/>
                          </a:rPr>
                          <m:t>)</m:t>
                        </m:r>
                      </m:den>
                    </m:f>
                  </m:oMath>
                </a14:m>
                <a:endParaRPr lang="en-US" sz="27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3977499"/>
              </a:xfrm>
              <a:prstGeom prst="rect">
                <a:avLst/>
              </a:prstGeom>
              <a:blipFill rotWithShape="0">
                <a:blip r:embed="rId4"/>
                <a:stretch>
                  <a:fillRect l="-2207" t="-1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flipH="1">
                <a:off x="265065" y="5605799"/>
                <a:ext cx="5204539" cy="99155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Look to group common factors</a:t>
                </a:r>
                <a:r>
                  <a:rPr lang="en-US" sz="24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2400" b="0" i="0" smtClean="0">
                        <a:solidFill>
                          <a:schemeClr val="tx1"/>
                        </a:solidFill>
                        <a:latin typeface="Cambria Math" panose="02040503050406030204" pitchFamily="18" charset="0"/>
                        <a:cs typeface="Arial" panose="020B0604020202020204" pitchFamily="34" charset="0"/>
                      </a:rPr>
                      <m:t> </m:t>
                    </m:r>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a:solidFill>
                              <a:schemeClr val="tx1"/>
                            </a:solidFill>
                            <a:latin typeface="Cambria Math" panose="02040503050406030204" pitchFamily="18" charset="0"/>
                            <a:cs typeface="Arial" panose="020B0604020202020204" pitchFamily="34" charset="0"/>
                          </a:rPr>
                          <m:t>2 </m:t>
                        </m:r>
                        <m:r>
                          <m:rPr>
                            <m:sty m:val="p"/>
                          </m:rPr>
                          <a:rPr lang="en-US" sz="2400">
                            <a:solidFill>
                              <a:schemeClr val="tx1"/>
                            </a:solidFill>
                            <a:latin typeface="Cambria Math" panose="02040503050406030204" pitchFamily="18" charset="0"/>
                            <a:cs typeface="Arial" panose="020B0604020202020204" pitchFamily="34" charset="0"/>
                          </a:rPr>
                          <m:t>x</m:t>
                        </m:r>
                        <m:r>
                          <a:rPr lang="en-US" sz="2400">
                            <a:solidFill>
                              <a:schemeClr val="tx1"/>
                            </a:solidFill>
                            <a:latin typeface="Cambria Math" panose="02040503050406030204" pitchFamily="18" charset="0"/>
                            <a:cs typeface="Arial" panose="020B0604020202020204" pitchFamily="34" charset="0"/>
                          </a:rPr>
                          <m:t> 15</m:t>
                        </m:r>
                      </m:num>
                      <m:den>
                        <m:r>
                          <a:rPr lang="en-US" sz="2400">
                            <a:solidFill>
                              <a:schemeClr val="tx1"/>
                            </a:solidFill>
                            <a:latin typeface="Cambria Math" panose="02040503050406030204" pitchFamily="18" charset="0"/>
                            <a:cs typeface="Arial" panose="020B0604020202020204" pitchFamily="34" charset="0"/>
                          </a:rPr>
                          <m:t>5 </m:t>
                        </m:r>
                        <m:r>
                          <m:rPr>
                            <m:sty m:val="p"/>
                          </m:rPr>
                          <a:rPr lang="en-US" sz="2400">
                            <a:solidFill>
                              <a:schemeClr val="tx1"/>
                            </a:solidFill>
                            <a:latin typeface="Cambria Math" panose="02040503050406030204" pitchFamily="18" charset="0"/>
                            <a:cs typeface="Arial" panose="020B0604020202020204" pitchFamily="34" charset="0"/>
                          </a:rPr>
                          <m:t>x</m:t>
                        </m:r>
                        <m:r>
                          <a:rPr lang="en-US" sz="2400">
                            <a:solidFill>
                              <a:schemeClr val="tx1"/>
                            </a:solidFill>
                            <a:latin typeface="Cambria Math" panose="02040503050406030204" pitchFamily="18" charset="0"/>
                            <a:cs typeface="Arial" panose="020B0604020202020204" pitchFamily="34" charset="0"/>
                          </a:rPr>
                          <m:t> 12</m:t>
                        </m:r>
                      </m:den>
                    </m:f>
                  </m:oMath>
                </a14:m>
                <a:r>
                  <a:rPr lang="en-US" sz="2400" b="1"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a:solidFill>
                              <a:schemeClr val="tx1"/>
                            </a:solidFill>
                            <a:latin typeface="Cambria Math" panose="02040503050406030204" pitchFamily="18" charset="0"/>
                            <a:cs typeface="Arial" panose="020B0604020202020204" pitchFamily="34" charset="0"/>
                          </a:rPr>
                          <m:t>15</m:t>
                        </m:r>
                      </m:num>
                      <m:den>
                        <m:r>
                          <a:rPr lang="en-US" sz="2400">
                            <a:solidFill>
                              <a:schemeClr val="tx1"/>
                            </a:solidFill>
                            <a:latin typeface="Cambria Math" panose="02040503050406030204" pitchFamily="18" charset="0"/>
                            <a:cs typeface="Arial" panose="020B0604020202020204" pitchFamily="34" charset="0"/>
                          </a:rPr>
                          <m:t>5</m:t>
                        </m:r>
                      </m:den>
                    </m:f>
                  </m:oMath>
                </a14:m>
                <a:r>
                  <a:rPr lang="en-US" sz="2400" b="1" dirty="0" smtClean="0">
                    <a:solidFill>
                      <a:schemeClr val="tx1"/>
                    </a:solidFill>
                    <a:latin typeface="Arial" panose="020B0604020202020204" pitchFamily="34" charset="0"/>
                    <a:cs typeface="Arial" panose="020B0604020202020204" pitchFamily="34" charset="0"/>
                  </a:rPr>
                  <a:t> x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a:solidFill>
                              <a:schemeClr val="tx1"/>
                            </a:solidFill>
                            <a:latin typeface="Cambria Math" panose="02040503050406030204" pitchFamily="18" charset="0"/>
                            <a:cs typeface="Arial" panose="020B0604020202020204" pitchFamily="34" charset="0"/>
                          </a:rPr>
                          <m:t>2</m:t>
                        </m:r>
                      </m:num>
                      <m:den>
                        <m:r>
                          <a:rPr lang="en-US" sz="2400">
                            <a:solidFill>
                              <a:schemeClr val="tx1"/>
                            </a:solidFill>
                            <a:latin typeface="Cambria Math" panose="02040503050406030204" pitchFamily="18" charset="0"/>
                            <a:cs typeface="Arial" panose="020B0604020202020204" pitchFamily="34" charset="0"/>
                          </a:rPr>
                          <m:t>12</m:t>
                        </m:r>
                      </m:den>
                    </m:f>
                  </m:oMath>
                </a14:m>
                <a:endParaRPr lang="en-US" sz="2400" b="1"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265065" y="5605799"/>
                <a:ext cx="5204539" cy="991553"/>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0" name="Rectangle 9"/>
          <p:cNvSpPr/>
          <p:nvPr/>
        </p:nvSpPr>
        <p:spPr>
          <a:xfrm flipH="1">
            <a:off x="251520" y="5085184"/>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Cancel common factors</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17471"/>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3704412"/>
              </a:xfrm>
              <a:prstGeom prst="rect">
                <a:avLst/>
              </a:prstGeom>
            </p:spPr>
            <p:txBody>
              <a:bodyPr wrap="square">
                <a:spAutoFit/>
              </a:bodyPr>
              <a:lstStyle/>
              <a:p>
                <a:pPr marL="457200" indent="-457200">
                  <a:buClr>
                    <a:srgbClr val="C00000"/>
                  </a:buClr>
                  <a:buFont typeface="+mj-lt"/>
                  <a:buAutoNum type="arabicPeriod" startAt="2"/>
                  <a:tabLst>
                    <a:tab pos="966788" algn="l"/>
                    <a:tab pos="2690813" algn="l"/>
                  </a:tabLst>
                </a:pPr>
                <a:r>
                  <a:rPr lang="en-US" sz="2900" dirty="0" smtClean="0">
                    <a:solidFill>
                      <a:srgbClr val="C00000"/>
                    </a:solidFill>
                    <a:latin typeface="Arial" panose="020B0604020202020204" pitchFamily="34" charset="0"/>
                    <a:cs typeface="Arial" panose="020B0604020202020204" pitchFamily="34" charset="0"/>
                  </a:rPr>
                  <a:t>a.</a:t>
                </a:r>
                <a:r>
                  <a:rPr lang="en-US" sz="2900" dirty="0" smtClean="0">
                    <a:latin typeface="Arial" panose="020B0604020202020204" pitchFamily="34" charset="0"/>
                    <a:cs typeface="Arial" panose="020B0604020202020204" pitchFamily="34" charset="0"/>
                  </a:rPr>
                  <a:t> 	Copy </a:t>
                </a:r>
                <a:r>
                  <a:rPr lang="en-US" sz="2900" dirty="0">
                    <a:latin typeface="Arial" panose="020B0604020202020204" pitchFamily="34" charset="0"/>
                    <a:cs typeface="Arial" panose="020B0604020202020204" pitchFamily="34" charset="0"/>
                  </a:rPr>
                  <a:t>and complete</a:t>
                </a:r>
                <a:endParaRPr lang="en-US" sz="2900" dirty="0" smtClean="0">
                  <a:latin typeface="Arial" panose="020B0604020202020204" pitchFamily="34" charset="0"/>
                  <a:cs typeface="Arial" panose="020B0604020202020204" pitchFamily="34" charset="0"/>
                </a:endParaRPr>
              </a:p>
              <a:p>
                <a:pPr marL="1485900" lvl="2" indent="-519113">
                  <a:spcAft>
                    <a:spcPts val="900"/>
                  </a:spcAft>
                  <a:buClr>
                    <a:srgbClr val="C00000"/>
                  </a:buClr>
                  <a:buFont typeface="+mj-lt"/>
                  <a:buAutoNum type="romanLcPeriod"/>
                  <a:tabLst>
                    <a:tab pos="2690813" algn="l"/>
                  </a:tabLst>
                </a:pPr>
                <a:r>
                  <a:rPr lang="en-US" sz="2900" dirty="0" smtClean="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15</m:t>
                        </m:r>
                      </m:num>
                      <m:den>
                        <m:r>
                          <a:rPr lang="en-US" sz="2900" b="0" i="0" smtClean="0">
                            <a:latin typeface="Cambria Math" panose="02040503050406030204" pitchFamily="18" charset="0"/>
                            <a:cs typeface="Arial" panose="020B0604020202020204" pitchFamily="34" charset="0"/>
                          </a:rPr>
                          <m:t>20</m:t>
                        </m:r>
                      </m:den>
                    </m:f>
                  </m:oMath>
                </a14:m>
                <a:r>
                  <a:rPr lang="en-US" sz="2900" dirty="0" smtClean="0">
                    <a:latin typeface="Arial" panose="020B0604020202020204" pitchFamily="34" charset="0"/>
                    <a:cs typeface="Arial" panose="020B0604020202020204" pitchFamily="34" charset="0"/>
                  </a:rPr>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  ]</m:t>
                        </m:r>
                      </m:num>
                      <m:den>
                        <m:r>
                          <a:rPr lang="en-US" sz="2900" b="0" i="0" smtClean="0">
                            <a:latin typeface="Cambria Math" panose="02040503050406030204" pitchFamily="18" charset="0"/>
                            <a:cs typeface="Arial" panose="020B0604020202020204" pitchFamily="34" charset="0"/>
                          </a:rPr>
                          <m:t>[  ]</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ii.</a:t>
                </a:r>
                <a:r>
                  <a:rPr lang="en-US" sz="2900" dirty="0" smtClean="0">
                    <a:latin typeface="Arial" panose="020B0604020202020204" pitchFamily="34" charset="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9</m:t>
                        </m:r>
                      </m:num>
                      <m:den>
                        <m:r>
                          <a:rPr lang="en-US" sz="2900" b="0" i="0" smtClean="0">
                            <a:latin typeface="Cambria Math" panose="02040503050406030204" pitchFamily="18" charset="0"/>
                            <a:cs typeface="Arial" panose="020B0604020202020204" pitchFamily="34" charset="0"/>
                          </a:rPr>
                          <m:t>6</m:t>
                        </m:r>
                      </m:den>
                    </m:f>
                  </m:oMath>
                </a14:m>
                <a:r>
                  <a:rPr lang="en-US" sz="2900" dirty="0" smtClean="0">
                    <a:latin typeface="Arial" panose="020B0604020202020204" pitchFamily="34" charset="0"/>
                    <a:cs typeface="Arial" panose="020B0604020202020204" pitchFamily="34" charset="0"/>
                  </a:rPr>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  ]</m:t>
                        </m:r>
                      </m:num>
                      <m:den>
                        <m:r>
                          <a:rPr lang="en-US" sz="2900" b="0" i="0" smtClean="0">
                            <a:latin typeface="Cambria Math" panose="02040503050406030204" pitchFamily="18" charset="0"/>
                            <a:cs typeface="Arial" panose="020B0604020202020204" pitchFamily="34" charset="0"/>
                          </a:rPr>
                          <m:t>[  ]</m:t>
                        </m:r>
                      </m:den>
                    </m:f>
                  </m:oMath>
                </a14:m>
                <a:endParaRPr lang="en-US" sz="2900" i="1" dirty="0" smtClean="0">
                  <a:latin typeface="Cambria Math" panose="02040503050406030204" pitchFamily="18" charset="0"/>
                  <a:cs typeface="Arial" panose="020B0604020202020204" pitchFamily="34" charset="0"/>
                </a:endParaRPr>
              </a:p>
              <a:p>
                <a:pPr marL="1485900" lvl="2" indent="-571500">
                  <a:spcAft>
                    <a:spcPts val="900"/>
                  </a:spcAft>
                  <a:buClr>
                    <a:srgbClr val="C00000"/>
                  </a:buClr>
                  <a:buFont typeface="+mj-lt"/>
                  <a:buAutoNum type="romanLcPeriod" startAt="3"/>
                  <a:tabLst>
                    <a:tab pos="862013" algn="l"/>
                    <a:tab pos="966788" algn="l"/>
                    <a:tab pos="2690813" algn="l"/>
                  </a:tabLst>
                </a:pPr>
                <a:r>
                  <a:rPr lang="en-US" sz="2900" dirty="0" smtClean="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m:rPr>
                            <m:sty m:val="p"/>
                          </m:rPr>
                          <a:rPr lang="en-US" sz="2900" b="0" i="0" smtClean="0">
                            <a:latin typeface="Cambria Math" panose="02040503050406030204" pitchFamily="18" charset="0"/>
                            <a:cs typeface="Arial" panose="020B0604020202020204" pitchFamily="34" charset="0"/>
                          </a:rPr>
                          <m:t>x</m:t>
                        </m:r>
                      </m:num>
                      <m:den>
                        <m:r>
                          <m:rPr>
                            <m:sty m:val="p"/>
                          </m:rPr>
                          <a:rPr lang="en-US" sz="2900" b="0" i="0" smtClean="0">
                            <a:latin typeface="Cambria Math" panose="02040503050406030204" pitchFamily="18" charset="0"/>
                            <a:cs typeface="Arial" panose="020B0604020202020204" pitchFamily="34" charset="0"/>
                          </a:rPr>
                          <m:t>x</m:t>
                        </m:r>
                        <m:r>
                          <a:rPr lang="en-US" sz="2900" b="0" i="0" baseline="30000" smtClean="0">
                            <a:latin typeface="Cambria Math" panose="02040503050406030204" pitchFamily="18" charset="0"/>
                            <a:cs typeface="Arial" panose="020B0604020202020204" pitchFamily="34" charset="0"/>
                          </a:rPr>
                          <m:t>3</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iv.</a:t>
                </a:r>
                <a:r>
                  <a:rPr lang="en-US" sz="2900" dirty="0" smtClean="0">
                    <a:latin typeface="Arial" panose="020B0604020202020204" pitchFamily="34" charset="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𝑦</m:t>
                        </m:r>
                        <m:r>
                          <a:rPr lang="en-US" sz="2900" b="0" i="0" baseline="30000" smtClean="0">
                            <a:latin typeface="Cambria Math" panose="02040503050406030204" pitchFamily="18" charset="0"/>
                            <a:cs typeface="Arial" panose="020B0604020202020204" pitchFamily="34" charset="0"/>
                          </a:rPr>
                          <m:t>6</m:t>
                        </m:r>
                      </m:num>
                      <m:den>
                        <m:r>
                          <a:rPr lang="en-US" sz="2900" b="0" i="1" smtClean="0">
                            <a:latin typeface="Cambria Math" panose="02040503050406030204" pitchFamily="18" charset="0"/>
                            <a:cs typeface="Arial" panose="020B0604020202020204" pitchFamily="34" charset="0"/>
                          </a:rPr>
                          <m:t>𝑦</m:t>
                        </m:r>
                        <m:r>
                          <a:rPr lang="en-US" sz="2900" b="0" i="0" baseline="30000" smtClean="0">
                            <a:latin typeface="Cambria Math" panose="02040503050406030204" pitchFamily="18" charset="0"/>
                            <a:cs typeface="Arial" panose="020B0604020202020204" pitchFamily="34" charset="0"/>
                          </a:rPr>
                          <m:t>2</m:t>
                        </m:r>
                      </m:den>
                    </m:f>
                  </m:oMath>
                </a14:m>
                <a:endParaRPr lang="en-US" sz="2900" dirty="0" smtClean="0">
                  <a:latin typeface="Arial" panose="020B0604020202020204" pitchFamily="34" charset="0"/>
                  <a:cs typeface="Arial" panose="020B0604020202020204" pitchFamily="34" charset="0"/>
                </a:endParaRPr>
              </a:p>
              <a:p>
                <a:pPr marL="966788" lvl="1" indent="-509588">
                  <a:spcAft>
                    <a:spcPts val="900"/>
                  </a:spcAft>
                  <a:buClr>
                    <a:srgbClr val="C00000"/>
                  </a:buClr>
                  <a:buFont typeface="+mj-lt"/>
                  <a:buAutoNum type="alphaLcPeriod" startAt="2"/>
                  <a:tabLst>
                    <a:tab pos="2690813" algn="l"/>
                  </a:tabLst>
                </a:pPr>
                <a:r>
                  <a:rPr lang="en-US" sz="2900" dirty="0">
                    <a:latin typeface="Arial" panose="020B0604020202020204" pitchFamily="34" charset="0"/>
                    <a:cs typeface="Arial" panose="020B0604020202020204" pitchFamily="34" charset="0"/>
                  </a:rPr>
                  <a:t>Use your answers from part </a:t>
                </a:r>
                <a:r>
                  <a:rPr lang="en-US" sz="2900" b="1" dirty="0">
                    <a:latin typeface="Arial" panose="020B0604020202020204" pitchFamily="34" charset="0"/>
                    <a:cs typeface="Arial" panose="020B0604020202020204" pitchFamily="34" charset="0"/>
                  </a:rPr>
                  <a:t>a</a:t>
                </a:r>
                <a:r>
                  <a:rPr lang="en-US" sz="2900" dirty="0">
                    <a:latin typeface="Arial" panose="020B0604020202020204" pitchFamily="34" charset="0"/>
                    <a:cs typeface="Arial" panose="020B0604020202020204" pitchFamily="34" charset="0"/>
                  </a:rPr>
                  <a:t> to fully </a:t>
                </a:r>
                <a:r>
                  <a:rPr lang="en-US" sz="2900" dirty="0" smtClean="0">
                    <a:latin typeface="Arial" panose="020B0604020202020204" pitchFamily="34" charset="0"/>
                    <a:cs typeface="Arial" panose="020B0604020202020204" pitchFamily="34" charset="0"/>
                  </a:rPr>
                  <a:t>simplify</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
                </a:r>
                <a:br>
                  <a:rPr lang="en-US" sz="2900" dirty="0" smtClean="0">
                    <a:latin typeface="Arial" panose="020B0604020202020204" pitchFamily="34" charset="0"/>
                    <a:cs typeface="Arial" panose="020B0604020202020204" pitchFamily="34" charset="0"/>
                  </a:rPr>
                </a:b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15</m:t>
                        </m:r>
                        <m:r>
                          <a:rPr lang="en-US" sz="2900" i="1">
                            <a:latin typeface="Cambria Math" panose="02040503050406030204" pitchFamily="18" charset="0"/>
                            <a:cs typeface="Arial" panose="020B0604020202020204" pitchFamily="34" charset="0"/>
                          </a:rPr>
                          <m:t>𝑦</m:t>
                        </m:r>
                        <m:r>
                          <a:rPr lang="en-US" sz="2900" baseline="30000">
                            <a:latin typeface="Cambria Math" panose="02040503050406030204" pitchFamily="18" charset="0"/>
                            <a:cs typeface="Arial" panose="020B0604020202020204" pitchFamily="34" charset="0"/>
                          </a:rPr>
                          <m:t>6</m:t>
                        </m:r>
                      </m:num>
                      <m:den>
                        <m:r>
                          <a:rPr lang="en-US" sz="2900" b="0" i="1" smtClean="0">
                            <a:latin typeface="Cambria Math" panose="02040503050406030204" pitchFamily="18" charset="0"/>
                            <a:cs typeface="Arial" panose="020B0604020202020204" pitchFamily="34" charset="0"/>
                          </a:rPr>
                          <m:t>6</m:t>
                        </m:r>
                        <m:r>
                          <a:rPr lang="en-US" sz="2900" b="0" i="1" smtClean="0">
                            <a:latin typeface="Cambria Math" panose="02040503050406030204" pitchFamily="18" charset="0"/>
                            <a:cs typeface="Arial" panose="020B0604020202020204" pitchFamily="34" charset="0"/>
                          </a:rPr>
                          <m:t>𝑥</m:t>
                        </m:r>
                        <m:r>
                          <a:rPr lang="en-US" sz="2900" b="0" i="0" baseline="30000" smtClean="0">
                            <a:latin typeface="Cambria Math" panose="02040503050406030204" pitchFamily="18" charset="0"/>
                            <a:cs typeface="Arial" panose="020B0604020202020204" pitchFamily="34" charset="0"/>
                          </a:rPr>
                          <m:t>3</m:t>
                        </m:r>
                      </m:den>
                    </m:f>
                  </m:oMath>
                </a14:m>
                <a:r>
                  <a:rPr lang="en-US" sz="2900" dirty="0" smtClean="0">
                    <a:latin typeface="Arial" panose="020B0604020202020204" pitchFamily="34" charset="0"/>
                    <a:cs typeface="Arial" panose="020B0604020202020204" pitchFamily="34" charset="0"/>
                  </a:rPr>
                  <a:t> x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9</m:t>
                        </m:r>
                        <m:r>
                          <a:rPr lang="en-US" sz="2900" b="0" i="1" smtClean="0">
                            <a:latin typeface="Cambria Math" panose="02040503050406030204" pitchFamily="18" charset="0"/>
                            <a:cs typeface="Arial" panose="020B0604020202020204" pitchFamily="34" charset="0"/>
                          </a:rPr>
                          <m:t>𝑥</m:t>
                        </m:r>
                      </m:num>
                      <m:den>
                        <m:r>
                          <a:rPr lang="en-US" sz="2900" b="0" i="1" smtClean="0">
                            <a:latin typeface="Cambria Math" panose="02040503050406030204" pitchFamily="18" charset="0"/>
                            <a:cs typeface="Arial" panose="020B0604020202020204" pitchFamily="34" charset="0"/>
                          </a:rPr>
                          <m:t>20</m:t>
                        </m:r>
                        <m:r>
                          <a:rPr lang="en-US" sz="2900" b="0" i="1" smtClean="0">
                            <a:latin typeface="Cambria Math" panose="02040503050406030204" pitchFamily="18" charset="0"/>
                            <a:cs typeface="Arial" panose="020B0604020202020204" pitchFamily="34" charset="0"/>
                          </a:rPr>
                          <m:t>𝑦</m:t>
                        </m:r>
                        <m:r>
                          <a:rPr lang="en-US" sz="2900" b="0" i="1" baseline="30000" smtClean="0">
                            <a:latin typeface="Cambria Math" panose="02040503050406030204" pitchFamily="18" charset="0"/>
                            <a:cs typeface="Arial" panose="020B0604020202020204" pitchFamily="34" charset="0"/>
                          </a:rPr>
                          <m:t>2</m:t>
                        </m:r>
                      </m:den>
                    </m:f>
                  </m:oMath>
                </a14:m>
                <a:endParaRPr lang="en-US" sz="29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3704412"/>
              </a:xfrm>
              <a:prstGeom prst="rect">
                <a:avLst/>
              </a:prstGeom>
              <a:blipFill rotWithShape="0">
                <a:blip r:embed="rId4"/>
                <a:stretch>
                  <a:fillRect l="-2207" t="-1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flipH="1">
                <a:off x="265065" y="4941168"/>
                <a:ext cx="5204539" cy="161377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Q2b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a:t>
                </a:r>
                <a:r>
                  <a:rPr lang="en-US" sz="2800" dirty="0" smtClean="0">
                    <a:solidFill>
                      <a:schemeClr val="tx1"/>
                    </a:solidFill>
                    <a:latin typeface="Arial" panose="020B0604020202020204" pitchFamily="34" charset="0"/>
                    <a:cs typeface="Arial" panose="020B0604020202020204" pitchFamily="34" charset="0"/>
                  </a:rPr>
                  <a:t>Regroup </a:t>
                </a:r>
                <a:r>
                  <a:rPr lang="en-US" sz="2800" dirty="0">
                    <a:solidFill>
                      <a:schemeClr val="tx1"/>
                    </a:solidFill>
                    <a:latin typeface="Arial" panose="020B0604020202020204" pitchFamily="34" charset="0"/>
                    <a:cs typeface="Arial" panose="020B0604020202020204" pitchFamily="34" charset="0"/>
                  </a:rPr>
                  <a:t>the terms and cancel common factors</a:t>
                </a:r>
                <a:r>
                  <a:rPr lang="en-US" sz="2800" dirty="0" smtClean="0">
                    <a:solidFill>
                      <a:schemeClr val="tx1"/>
                    </a:solidFill>
                    <a:latin typeface="Arial" panose="020B0604020202020204" pitchFamily="34" charset="0"/>
                    <a:cs typeface="Arial" panose="020B0604020202020204" pitchFamily="34" charset="0"/>
                  </a:rPr>
                  <a:t>.</a:t>
                </a:r>
              </a:p>
              <a:p>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i="1">
                            <a:solidFill>
                              <a:schemeClr val="tx1"/>
                            </a:solidFill>
                            <a:latin typeface="Cambria Math" panose="02040503050406030204" pitchFamily="18" charset="0"/>
                            <a:cs typeface="Arial" panose="020B0604020202020204" pitchFamily="34" charset="0"/>
                          </a:rPr>
                          <m:t>15</m:t>
                        </m:r>
                        <m:r>
                          <a:rPr lang="en-US" sz="2800" i="1">
                            <a:solidFill>
                              <a:schemeClr val="tx1"/>
                            </a:solidFill>
                            <a:latin typeface="Cambria Math" panose="02040503050406030204" pitchFamily="18" charset="0"/>
                            <a:cs typeface="Arial" panose="020B0604020202020204" pitchFamily="34" charset="0"/>
                          </a:rPr>
                          <m:t>𝑦</m:t>
                        </m:r>
                        <m:r>
                          <a:rPr lang="en-US" sz="2800" baseline="30000">
                            <a:solidFill>
                              <a:schemeClr val="tx1"/>
                            </a:solidFill>
                            <a:latin typeface="Cambria Math" panose="02040503050406030204" pitchFamily="18" charset="0"/>
                            <a:cs typeface="Arial" panose="020B0604020202020204" pitchFamily="34" charset="0"/>
                          </a:rPr>
                          <m:t>6</m:t>
                        </m:r>
                      </m:num>
                      <m:den>
                        <m:r>
                          <a:rPr lang="en-US" sz="2800" i="1">
                            <a:solidFill>
                              <a:schemeClr val="tx1"/>
                            </a:solidFill>
                            <a:latin typeface="Cambria Math" panose="02040503050406030204" pitchFamily="18" charset="0"/>
                            <a:cs typeface="Arial" panose="020B0604020202020204" pitchFamily="34" charset="0"/>
                          </a:rPr>
                          <m:t>6</m:t>
                        </m:r>
                        <m:r>
                          <a:rPr lang="en-US" sz="2800" i="1">
                            <a:solidFill>
                              <a:schemeClr val="tx1"/>
                            </a:solidFill>
                            <a:latin typeface="Cambria Math" panose="02040503050406030204" pitchFamily="18" charset="0"/>
                            <a:cs typeface="Arial" panose="020B0604020202020204" pitchFamily="34" charset="0"/>
                          </a:rPr>
                          <m:t>𝑥</m:t>
                        </m:r>
                        <m:r>
                          <a:rPr lang="en-US" sz="2800" baseline="30000">
                            <a:solidFill>
                              <a:schemeClr val="tx1"/>
                            </a:solidFill>
                            <a:latin typeface="Cambria Math" panose="02040503050406030204" pitchFamily="18" charset="0"/>
                            <a:cs typeface="Arial" panose="020B0604020202020204" pitchFamily="34" charset="0"/>
                          </a:rPr>
                          <m:t>3</m:t>
                        </m:r>
                      </m:den>
                    </m:f>
                  </m:oMath>
                </a14:m>
                <a:r>
                  <a:rPr lang="en-US" sz="2800" dirty="0">
                    <a:solidFill>
                      <a:schemeClr val="tx1"/>
                    </a:solidFill>
                    <a:latin typeface="Arial" panose="020B0604020202020204" pitchFamily="34" charset="0"/>
                    <a:cs typeface="Arial" panose="020B0604020202020204" pitchFamily="34" charset="0"/>
                  </a:rPr>
                  <a:t> x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i="1">
                            <a:solidFill>
                              <a:schemeClr val="tx1"/>
                            </a:solidFill>
                            <a:latin typeface="Cambria Math" panose="02040503050406030204" pitchFamily="18" charset="0"/>
                            <a:cs typeface="Arial" panose="020B0604020202020204" pitchFamily="34" charset="0"/>
                          </a:rPr>
                          <m:t>9</m:t>
                        </m:r>
                        <m:r>
                          <a:rPr lang="en-US" sz="2800" i="1">
                            <a:solidFill>
                              <a:schemeClr val="tx1"/>
                            </a:solidFill>
                            <a:latin typeface="Cambria Math" panose="02040503050406030204" pitchFamily="18" charset="0"/>
                            <a:cs typeface="Arial" panose="020B0604020202020204" pitchFamily="34" charset="0"/>
                          </a:rPr>
                          <m:t>𝑥</m:t>
                        </m:r>
                      </m:num>
                      <m:den>
                        <m:r>
                          <a:rPr lang="en-US" sz="2800" i="1">
                            <a:solidFill>
                              <a:schemeClr val="tx1"/>
                            </a:solidFill>
                            <a:latin typeface="Cambria Math" panose="02040503050406030204" pitchFamily="18" charset="0"/>
                            <a:cs typeface="Arial" panose="020B0604020202020204" pitchFamily="34" charset="0"/>
                          </a:rPr>
                          <m:t>20</m:t>
                        </m:r>
                        <m:r>
                          <a:rPr lang="en-US" sz="2800" i="1">
                            <a:solidFill>
                              <a:schemeClr val="tx1"/>
                            </a:solidFill>
                            <a:latin typeface="Cambria Math" panose="02040503050406030204" pitchFamily="18" charset="0"/>
                            <a:cs typeface="Arial" panose="020B0604020202020204" pitchFamily="34" charset="0"/>
                          </a:rPr>
                          <m:t>𝑦</m:t>
                        </m:r>
                        <m:r>
                          <a:rPr lang="en-US" sz="2800" i="1" baseline="30000">
                            <a:solidFill>
                              <a:schemeClr val="tx1"/>
                            </a:solidFill>
                            <a:latin typeface="Cambria Math" panose="02040503050406030204" pitchFamily="18" charset="0"/>
                            <a:cs typeface="Arial" panose="020B0604020202020204" pitchFamily="34" charset="0"/>
                          </a:rPr>
                          <m:t>2</m:t>
                        </m:r>
                      </m:den>
                    </m:f>
                  </m:oMath>
                </a14:m>
                <a:r>
                  <a:rPr lang="en-US" sz="2800" b="1"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15</m:t>
                        </m:r>
                      </m:num>
                      <m:den>
                        <m:r>
                          <a:rPr lang="en-US" sz="2800" b="0" i="1" smtClean="0">
                            <a:solidFill>
                              <a:schemeClr val="tx1"/>
                            </a:solidFill>
                            <a:latin typeface="Cambria Math" panose="02040503050406030204" pitchFamily="18" charset="0"/>
                            <a:cs typeface="Arial" panose="020B0604020202020204" pitchFamily="34" charset="0"/>
                          </a:rPr>
                          <m:t>6</m:t>
                        </m:r>
                      </m:den>
                    </m:f>
                  </m:oMath>
                </a14:m>
                <a:r>
                  <a:rPr lang="en-US" sz="2800" b="1" dirty="0" smtClean="0">
                    <a:solidFill>
                      <a:schemeClr val="tx1"/>
                    </a:solidFill>
                    <a:latin typeface="Arial" panose="020B0604020202020204" pitchFamily="34" charset="0"/>
                    <a:cs typeface="Arial" panose="020B0604020202020204" pitchFamily="34" charset="0"/>
                  </a:rPr>
                  <a:t> x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9</m:t>
                        </m:r>
                      </m:num>
                      <m:den>
                        <m:r>
                          <a:rPr lang="en-US" sz="2800" b="0" i="1" smtClean="0">
                            <a:solidFill>
                              <a:schemeClr val="tx1"/>
                            </a:solidFill>
                            <a:latin typeface="Cambria Math" panose="02040503050406030204" pitchFamily="18" charset="0"/>
                            <a:cs typeface="Arial" panose="020B0604020202020204" pitchFamily="34" charset="0"/>
                          </a:rPr>
                          <m:t>20</m:t>
                        </m:r>
                      </m:den>
                    </m:f>
                  </m:oMath>
                </a14:m>
                <a:r>
                  <a:rPr lang="en-US" sz="2800" b="1" dirty="0" smtClean="0">
                    <a:solidFill>
                      <a:schemeClr val="tx1"/>
                    </a:solidFill>
                    <a:latin typeface="Arial" panose="020B0604020202020204" pitchFamily="34" charset="0"/>
                    <a:cs typeface="Arial" panose="020B0604020202020204" pitchFamily="34" charset="0"/>
                  </a:rPr>
                  <a:t> x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𝑥</m:t>
                        </m:r>
                      </m:num>
                      <m:den>
                        <m:r>
                          <a:rPr lang="en-US" sz="2800" b="0" i="1" smtClean="0">
                            <a:solidFill>
                              <a:schemeClr val="tx1"/>
                            </a:solidFill>
                            <a:latin typeface="Cambria Math" panose="02040503050406030204" pitchFamily="18" charset="0"/>
                            <a:cs typeface="Arial" panose="020B0604020202020204" pitchFamily="34" charset="0"/>
                          </a:rPr>
                          <m:t>𝑥</m:t>
                        </m:r>
                        <m:r>
                          <a:rPr lang="en-US" sz="2800" b="0" i="1" baseline="30000" smtClean="0">
                            <a:solidFill>
                              <a:schemeClr val="tx1"/>
                            </a:solidFill>
                            <a:latin typeface="Cambria Math" panose="02040503050406030204" pitchFamily="18" charset="0"/>
                            <a:cs typeface="Arial" panose="020B0604020202020204" pitchFamily="34" charset="0"/>
                          </a:rPr>
                          <m:t>3</m:t>
                        </m:r>
                      </m:den>
                    </m:f>
                  </m:oMath>
                </a14:m>
                <a:r>
                  <a:rPr lang="en-US" sz="2800" b="1" dirty="0" smtClean="0">
                    <a:solidFill>
                      <a:schemeClr val="tx1"/>
                    </a:solidFill>
                    <a:latin typeface="Arial" panose="020B0604020202020204" pitchFamily="34" charset="0"/>
                    <a:cs typeface="Arial" panose="020B0604020202020204" pitchFamily="34" charset="0"/>
                  </a:rPr>
                  <a:t> x </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i="1">
                            <a:solidFill>
                              <a:schemeClr val="tx1"/>
                            </a:solidFill>
                            <a:latin typeface="Cambria Math" panose="02040503050406030204" pitchFamily="18" charset="0"/>
                            <a:cs typeface="Arial" panose="020B0604020202020204" pitchFamily="34" charset="0"/>
                          </a:rPr>
                          <m:t>𝑦</m:t>
                        </m:r>
                        <m:r>
                          <a:rPr lang="en-US" sz="2800" baseline="30000">
                            <a:solidFill>
                              <a:schemeClr val="tx1"/>
                            </a:solidFill>
                            <a:latin typeface="Cambria Math" panose="02040503050406030204" pitchFamily="18" charset="0"/>
                            <a:cs typeface="Arial" panose="020B0604020202020204" pitchFamily="34" charset="0"/>
                          </a:rPr>
                          <m:t>6</m:t>
                        </m:r>
                      </m:num>
                      <m:den>
                        <m:r>
                          <a:rPr lang="en-US" sz="2800" i="1">
                            <a:solidFill>
                              <a:schemeClr val="tx1"/>
                            </a:solidFill>
                            <a:latin typeface="Cambria Math" panose="02040503050406030204" pitchFamily="18" charset="0"/>
                            <a:cs typeface="Arial" panose="020B0604020202020204" pitchFamily="34" charset="0"/>
                          </a:rPr>
                          <m:t>𝑦</m:t>
                        </m:r>
                        <m:r>
                          <a:rPr lang="en-US" sz="2800" baseline="30000">
                            <a:solidFill>
                              <a:schemeClr val="tx1"/>
                            </a:solidFill>
                            <a:latin typeface="Cambria Math" panose="02040503050406030204" pitchFamily="18" charset="0"/>
                            <a:cs typeface="Arial" panose="020B0604020202020204" pitchFamily="34" charset="0"/>
                          </a:rPr>
                          <m:t>2</m:t>
                        </m:r>
                      </m:den>
                    </m:f>
                  </m:oMath>
                </a14:m>
                <a:endParaRPr lang="en-US" sz="2800" b="1"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265065" y="4941168"/>
                <a:ext cx="5204539" cy="1613775"/>
              </a:xfrm>
              <a:prstGeom prst="rect">
                <a:avLst/>
              </a:prstGeom>
              <a:blipFill rotWithShape="0">
                <a:blip r:embed="rId5"/>
                <a:stretch>
                  <a:fillRect l="-107"/>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240762532"/>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3049809"/>
              </a:xfrm>
              <a:prstGeom prst="rect">
                <a:avLst/>
              </a:prstGeom>
            </p:spPr>
            <p:txBody>
              <a:bodyPr wrap="square">
                <a:spAutoFit/>
              </a:bodyPr>
              <a:lstStyle/>
              <a:p>
                <a:pPr marL="514350" indent="-514350">
                  <a:buClr>
                    <a:srgbClr val="C00000"/>
                  </a:buClr>
                  <a:buFont typeface="+mj-lt"/>
                  <a:buAutoNum type="arabicPeriod" startAt="3"/>
                  <a:tabLst>
                    <a:tab pos="966788" algn="l"/>
                    <a:tab pos="2690813" algn="l"/>
                  </a:tabLst>
                </a:pPr>
                <a:r>
                  <a:rPr lang="en-US" sz="3100" dirty="0" smtClean="0">
                    <a:latin typeface="Arial" panose="020B0604020202020204" pitchFamily="34" charset="0"/>
                    <a:cs typeface="Arial" panose="020B0604020202020204" pitchFamily="34" charset="0"/>
                  </a:rPr>
                  <a:t>Write each of these as a single fraction in its simplest form.</a:t>
                </a:r>
              </a:p>
              <a:p>
                <a:pPr marL="1028700" lvl="1" indent="-519113">
                  <a:spcAft>
                    <a:spcPts val="900"/>
                  </a:spcAft>
                  <a:buClr>
                    <a:srgbClr val="C00000"/>
                  </a:buClr>
                  <a:buFont typeface="+mj-lt"/>
                  <a:buAutoNum type="alphaLcPeriod"/>
                  <a:tabLst>
                    <a:tab pos="2690813" algn="l"/>
                  </a:tabLst>
                </a:pPr>
                <a14:m>
                  <m:oMath xmlns:m="http://schemas.openxmlformats.org/officeDocument/2006/math">
                    <m:f>
                      <m:fPr>
                        <m:ctrlPr>
                          <a:rPr lang="en-US" sz="3100" i="1">
                            <a:latin typeface="Cambria Math" panose="02040503050406030204" pitchFamily="18" charset="0"/>
                            <a:cs typeface="Arial" panose="020B0604020202020204" pitchFamily="34" charset="0"/>
                          </a:rPr>
                        </m:ctrlPr>
                      </m:fPr>
                      <m:num>
                        <m:r>
                          <a:rPr lang="en-US" sz="3100" b="0" i="0" smtClean="0">
                            <a:latin typeface="Cambria Math" panose="02040503050406030204" pitchFamily="18" charset="0"/>
                            <a:cs typeface="Arial" panose="020B0604020202020204" pitchFamily="34" charset="0"/>
                          </a:rPr>
                          <m:t>4</m:t>
                        </m:r>
                        <m:r>
                          <m:rPr>
                            <m:sty m:val="p"/>
                          </m:rPr>
                          <a:rPr lang="en-US" sz="3100" b="0" i="0" smtClean="0">
                            <a:latin typeface="Cambria Math" panose="02040503050406030204" pitchFamily="18" charset="0"/>
                            <a:cs typeface="Arial" panose="020B0604020202020204" pitchFamily="34" charset="0"/>
                          </a:rPr>
                          <m:t>x</m:t>
                        </m:r>
                        <m:r>
                          <a:rPr lang="en-US" sz="3100" b="0" i="0" baseline="30000" smtClean="0">
                            <a:latin typeface="Cambria Math" panose="02040503050406030204" pitchFamily="18" charset="0"/>
                            <a:cs typeface="Arial" panose="020B0604020202020204" pitchFamily="34" charset="0"/>
                          </a:rPr>
                          <m:t>5</m:t>
                        </m:r>
                      </m:num>
                      <m:den>
                        <m:r>
                          <a:rPr lang="en-US" sz="3100" b="0" i="0" smtClean="0">
                            <a:latin typeface="Cambria Math" panose="02040503050406030204" pitchFamily="18" charset="0"/>
                            <a:cs typeface="Arial" panose="020B0604020202020204" pitchFamily="34" charset="0"/>
                          </a:rPr>
                          <m:t>15</m:t>
                        </m:r>
                        <m:r>
                          <m:rPr>
                            <m:sty m:val="p"/>
                          </m:rPr>
                          <a:rPr lang="en-US" sz="3100" b="0" i="0" smtClean="0">
                            <a:latin typeface="Cambria Math" panose="02040503050406030204" pitchFamily="18" charset="0"/>
                            <a:cs typeface="Arial" panose="020B0604020202020204" pitchFamily="34" charset="0"/>
                          </a:rPr>
                          <m:t>y</m:t>
                        </m:r>
                        <m:r>
                          <a:rPr lang="en-US" sz="3100" b="0" i="0" baseline="30000" smtClean="0">
                            <a:latin typeface="Cambria Math" panose="02040503050406030204" pitchFamily="18" charset="0"/>
                            <a:cs typeface="Arial" panose="020B0604020202020204" pitchFamily="34" charset="0"/>
                          </a:rPr>
                          <m:t>2</m:t>
                        </m:r>
                      </m:den>
                    </m:f>
                  </m:oMath>
                </a14:m>
                <a:r>
                  <a:rPr lang="en-US" sz="3100" dirty="0" smtClean="0">
                    <a:latin typeface="Arial" panose="020B0604020202020204" pitchFamily="34" charset="0"/>
                    <a:cs typeface="Arial" panose="020B0604020202020204" pitchFamily="34" charset="0"/>
                  </a:rPr>
                  <a:t> x </a:t>
                </a:r>
                <a14:m>
                  <m:oMath xmlns:m="http://schemas.openxmlformats.org/officeDocument/2006/math">
                    <m:f>
                      <m:fPr>
                        <m:ctrlPr>
                          <a:rPr lang="en-US" sz="3100" i="1">
                            <a:latin typeface="Cambria Math" panose="02040503050406030204" pitchFamily="18" charset="0"/>
                            <a:cs typeface="Arial" panose="020B0604020202020204" pitchFamily="34" charset="0"/>
                          </a:rPr>
                        </m:ctrlPr>
                      </m:fPr>
                      <m:num>
                        <m:r>
                          <a:rPr lang="en-US" sz="3100" b="0" i="0" smtClean="0">
                            <a:latin typeface="Cambria Math" panose="02040503050406030204" pitchFamily="18" charset="0"/>
                            <a:cs typeface="Arial" panose="020B0604020202020204" pitchFamily="34" charset="0"/>
                          </a:rPr>
                          <m:t>20</m:t>
                        </m:r>
                        <m:r>
                          <m:rPr>
                            <m:sty m:val="p"/>
                          </m:rPr>
                          <a:rPr lang="en-US" sz="3100" b="0" i="0" smtClean="0">
                            <a:latin typeface="Cambria Math" panose="02040503050406030204" pitchFamily="18" charset="0"/>
                            <a:cs typeface="Arial" panose="020B0604020202020204" pitchFamily="34" charset="0"/>
                          </a:rPr>
                          <m:t>y</m:t>
                        </m:r>
                      </m:num>
                      <m:den>
                        <m:r>
                          <a:rPr lang="en-US" sz="3100" b="0" i="0" smtClean="0">
                            <a:latin typeface="Cambria Math" panose="02040503050406030204" pitchFamily="18" charset="0"/>
                            <a:cs typeface="Arial" panose="020B0604020202020204" pitchFamily="34" charset="0"/>
                          </a:rPr>
                          <m:t>12</m:t>
                        </m:r>
                        <m:r>
                          <m:rPr>
                            <m:sty m:val="p"/>
                          </m:rPr>
                          <a:rPr lang="en-US" sz="3100" b="0" i="0" smtClean="0">
                            <a:latin typeface="Cambria Math" panose="02040503050406030204" pitchFamily="18" charset="0"/>
                            <a:cs typeface="Arial" panose="020B0604020202020204" pitchFamily="34" charset="0"/>
                          </a:rPr>
                          <m:t>x</m:t>
                        </m:r>
                        <m:r>
                          <a:rPr lang="en-US" sz="3100" b="0" i="0" baseline="30000" smtClean="0">
                            <a:latin typeface="Cambria Math" panose="02040503050406030204" pitchFamily="18" charset="0"/>
                            <a:cs typeface="Arial" panose="020B0604020202020204" pitchFamily="34" charset="0"/>
                          </a:rPr>
                          <m:t>3</m:t>
                        </m:r>
                      </m:den>
                    </m:f>
                  </m:oMath>
                </a14:m>
                <a:r>
                  <a:rPr lang="en-US" sz="3100" dirty="0" smtClean="0">
                    <a:latin typeface="Arial" panose="020B0604020202020204" pitchFamily="34" charset="0"/>
                    <a:cs typeface="Arial" panose="020B0604020202020204" pitchFamily="34" charset="0"/>
                  </a:rPr>
                  <a:t>	</a:t>
                </a:r>
                <a:endParaRPr lang="en-US" sz="3100" i="1" dirty="0" smtClean="0">
                  <a:latin typeface="Cambria Math" panose="02040503050406030204" pitchFamily="18" charset="0"/>
                  <a:cs typeface="Arial" panose="020B0604020202020204" pitchFamily="34" charset="0"/>
                </a:endParaRPr>
              </a:p>
              <a:p>
                <a:pPr marL="1028700" lvl="1" indent="-519113">
                  <a:spcAft>
                    <a:spcPts val="900"/>
                  </a:spcAft>
                  <a:buClr>
                    <a:srgbClr val="C00000"/>
                  </a:buClr>
                  <a:buFont typeface="+mj-lt"/>
                  <a:buAutoNum type="alphaLcPeriod"/>
                  <a:tabLst>
                    <a:tab pos="2690813" algn="l"/>
                  </a:tabLst>
                </a:pPr>
                <a14:m>
                  <m:oMath xmlns:m="http://schemas.openxmlformats.org/officeDocument/2006/math">
                    <m:f>
                      <m:fPr>
                        <m:ctrlPr>
                          <a:rPr lang="en-US" sz="3100" i="1">
                            <a:latin typeface="Cambria Math" panose="02040503050406030204" pitchFamily="18" charset="0"/>
                            <a:cs typeface="Arial" panose="020B0604020202020204" pitchFamily="34" charset="0"/>
                          </a:rPr>
                        </m:ctrlPr>
                      </m:fPr>
                      <m:num>
                        <m:r>
                          <a:rPr lang="en-US" sz="3100" b="0" i="0" smtClean="0">
                            <a:latin typeface="Cambria Math" panose="02040503050406030204" pitchFamily="18" charset="0"/>
                            <a:cs typeface="Arial" panose="020B0604020202020204" pitchFamily="34" charset="0"/>
                          </a:rPr>
                          <m:t>12</m:t>
                        </m:r>
                        <m:r>
                          <m:rPr>
                            <m:sty m:val="p"/>
                          </m:rPr>
                          <a:rPr lang="en-US" sz="3100" b="0" i="0" smtClean="0">
                            <a:latin typeface="Cambria Math" panose="02040503050406030204" pitchFamily="18" charset="0"/>
                            <a:cs typeface="Arial" panose="020B0604020202020204" pitchFamily="34" charset="0"/>
                          </a:rPr>
                          <m:t>y</m:t>
                        </m:r>
                        <m:r>
                          <a:rPr lang="en-US" sz="3100" b="0" i="0" baseline="30000" smtClean="0">
                            <a:latin typeface="Cambria Math" panose="02040503050406030204" pitchFamily="18" charset="0"/>
                            <a:cs typeface="Arial" panose="020B0604020202020204" pitchFamily="34" charset="0"/>
                          </a:rPr>
                          <m:t>2</m:t>
                        </m:r>
                      </m:num>
                      <m:den>
                        <m:r>
                          <a:rPr lang="en-US" sz="3100" b="0" i="0" smtClean="0">
                            <a:latin typeface="Cambria Math" panose="02040503050406030204" pitchFamily="18" charset="0"/>
                            <a:cs typeface="Arial" panose="020B0604020202020204" pitchFamily="34" charset="0"/>
                          </a:rPr>
                          <m:t>21</m:t>
                        </m:r>
                        <m:r>
                          <m:rPr>
                            <m:sty m:val="p"/>
                          </m:rPr>
                          <a:rPr lang="en-US" sz="3100" b="0" i="0" smtClean="0">
                            <a:latin typeface="Cambria Math" panose="02040503050406030204" pitchFamily="18" charset="0"/>
                            <a:cs typeface="Arial" panose="020B0604020202020204" pitchFamily="34" charset="0"/>
                          </a:rPr>
                          <m:t>x</m:t>
                        </m:r>
                        <m:r>
                          <a:rPr lang="en-US" sz="3100" b="0" i="0" baseline="30000" smtClean="0">
                            <a:latin typeface="Cambria Math" panose="02040503050406030204" pitchFamily="18" charset="0"/>
                            <a:cs typeface="Arial" panose="020B0604020202020204" pitchFamily="34" charset="0"/>
                          </a:rPr>
                          <m:t>2</m:t>
                        </m:r>
                      </m:den>
                    </m:f>
                  </m:oMath>
                </a14:m>
                <a:r>
                  <a:rPr lang="en-US" sz="3100" dirty="0" smtClean="0">
                    <a:latin typeface="Arial" panose="020B0604020202020204" pitchFamily="34" charset="0"/>
                    <a:cs typeface="Arial" panose="020B0604020202020204" pitchFamily="34" charset="0"/>
                  </a:rPr>
                  <a:t> </a:t>
                </a:r>
                <a:r>
                  <a:rPr lang="en-US" sz="3100" dirty="0"/>
                  <a:t>÷ </a:t>
                </a:r>
                <a14:m>
                  <m:oMath xmlns:m="http://schemas.openxmlformats.org/officeDocument/2006/math">
                    <m:f>
                      <m:fPr>
                        <m:ctrlPr>
                          <a:rPr lang="en-US" sz="3100" i="1">
                            <a:latin typeface="Cambria Math" panose="02040503050406030204" pitchFamily="18" charset="0"/>
                            <a:cs typeface="Arial" panose="020B0604020202020204" pitchFamily="34" charset="0"/>
                          </a:rPr>
                        </m:ctrlPr>
                      </m:fPr>
                      <m:num>
                        <m:r>
                          <a:rPr lang="en-US" sz="3100" b="0" i="0" smtClean="0">
                            <a:latin typeface="Cambria Math" panose="02040503050406030204" pitchFamily="18" charset="0"/>
                            <a:cs typeface="Arial" panose="020B0604020202020204" pitchFamily="34" charset="0"/>
                          </a:rPr>
                          <m:t>9</m:t>
                        </m:r>
                        <m:r>
                          <m:rPr>
                            <m:sty m:val="p"/>
                          </m:rPr>
                          <a:rPr lang="en-US" sz="3100">
                            <a:latin typeface="Cambria Math" panose="02040503050406030204" pitchFamily="18" charset="0"/>
                            <a:cs typeface="Arial" panose="020B0604020202020204" pitchFamily="34" charset="0"/>
                          </a:rPr>
                          <m:t>y</m:t>
                        </m:r>
                        <m:r>
                          <a:rPr lang="en-US" sz="3100" baseline="30000">
                            <a:latin typeface="Cambria Math" panose="02040503050406030204" pitchFamily="18" charset="0"/>
                            <a:cs typeface="Arial" panose="020B0604020202020204" pitchFamily="34" charset="0"/>
                          </a:rPr>
                          <m:t>2</m:t>
                        </m:r>
                      </m:num>
                      <m:den>
                        <m:r>
                          <a:rPr lang="en-US" sz="3100" b="0" i="0" smtClean="0">
                            <a:latin typeface="Cambria Math" panose="02040503050406030204" pitchFamily="18" charset="0"/>
                            <a:cs typeface="Arial" panose="020B0604020202020204" pitchFamily="34" charset="0"/>
                          </a:rPr>
                          <m:t>14</m:t>
                        </m:r>
                        <m:r>
                          <m:rPr>
                            <m:sty m:val="p"/>
                          </m:rPr>
                          <a:rPr lang="en-US" sz="3100">
                            <a:latin typeface="Cambria Math" panose="02040503050406030204" pitchFamily="18" charset="0"/>
                            <a:cs typeface="Arial" panose="020B0604020202020204" pitchFamily="34" charset="0"/>
                          </a:rPr>
                          <m:t>x</m:t>
                        </m:r>
                        <m:r>
                          <a:rPr lang="en-US" sz="3100" b="0" i="0" baseline="30000" smtClean="0">
                            <a:latin typeface="Cambria Math" panose="02040503050406030204" pitchFamily="18" charset="0"/>
                            <a:cs typeface="Arial" panose="020B0604020202020204" pitchFamily="34" charset="0"/>
                          </a:rPr>
                          <m:t>3</m:t>
                        </m:r>
                      </m:den>
                    </m:f>
                  </m:oMath>
                </a14:m>
                <a:r>
                  <a:rPr lang="en-US" sz="3100" dirty="0" smtClean="0">
                    <a:latin typeface="Arial" panose="020B0604020202020204" pitchFamily="34" charset="0"/>
                    <a:cs typeface="Arial" panose="020B0604020202020204" pitchFamily="34" charset="0"/>
                  </a:rPr>
                  <a:t>	</a:t>
                </a:r>
                <a:endParaRPr lang="en-US" sz="31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3049809"/>
              </a:xfrm>
              <a:prstGeom prst="rect">
                <a:avLst/>
              </a:prstGeom>
              <a:blipFill rotWithShape="0">
                <a:blip r:embed="rId4"/>
                <a:stretch>
                  <a:fillRect l="-2555" t="-2395" b="-1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flipH="1">
                <a:off x="265065" y="5201585"/>
                <a:ext cx="5204539" cy="139576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Multiply the first fraction </a:t>
                </a:r>
                <a:r>
                  <a:rPr lang="en-US" sz="2400" dirty="0" smtClean="0">
                    <a:solidFill>
                      <a:schemeClr val="tx1"/>
                    </a:solidFill>
                    <a:latin typeface="Arial" panose="020B0604020202020204" pitchFamily="34" charset="0"/>
                    <a:cs typeface="Arial" panose="020B0604020202020204" pitchFamily="34" charset="0"/>
                  </a:rPr>
                  <a:t>by </a:t>
                </a:r>
                <a:r>
                  <a:rPr lang="en-US" sz="2400" dirty="0">
                    <a:solidFill>
                      <a:schemeClr val="tx1"/>
                    </a:solidFill>
                    <a:latin typeface="Arial" panose="020B0604020202020204" pitchFamily="34" charset="0"/>
                    <a:cs typeface="Arial" panose="020B0604020202020204" pitchFamily="34" charset="0"/>
                  </a:rPr>
                  <a:t>the reciprocal of the second fraction:</a:t>
                </a:r>
                <a:r>
                  <a:rPr lang="en-US" sz="2400" b="1"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14</m:t>
                        </m:r>
                        <m:r>
                          <a:rPr lang="en-US" sz="2400" b="0" i="1" smtClean="0">
                            <a:solidFill>
                              <a:schemeClr val="tx1"/>
                            </a:solidFill>
                            <a:latin typeface="Cambria Math" panose="02040503050406030204" pitchFamily="18" charset="0"/>
                            <a:cs typeface="Arial" panose="020B0604020202020204" pitchFamily="34" charset="0"/>
                          </a:rPr>
                          <m:t>𝑥</m:t>
                        </m:r>
                        <m:r>
                          <a:rPr lang="en-US" sz="2400" b="0" i="1" baseline="30000" smtClean="0">
                            <a:solidFill>
                              <a:schemeClr val="tx1"/>
                            </a:solidFill>
                            <a:latin typeface="Cambria Math" panose="02040503050406030204" pitchFamily="18" charset="0"/>
                            <a:cs typeface="Arial" panose="020B0604020202020204" pitchFamily="34" charset="0"/>
                          </a:rPr>
                          <m:t>3</m:t>
                        </m:r>
                      </m:num>
                      <m:den>
                        <m:r>
                          <a:rPr lang="en-US" sz="2400" b="0" i="1" smtClean="0">
                            <a:solidFill>
                              <a:schemeClr val="tx1"/>
                            </a:solidFill>
                            <a:latin typeface="Cambria Math" panose="02040503050406030204" pitchFamily="18" charset="0"/>
                            <a:cs typeface="Arial" panose="020B0604020202020204" pitchFamily="34" charset="0"/>
                          </a:rPr>
                          <m:t>9</m:t>
                        </m:r>
                        <m:r>
                          <a:rPr lang="en-US" sz="2400" i="1">
                            <a:solidFill>
                              <a:schemeClr val="tx1"/>
                            </a:solidFill>
                            <a:latin typeface="Cambria Math" panose="02040503050406030204" pitchFamily="18" charset="0"/>
                            <a:cs typeface="Arial" panose="020B0604020202020204" pitchFamily="34" charset="0"/>
                          </a:rPr>
                          <m:t>𝑦</m:t>
                        </m:r>
                        <m:r>
                          <a:rPr lang="en-US" sz="2400" b="0" i="0" baseline="30000" smtClean="0">
                            <a:solidFill>
                              <a:schemeClr val="tx1"/>
                            </a:solidFill>
                            <a:latin typeface="Cambria Math" panose="02040503050406030204" pitchFamily="18" charset="0"/>
                            <a:cs typeface="Arial" panose="020B0604020202020204" pitchFamily="34" charset="0"/>
                          </a:rPr>
                          <m:t>5</m:t>
                        </m:r>
                      </m:den>
                    </m:f>
                  </m:oMath>
                </a14:m>
                <a:endParaRPr lang="en-US" sz="2400" b="1"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265065" y="5201585"/>
                <a:ext cx="5204539" cy="1395767"/>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0" name="Rectangle 9"/>
          <p:cNvSpPr/>
          <p:nvPr/>
        </p:nvSpPr>
        <p:spPr>
          <a:xfrm flipH="1">
            <a:off x="264141" y="4293096"/>
            <a:ext cx="5204539" cy="830997"/>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Q3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Use the same strategy as in </a:t>
            </a:r>
            <a:r>
              <a:rPr lang="en-US" sz="2400" b="1" dirty="0">
                <a:solidFill>
                  <a:schemeClr val="tx1"/>
                </a:solidFill>
                <a:latin typeface="Arial" panose="020B0604020202020204" pitchFamily="34" charset="0"/>
                <a:cs typeface="Arial" panose="020B0604020202020204" pitchFamily="34" charset="0"/>
              </a:rPr>
              <a:t>Q2</a:t>
            </a:r>
            <a:r>
              <a:rPr lang="en-US" sz="2400" dirty="0">
                <a:solidFill>
                  <a:schemeClr val="tx1"/>
                </a:solidFill>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192109864"/>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3362459"/>
              </a:xfrm>
              <a:prstGeom prst="rect">
                <a:avLst/>
              </a:prstGeom>
            </p:spPr>
            <p:txBody>
              <a:bodyPr wrap="square">
                <a:spAutoFit/>
              </a:bodyPr>
              <a:lstStyle/>
              <a:p>
                <a:pPr marL="514350" indent="-514350">
                  <a:buClr>
                    <a:srgbClr val="C00000"/>
                  </a:buClr>
                  <a:buFont typeface="+mj-lt"/>
                  <a:buAutoNum type="arabicPeriod" startAt="4"/>
                  <a:tabLst>
                    <a:tab pos="966788" algn="l"/>
                    <a:tab pos="2690813" algn="l"/>
                  </a:tabLst>
                </a:pPr>
                <a:r>
                  <a:rPr lang="en-US" sz="3100" dirty="0" smtClean="0">
                    <a:solidFill>
                      <a:srgbClr val="C00000"/>
                    </a:solidFill>
                    <a:latin typeface="Arial" panose="020B0604020202020204" pitchFamily="34" charset="0"/>
                    <a:cs typeface="Arial" panose="020B0604020202020204" pitchFamily="34" charset="0"/>
                  </a:rPr>
                  <a:t>a.</a:t>
                </a:r>
                <a:r>
                  <a:rPr lang="en-US" sz="3100" dirty="0" smtClean="0">
                    <a:latin typeface="Arial" panose="020B0604020202020204" pitchFamily="34" charset="0"/>
                    <a:cs typeface="Arial" panose="020B0604020202020204" pitchFamily="34" charset="0"/>
                  </a:rPr>
                  <a:t> Factorise </a:t>
                </a:r>
              </a:p>
              <a:p>
                <a:pPr marL="1371600" lvl="2" indent="-404813">
                  <a:buClr>
                    <a:srgbClr val="C00000"/>
                  </a:buClr>
                  <a:buFont typeface="+mj-lt"/>
                  <a:buAutoNum type="romanLcPeriod"/>
                  <a:tabLst>
                    <a:tab pos="2690813" algn="l"/>
                  </a:tabLst>
                </a:pPr>
                <a:r>
                  <a:rPr lang="en-US" sz="3100" dirty="0" smtClean="0">
                    <a:latin typeface="Arial" panose="020B0604020202020204" pitchFamily="34" charset="0"/>
                    <a:cs typeface="Arial" panose="020B0604020202020204" pitchFamily="34" charset="0"/>
                  </a:rPr>
                  <a:t>3</a:t>
                </a:r>
                <a:r>
                  <a:rPr lang="en-US" sz="3100" i="1" dirty="0" smtClean="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 + 18	  </a:t>
                </a:r>
                <a:r>
                  <a:rPr lang="en-US" sz="3100" dirty="0" smtClean="0">
                    <a:solidFill>
                      <a:srgbClr val="C00000"/>
                    </a:solidFill>
                    <a:latin typeface="Arial" panose="020B0604020202020204" pitchFamily="34" charset="0"/>
                    <a:cs typeface="Arial" panose="020B0604020202020204" pitchFamily="34" charset="0"/>
                  </a:rPr>
                  <a:t>ii.</a:t>
                </a:r>
                <a:r>
                  <a:rPr lang="en-US" sz="3100" dirty="0" smtClean="0">
                    <a:latin typeface="Arial" panose="020B0604020202020204" pitchFamily="34" charset="0"/>
                    <a:cs typeface="Arial" panose="020B0604020202020204" pitchFamily="34" charset="0"/>
                  </a:rPr>
                  <a:t> </a:t>
                </a:r>
                <a:r>
                  <a:rPr lang="en-US" sz="3100" i="1" dirty="0" smtClean="0">
                    <a:latin typeface="Arial" panose="020B0604020202020204" pitchFamily="34" charset="0"/>
                    <a:cs typeface="Arial" panose="020B0604020202020204" pitchFamily="34" charset="0"/>
                  </a:rPr>
                  <a:t>x</a:t>
                </a:r>
                <a:r>
                  <a:rPr lang="en-US" sz="3100" baseline="30000" dirty="0" smtClean="0">
                    <a:latin typeface="Arial" panose="020B0604020202020204" pitchFamily="34" charset="0"/>
                    <a:cs typeface="Arial" panose="020B0604020202020204" pitchFamily="34" charset="0"/>
                  </a:rPr>
                  <a:t>2</a:t>
                </a:r>
                <a:r>
                  <a:rPr lang="en-US" sz="3100" dirty="0" smtClean="0">
                    <a:latin typeface="Arial" panose="020B0604020202020204" pitchFamily="34" charset="0"/>
                    <a:cs typeface="Arial" panose="020B0604020202020204" pitchFamily="34" charset="0"/>
                  </a:rPr>
                  <a:t> + 6</a:t>
                </a:r>
                <a:r>
                  <a:rPr lang="en-US" sz="3100" i="1" dirty="0" smtClean="0">
                    <a:latin typeface="Arial" panose="020B0604020202020204" pitchFamily="34" charset="0"/>
                    <a:cs typeface="Arial" panose="020B0604020202020204" pitchFamily="34" charset="0"/>
                  </a:rPr>
                  <a:t>x</a:t>
                </a:r>
              </a:p>
              <a:p>
                <a:pPr marL="971550" lvl="1" indent="-514350">
                  <a:buClr>
                    <a:srgbClr val="C00000"/>
                  </a:buClr>
                  <a:buFont typeface="+mj-lt"/>
                  <a:buAutoNum type="alphaLcPeriod" startAt="2"/>
                  <a:tabLst>
                    <a:tab pos="2690813" algn="l"/>
                  </a:tabLst>
                </a:pPr>
                <a:r>
                  <a:rPr lang="en-US" sz="3100" dirty="0" smtClean="0">
                    <a:latin typeface="Arial" panose="020B0604020202020204" pitchFamily="34" charset="0"/>
                    <a:cs typeface="Arial" panose="020B0604020202020204" pitchFamily="34" charset="0"/>
                  </a:rPr>
                  <a:t>Use </a:t>
                </a:r>
                <a:r>
                  <a:rPr lang="en-US" sz="3100" dirty="0">
                    <a:latin typeface="Arial" panose="020B0604020202020204" pitchFamily="34" charset="0"/>
                    <a:cs typeface="Arial" panose="020B0604020202020204" pitchFamily="34" charset="0"/>
                  </a:rPr>
                  <a:t>your answers from part </a:t>
                </a:r>
                <a:r>
                  <a:rPr lang="en-US" sz="3100" b="1" dirty="0">
                    <a:latin typeface="Arial" panose="020B0604020202020204" pitchFamily="34" charset="0"/>
                    <a:cs typeface="Arial" panose="020B0604020202020204" pitchFamily="34" charset="0"/>
                  </a:rPr>
                  <a:t>a</a:t>
                </a:r>
                <a:r>
                  <a:rPr lang="en-US" sz="3100" dirty="0">
                    <a:latin typeface="Arial" panose="020B0604020202020204" pitchFamily="34" charset="0"/>
                    <a:cs typeface="Arial" panose="020B0604020202020204" pitchFamily="34" charset="0"/>
                  </a:rPr>
                  <a:t> to simplify </a:t>
                </a:r>
                <a14:m>
                  <m:oMath xmlns:m="http://schemas.openxmlformats.org/officeDocument/2006/math">
                    <m:f>
                      <m:fPr>
                        <m:ctrlPr>
                          <a:rPr lang="en-US" sz="3100" i="1">
                            <a:latin typeface="Cambria Math" panose="02040503050406030204" pitchFamily="18" charset="0"/>
                            <a:cs typeface="Arial" panose="020B0604020202020204" pitchFamily="34" charset="0"/>
                          </a:rPr>
                        </m:ctrlPr>
                      </m:fPr>
                      <m:num>
                        <m:r>
                          <a:rPr lang="en-US" sz="3100" b="0" i="0" smtClean="0">
                            <a:latin typeface="Cambria Math" panose="02040503050406030204" pitchFamily="18" charset="0"/>
                            <a:cs typeface="Arial" panose="020B0604020202020204" pitchFamily="34" charset="0"/>
                          </a:rPr>
                          <m:t>3</m:t>
                        </m:r>
                        <m:r>
                          <m:rPr>
                            <m:sty m:val="p"/>
                          </m:rPr>
                          <a:rPr lang="en-US" sz="3100">
                            <a:latin typeface="Cambria Math" panose="02040503050406030204" pitchFamily="18" charset="0"/>
                            <a:cs typeface="Arial" panose="020B0604020202020204" pitchFamily="34" charset="0"/>
                          </a:rPr>
                          <m:t>x</m:t>
                        </m:r>
                        <m:r>
                          <a:rPr lang="en-US" sz="3100" b="0" i="1" smtClean="0">
                            <a:latin typeface="Cambria Math" panose="02040503050406030204" pitchFamily="18" charset="0"/>
                            <a:cs typeface="Arial" panose="020B0604020202020204" pitchFamily="34" charset="0"/>
                          </a:rPr>
                          <m:t> + 18</m:t>
                        </m:r>
                      </m:num>
                      <m:den>
                        <m:r>
                          <m:rPr>
                            <m:sty m:val="p"/>
                          </m:rPr>
                          <a:rPr lang="en-US" sz="3100" b="0" i="0" smtClean="0">
                            <a:latin typeface="Cambria Math" panose="02040503050406030204" pitchFamily="18" charset="0"/>
                            <a:cs typeface="Arial" panose="020B0604020202020204" pitchFamily="34" charset="0"/>
                          </a:rPr>
                          <m:t>x</m:t>
                        </m:r>
                        <m:r>
                          <a:rPr lang="en-US" sz="3100" baseline="30000">
                            <a:latin typeface="Cambria Math" panose="02040503050406030204" pitchFamily="18" charset="0"/>
                            <a:cs typeface="Arial" panose="020B0604020202020204" pitchFamily="34" charset="0"/>
                          </a:rPr>
                          <m:t>2</m:t>
                        </m:r>
                        <m:r>
                          <a:rPr lang="en-US" sz="3100" b="0" i="1" baseline="30000" smtClean="0">
                            <a:latin typeface="Cambria Math" panose="02040503050406030204" pitchFamily="18" charset="0"/>
                            <a:cs typeface="Arial" panose="020B0604020202020204" pitchFamily="34" charset="0"/>
                          </a:rPr>
                          <m:t> </m:t>
                        </m:r>
                        <m:r>
                          <a:rPr lang="en-US" sz="3100" b="0" i="1" smtClean="0">
                            <a:latin typeface="Cambria Math" panose="02040503050406030204" pitchFamily="18" charset="0"/>
                            <a:cs typeface="Arial" panose="020B0604020202020204" pitchFamily="34" charset="0"/>
                          </a:rPr>
                          <m:t>+ 6</m:t>
                        </m:r>
                        <m:r>
                          <a:rPr lang="en-US" sz="3100" b="0" i="1" smtClean="0">
                            <a:latin typeface="Cambria Math" panose="02040503050406030204" pitchFamily="18" charset="0"/>
                            <a:cs typeface="Arial" panose="020B0604020202020204" pitchFamily="34" charset="0"/>
                          </a:rPr>
                          <m:t>𝑥</m:t>
                        </m:r>
                      </m:den>
                    </m:f>
                  </m:oMath>
                </a14:m>
                <a:r>
                  <a:rPr lang="en-US" sz="3100"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fully.</a:t>
                </a:r>
              </a:p>
              <a:p>
                <a:pPr marL="1028700" lvl="1" indent="-519113">
                  <a:spcAft>
                    <a:spcPts val="900"/>
                  </a:spcAft>
                  <a:buClr>
                    <a:srgbClr val="C00000"/>
                  </a:buClr>
                  <a:buFont typeface="+mj-lt"/>
                  <a:buAutoNum type="alphaLcPeriod" startAt="2"/>
                  <a:tabLst>
                    <a:tab pos="2690813" algn="l"/>
                  </a:tabLst>
                </a:pPr>
                <a:r>
                  <a:rPr lang="en-US" sz="3100" dirty="0" smtClean="0">
                    <a:cs typeface="Arial" panose="020B0604020202020204" pitchFamily="34" charset="0"/>
                  </a:rPr>
                  <a:t>Simplify fully: </a:t>
                </a:r>
                <a14:m>
                  <m:oMath xmlns:m="http://schemas.openxmlformats.org/officeDocument/2006/math">
                    <m:f>
                      <m:fPr>
                        <m:ctrlPr>
                          <a:rPr lang="en-US" sz="3100" i="1">
                            <a:latin typeface="Cambria Math" panose="02040503050406030204" pitchFamily="18" charset="0"/>
                            <a:cs typeface="Arial" panose="020B0604020202020204" pitchFamily="34" charset="0"/>
                          </a:rPr>
                        </m:ctrlPr>
                      </m:fPr>
                      <m:num>
                        <m:r>
                          <m:rPr>
                            <m:sty m:val="p"/>
                          </m:rPr>
                          <a:rPr lang="en-US" sz="3100" b="0" i="0" smtClean="0">
                            <a:latin typeface="Cambria Math" panose="02040503050406030204" pitchFamily="18" charset="0"/>
                            <a:cs typeface="Arial" panose="020B0604020202020204" pitchFamily="34" charset="0"/>
                          </a:rPr>
                          <m:t>x</m:t>
                        </m:r>
                        <m:r>
                          <a:rPr lang="en-US" sz="3100" b="0" i="0" baseline="30000" smtClean="0">
                            <a:latin typeface="Cambria Math" panose="02040503050406030204" pitchFamily="18" charset="0"/>
                            <a:cs typeface="Arial" panose="020B0604020202020204" pitchFamily="34" charset="0"/>
                          </a:rPr>
                          <m:t>2 − </m:t>
                        </m:r>
                        <m:r>
                          <a:rPr lang="en-US" sz="3100" b="0" i="0" smtClean="0">
                            <a:latin typeface="Cambria Math" panose="02040503050406030204" pitchFamily="18" charset="0"/>
                            <a:cs typeface="Arial" panose="020B0604020202020204" pitchFamily="34" charset="0"/>
                          </a:rPr>
                          <m:t>25</m:t>
                        </m:r>
                      </m:num>
                      <m:den>
                        <m:r>
                          <a:rPr lang="en-US" sz="3100" b="0" i="0" smtClean="0">
                            <a:latin typeface="Cambria Math" panose="02040503050406030204" pitchFamily="18" charset="0"/>
                            <a:cs typeface="Arial" panose="020B0604020202020204" pitchFamily="34" charset="0"/>
                          </a:rPr>
                          <m:t>2</m:t>
                        </m:r>
                        <m:r>
                          <m:rPr>
                            <m:sty m:val="p"/>
                          </m:rPr>
                          <a:rPr lang="en-US" sz="3100" b="0" i="0" smtClean="0">
                            <a:latin typeface="Cambria Math" panose="02040503050406030204" pitchFamily="18" charset="0"/>
                            <a:cs typeface="Arial" panose="020B0604020202020204" pitchFamily="34" charset="0"/>
                          </a:rPr>
                          <m:t>x</m:t>
                        </m:r>
                        <m:r>
                          <a:rPr lang="en-US" sz="3100" b="0" i="0" smtClean="0">
                            <a:latin typeface="Cambria Math" panose="02040503050406030204" pitchFamily="18" charset="0"/>
                            <a:cs typeface="Arial" panose="020B0604020202020204" pitchFamily="34" charset="0"/>
                          </a:rPr>
                          <m:t> +10</m:t>
                        </m:r>
                      </m:den>
                    </m:f>
                  </m:oMath>
                </a14:m>
                <a:endParaRPr lang="en-US" sz="31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3362459"/>
              </a:xfrm>
              <a:prstGeom prst="rect">
                <a:avLst/>
              </a:prstGeom>
              <a:blipFill rotWithShape="0">
                <a:blip r:embed="rId4"/>
                <a:stretch>
                  <a:fillRect l="-2555" t="-2174" r="-4181" b="-1449"/>
                </a:stretch>
              </a:blipFill>
            </p:spPr>
            <p:txBody>
              <a:bodyPr/>
              <a:lstStyle/>
              <a:p>
                <a:r>
                  <a:rPr lang="en-US">
                    <a:noFill/>
                  </a:rPr>
                  <a:t> </a:t>
                </a:r>
              </a:p>
            </p:txBody>
          </p:sp>
        </mc:Fallback>
      </mc:AlternateContent>
      <p:sp>
        <p:nvSpPr>
          <p:cNvPr id="12" name="Rectangle 11"/>
          <p:cNvSpPr/>
          <p:nvPr/>
        </p:nvSpPr>
        <p:spPr>
          <a:xfrm flipH="1">
            <a:off x="265065" y="4604935"/>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Rewrite the numerator and denominator in </a:t>
            </a:r>
            <a:r>
              <a:rPr lang="en-US" sz="2400" dirty="0" err="1">
                <a:solidFill>
                  <a:schemeClr val="tx1"/>
                </a:solidFill>
                <a:latin typeface="Arial" panose="020B0604020202020204" pitchFamily="34" charset="0"/>
                <a:cs typeface="Arial" panose="020B0604020202020204" pitchFamily="34" charset="0"/>
              </a:rPr>
              <a:t>factorised</a:t>
            </a:r>
            <a:r>
              <a:rPr lang="en-US" sz="2400" dirty="0">
                <a:solidFill>
                  <a:schemeClr val="tx1"/>
                </a:solidFill>
                <a:latin typeface="Arial" panose="020B0604020202020204" pitchFamily="34" charset="0"/>
                <a:cs typeface="Arial" panose="020B0604020202020204" pitchFamily="34" charset="0"/>
              </a:rPr>
              <a:t> form. Cancel common factors.</a:t>
            </a:r>
            <a:endParaRPr lang="en-US" sz="2400" b="1"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13" name="Rectangle 12"/>
          <p:cNvSpPr/>
          <p:nvPr/>
        </p:nvSpPr>
        <p:spPr>
          <a:xfrm flipH="1">
            <a:off x="254159" y="5838363"/>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Use the difference of two squares. </a:t>
            </a:r>
            <a:r>
              <a:rPr lang="en-US" sz="2400" i="1" dirty="0" smtClean="0">
                <a:solidFill>
                  <a:schemeClr val="tx1"/>
                </a:solidFill>
                <a:latin typeface="Arial" panose="020B0604020202020204" pitchFamily="34" charset="0"/>
                <a:cs typeface="Arial" panose="020B0604020202020204" pitchFamily="34" charset="0"/>
              </a:rPr>
              <a:t>x</a:t>
            </a:r>
            <a:r>
              <a:rPr lang="en-US" sz="2400" baseline="30000" dirty="0" smtClean="0">
                <a:solidFill>
                  <a:schemeClr val="tx1"/>
                </a:solidFill>
                <a:latin typeface="Arial" panose="020B0604020202020204" pitchFamily="34" charset="0"/>
                <a:cs typeface="Arial" panose="020B0604020202020204" pitchFamily="34" charset="0"/>
              </a:rPr>
              <a:t>2</a:t>
            </a:r>
            <a:r>
              <a:rPr lang="en-US" sz="2400" dirty="0" smtClean="0">
                <a:solidFill>
                  <a:schemeClr val="tx1"/>
                </a:solidFill>
                <a:latin typeface="Arial" panose="020B0604020202020204" pitchFamily="34" charset="0"/>
                <a:cs typeface="Arial" panose="020B0604020202020204" pitchFamily="34" charset="0"/>
              </a:rPr>
              <a:t> – 25 = (</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+ 5)(</a:t>
            </a:r>
            <a:r>
              <a:rPr lang="en-US" sz="2400" i="1" dirty="0">
                <a:solidFill>
                  <a:schemeClr val="tx1"/>
                </a:solidFill>
                <a:latin typeface="Arial" panose="020B0604020202020204" pitchFamily="34" charset="0"/>
                <a:cs typeface="Arial" panose="020B0604020202020204" pitchFamily="34" charset="0"/>
              </a:rPr>
              <a:t>x</a:t>
            </a:r>
            <a:r>
              <a:rPr lang="en-US" sz="2400" dirty="0">
                <a:solidFill>
                  <a:schemeClr val="tx1"/>
                </a:solidFill>
                <a:latin typeface="Arial" panose="020B0604020202020204" pitchFamily="34" charset="0"/>
                <a:cs typeface="Arial" panose="020B0604020202020204" pitchFamily="34" charset="0"/>
              </a:rPr>
              <a:t> - 5)</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2330165"/>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4" y="1196752"/>
                <a:ext cx="8051351" cy="2486258"/>
              </a:xfrm>
              <a:prstGeom prst="rect">
                <a:avLst/>
              </a:prstGeom>
            </p:spPr>
            <p:txBody>
              <a:bodyPr wrap="square">
                <a:spAutoFit/>
              </a:bodyPr>
              <a:lstStyle/>
              <a:p>
                <a:pPr marL="514350" indent="-514350">
                  <a:buClr>
                    <a:srgbClr val="C00000"/>
                  </a:buClr>
                  <a:buFont typeface="+mj-lt"/>
                  <a:buAutoNum type="arabicPeriod" startAt="5"/>
                  <a:tabLst>
                    <a:tab pos="966788" algn="l"/>
                    <a:tab pos="2690813" algn="l"/>
                  </a:tabLst>
                </a:pPr>
                <a:r>
                  <a:rPr lang="en-US" sz="3600" dirty="0" smtClean="0">
                    <a:cs typeface="Arial" panose="020B0604020202020204" pitchFamily="34" charset="0"/>
                  </a:rPr>
                  <a:t>Simplify fully: </a:t>
                </a:r>
              </a:p>
              <a:p>
                <a:pPr marL="971550" lvl="1" indent="-514350">
                  <a:spcAft>
                    <a:spcPts val="1200"/>
                  </a:spcAft>
                  <a:buClr>
                    <a:srgbClr val="C00000"/>
                  </a:buClr>
                  <a:buFont typeface="+mj-lt"/>
                  <a:buAutoNum type="alphaLcPeriod"/>
                  <a:tabLst>
                    <a:tab pos="966788" algn="l"/>
                    <a:tab pos="2690813"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8</m:t>
                        </m:r>
                        <m:r>
                          <m:rPr>
                            <m:sty m:val="p"/>
                          </m:rPr>
                          <a:rPr lang="en-US" sz="3600" b="0" i="0" smtClean="0">
                            <a:latin typeface="Cambria Math" panose="02040503050406030204" pitchFamily="18" charset="0"/>
                            <a:cs typeface="Arial" panose="020B0604020202020204" pitchFamily="34" charset="0"/>
                          </a:rPr>
                          <m:t>x</m:t>
                        </m:r>
                        <m:r>
                          <a:rPr lang="en-US" sz="3600" b="0" i="0" smtClean="0">
                            <a:latin typeface="Cambria Math" panose="02040503050406030204" pitchFamily="18" charset="0"/>
                            <a:cs typeface="Arial" panose="020B0604020202020204" pitchFamily="34" charset="0"/>
                          </a:rPr>
                          <m:t> + 32</m:t>
                        </m:r>
                      </m:num>
                      <m:den>
                        <m:r>
                          <m:rPr>
                            <m:sty m:val="p"/>
                          </m:rPr>
                          <a:rPr lang="en-US" sz="3600" b="0" i="0" smtClean="0">
                            <a:latin typeface="Cambria Math" panose="02040503050406030204" pitchFamily="18" charset="0"/>
                            <a:cs typeface="Arial" panose="020B0604020202020204" pitchFamily="34" charset="0"/>
                          </a:rPr>
                          <m:t>x</m:t>
                        </m:r>
                        <m:r>
                          <a:rPr lang="en-US" sz="3600" b="0" i="0" baseline="30000" smtClean="0">
                            <a:latin typeface="Cambria Math" panose="02040503050406030204" pitchFamily="18" charset="0"/>
                            <a:cs typeface="Arial" panose="020B0604020202020204" pitchFamily="34" charset="0"/>
                          </a:rPr>
                          <m:t>2</m:t>
                        </m:r>
                        <m:r>
                          <a:rPr lang="en-US" sz="3600" b="0" i="0" smtClean="0">
                            <a:latin typeface="Cambria Math" panose="02040503050406030204" pitchFamily="18" charset="0"/>
                            <a:cs typeface="Arial" panose="020B0604020202020204" pitchFamily="34" charset="0"/>
                          </a:rPr>
                          <m:t> + 12</m:t>
                        </m:r>
                        <m:r>
                          <m:rPr>
                            <m:sty m:val="p"/>
                          </m:rPr>
                          <a:rPr lang="en-US" sz="3600" b="0" i="0" smtClean="0">
                            <a:latin typeface="Cambria Math" panose="02040503050406030204" pitchFamily="18" charset="0"/>
                            <a:cs typeface="Arial" panose="020B0604020202020204" pitchFamily="34" charset="0"/>
                          </a:rPr>
                          <m:t>x</m:t>
                        </m:r>
                        <m:r>
                          <a:rPr lang="en-US" sz="3600" b="0" i="0" smtClean="0">
                            <a:latin typeface="Cambria Math" panose="02040503050406030204" pitchFamily="18" charset="0"/>
                            <a:cs typeface="Arial" panose="020B0604020202020204" pitchFamily="34" charset="0"/>
                          </a:rPr>
                          <m:t> + 32</m:t>
                        </m:r>
                      </m:den>
                    </m:f>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0">
                            <a:latin typeface="Cambria Math" panose="02040503050406030204" pitchFamily="18" charset="0"/>
                            <a:cs typeface="Arial" panose="020B0604020202020204" pitchFamily="34" charset="0"/>
                          </a:rPr>
                          <m:t>8</m:t>
                        </m:r>
                        <m:r>
                          <a:rPr lang="en-US" sz="3600" b="0" i="0" smtClean="0">
                            <a:latin typeface="Cambria Math" panose="02040503050406030204" pitchFamily="18" charset="0"/>
                            <a:cs typeface="Arial" panose="020B0604020202020204" pitchFamily="34" charset="0"/>
                          </a:rPr>
                          <m:t>(</m:t>
                        </m:r>
                        <m:d>
                          <m:dPr>
                            <m:begChr m:val="["/>
                            <m:endChr m:val="]"/>
                            <m:ctrlPr>
                              <a:rPr lang="en-US" sz="3600" b="0" i="1" smtClean="0">
                                <a:latin typeface="Cambria Math" panose="02040503050406030204" pitchFamily="18" charset="0"/>
                                <a:cs typeface="Arial" panose="020B0604020202020204" pitchFamily="34" charset="0"/>
                              </a:rPr>
                            </m:ctrlPr>
                          </m:dPr>
                          <m:e>
                            <m:r>
                              <a:rPr lang="en-US" sz="3600" b="0" i="0" smtClean="0">
                                <a:latin typeface="Cambria Math" panose="02040503050406030204" pitchFamily="18" charset="0"/>
                                <a:cs typeface="Arial" panose="020B0604020202020204" pitchFamily="34" charset="0"/>
                              </a:rPr>
                              <m:t>  </m:t>
                            </m:r>
                          </m:e>
                        </m:d>
                        <m:r>
                          <a:rPr lang="en-US" sz="3600" i="0">
                            <a:latin typeface="Cambria Math" panose="02040503050406030204" pitchFamily="18" charset="0"/>
                            <a:cs typeface="Arial" panose="020B0604020202020204" pitchFamily="34" charset="0"/>
                          </a:rPr>
                          <m:t>+</m:t>
                        </m:r>
                        <m:d>
                          <m:dPr>
                            <m:begChr m:val="["/>
                            <m:endChr m:val="]"/>
                            <m:ctrlPr>
                              <a:rPr lang="en-US" sz="3600" b="0" i="1" smtClean="0">
                                <a:latin typeface="Cambria Math" panose="02040503050406030204" pitchFamily="18" charset="0"/>
                                <a:cs typeface="Arial" panose="020B0604020202020204" pitchFamily="34" charset="0"/>
                              </a:rPr>
                            </m:ctrlPr>
                          </m:dPr>
                          <m:e>
                            <m:r>
                              <a:rPr lang="en-US" sz="3600" b="0" i="0" smtClean="0">
                                <a:latin typeface="Cambria Math" panose="02040503050406030204" pitchFamily="18" charset="0"/>
                                <a:cs typeface="Arial" panose="020B0604020202020204" pitchFamily="34" charset="0"/>
                              </a:rPr>
                              <m:t>  </m:t>
                            </m:r>
                          </m:e>
                        </m:d>
                        <m:r>
                          <a:rPr lang="en-US" sz="3600" b="0" i="0" smtClean="0">
                            <a:latin typeface="Cambria Math" panose="02040503050406030204" pitchFamily="18" charset="0"/>
                            <a:cs typeface="Arial" panose="020B0604020202020204" pitchFamily="34" charset="0"/>
                          </a:rPr>
                          <m:t>)</m:t>
                        </m:r>
                      </m:num>
                      <m:den>
                        <m:r>
                          <m:rPr>
                            <m:sty m:val="p"/>
                          </m:rPr>
                          <a:rPr lang="en-US" sz="3600" i="0">
                            <a:latin typeface="Cambria Math" panose="02040503050406030204" pitchFamily="18" charset="0"/>
                            <a:cs typeface="Arial" panose="020B0604020202020204" pitchFamily="34" charset="0"/>
                          </a:rPr>
                          <m:t>x</m:t>
                        </m:r>
                        <m:r>
                          <a:rPr lang="en-US" sz="3600" i="0">
                            <a:latin typeface="Cambria Math" panose="02040503050406030204" pitchFamily="18" charset="0"/>
                            <a:cs typeface="Arial" panose="020B0604020202020204" pitchFamily="34" charset="0"/>
                          </a:rPr>
                          <m:t> +[  ])(</m:t>
                        </m:r>
                        <m:r>
                          <m:rPr>
                            <m:sty m:val="p"/>
                          </m:rPr>
                          <a:rPr lang="en-US" sz="3600" i="0">
                            <a:latin typeface="Cambria Math" panose="02040503050406030204" pitchFamily="18" charset="0"/>
                            <a:cs typeface="Arial" panose="020B0604020202020204" pitchFamily="34" charset="0"/>
                          </a:rPr>
                          <m:t>x</m:t>
                        </m:r>
                        <m:r>
                          <a:rPr lang="en-US" sz="3600" i="0">
                            <a:latin typeface="Cambria Math" panose="02040503050406030204" pitchFamily="18" charset="0"/>
                            <a:cs typeface="Arial" panose="020B0604020202020204" pitchFamily="34" charset="0"/>
                          </a:rPr>
                          <m:t> +[  ])</m:t>
                        </m:r>
                      </m:den>
                    </m:f>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d>
                          <m:dPr>
                            <m:begChr m:val="["/>
                            <m:endChr m:val="]"/>
                            <m:ctrlPr>
                              <a:rPr lang="en-US" sz="3600" i="1">
                                <a:latin typeface="Cambria Math" panose="02040503050406030204" pitchFamily="18" charset="0"/>
                                <a:cs typeface="Arial" panose="020B0604020202020204" pitchFamily="34" charset="0"/>
                              </a:rPr>
                            </m:ctrlPr>
                          </m:dPr>
                          <m:e>
                            <m:r>
                              <a:rPr lang="en-US" sz="3600" i="0">
                                <a:latin typeface="Cambria Math" panose="02040503050406030204" pitchFamily="18" charset="0"/>
                                <a:cs typeface="Arial" panose="020B0604020202020204" pitchFamily="34" charset="0"/>
                              </a:rPr>
                              <m:t>  </m:t>
                            </m:r>
                          </m:e>
                        </m:d>
                      </m:num>
                      <m:den>
                        <m:r>
                          <a:rPr lang="en-US" sz="3600" i="0">
                            <a:latin typeface="Cambria Math" panose="02040503050406030204" pitchFamily="18" charset="0"/>
                            <a:cs typeface="Arial" panose="020B0604020202020204" pitchFamily="34" charset="0"/>
                          </a:rPr>
                          <m:t>[  ]</m:t>
                        </m:r>
                      </m:den>
                    </m:f>
                  </m:oMath>
                </a14:m>
                <a:endParaRPr lang="en-US" sz="3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66788" algn="l"/>
                    <a:tab pos="3252788"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m:rPr>
                            <m:sty m:val="p"/>
                          </m:rPr>
                          <a:rPr lang="en-US" sz="3600" b="0" i="0" smtClean="0">
                            <a:latin typeface="Cambria Math" panose="02040503050406030204" pitchFamily="18" charset="0"/>
                            <a:cs typeface="Arial" panose="020B0604020202020204" pitchFamily="34" charset="0"/>
                          </a:rPr>
                          <m:t>x</m:t>
                        </m:r>
                        <m:r>
                          <a:rPr lang="en-US" sz="3600" b="0" i="0" smtClean="0">
                            <a:latin typeface="Cambria Math" panose="02040503050406030204" pitchFamily="18" charset="0"/>
                            <a:cs typeface="Arial" panose="020B0604020202020204" pitchFamily="34" charset="0"/>
                          </a:rPr>
                          <m:t>2 +6</m:t>
                        </m:r>
                        <m:r>
                          <m:rPr>
                            <m:sty m:val="p"/>
                          </m:rPr>
                          <a:rPr lang="en-US" sz="3600" b="0" i="0" smtClean="0">
                            <a:latin typeface="Cambria Math" panose="02040503050406030204" pitchFamily="18" charset="0"/>
                            <a:cs typeface="Arial" panose="020B0604020202020204" pitchFamily="34" charset="0"/>
                          </a:rPr>
                          <m:t>x</m:t>
                        </m:r>
                        <m:r>
                          <a:rPr lang="en-US" sz="3600" b="0" i="0" smtClean="0">
                            <a:latin typeface="Cambria Math" panose="02040503050406030204" pitchFamily="18" charset="0"/>
                            <a:cs typeface="Arial" panose="020B0604020202020204" pitchFamily="34" charset="0"/>
                          </a:rPr>
                          <m:t> −16</m:t>
                        </m:r>
                      </m:num>
                      <m:den>
                        <m:r>
                          <m:rPr>
                            <m:sty m:val="p"/>
                          </m:rPr>
                          <a:rPr lang="en-US" sz="3600" i="0">
                            <a:latin typeface="Cambria Math" panose="02040503050406030204" pitchFamily="18" charset="0"/>
                            <a:cs typeface="Arial" panose="020B0604020202020204" pitchFamily="34" charset="0"/>
                          </a:rPr>
                          <m:t>x</m:t>
                        </m:r>
                        <m:r>
                          <a:rPr lang="en-US" sz="3600" i="0" baseline="30000">
                            <a:latin typeface="Cambria Math" panose="02040503050406030204" pitchFamily="18" charset="0"/>
                            <a:cs typeface="Arial" panose="020B0604020202020204" pitchFamily="34" charset="0"/>
                          </a:rPr>
                          <m:t>2</m:t>
                        </m:r>
                        <m:r>
                          <a:rPr lang="en-US" sz="3600" i="0">
                            <a:latin typeface="Cambria Math" panose="02040503050406030204" pitchFamily="18" charset="0"/>
                            <a:cs typeface="Arial" panose="020B0604020202020204" pitchFamily="34" charset="0"/>
                          </a:rPr>
                          <m:t> </m:t>
                        </m:r>
                        <m:r>
                          <a:rPr lang="en-US" sz="3600" b="0" i="0" smtClean="0">
                            <a:latin typeface="Cambria Math" panose="02040503050406030204" pitchFamily="18" charset="0"/>
                            <a:cs typeface="Arial" panose="020B0604020202020204" pitchFamily="34" charset="0"/>
                          </a:rPr>
                          <m:t>−</m:t>
                        </m:r>
                        <m:r>
                          <a:rPr lang="en-US" sz="3600" i="0">
                            <a:latin typeface="Cambria Math" panose="02040503050406030204" pitchFamily="18" charset="0"/>
                            <a:cs typeface="Arial" panose="020B0604020202020204" pitchFamily="34" charset="0"/>
                          </a:rPr>
                          <m:t> 11</m:t>
                        </m:r>
                        <m:r>
                          <m:rPr>
                            <m:sty m:val="p"/>
                          </m:rPr>
                          <a:rPr lang="en-US" sz="3600" i="0">
                            <a:latin typeface="Cambria Math" panose="02040503050406030204" pitchFamily="18" charset="0"/>
                            <a:cs typeface="Arial" panose="020B0604020202020204" pitchFamily="34" charset="0"/>
                          </a:rPr>
                          <m:t>x</m:t>
                        </m:r>
                        <m:r>
                          <a:rPr lang="en-US" sz="3600" i="0">
                            <a:latin typeface="Cambria Math" panose="02040503050406030204" pitchFamily="18" charset="0"/>
                            <a:cs typeface="Arial" panose="020B0604020202020204" pitchFamily="34" charset="0"/>
                          </a:rPr>
                          <m:t> +18</m:t>
                        </m:r>
                      </m:den>
                    </m:f>
                  </m:oMath>
                </a14:m>
                <a:r>
                  <a:rPr lang="en-US" sz="3600" dirty="0" smtClean="0">
                    <a:latin typeface="Arial" panose="020B0604020202020204" pitchFamily="34" charset="0"/>
                    <a:cs typeface="Arial" panose="020B0604020202020204" pitchFamily="34" charset="0"/>
                  </a:rPr>
                  <a:t>		   </a:t>
                </a:r>
                <a:r>
                  <a:rPr lang="en-US" sz="3600" dirty="0" smtClean="0">
                    <a:solidFill>
                      <a:srgbClr val="C00000"/>
                    </a:solidFill>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m:rPr>
                            <m:sty m:val="p"/>
                          </m:rPr>
                          <a:rPr lang="en-US" sz="3600">
                            <a:latin typeface="Cambria Math" panose="02040503050406030204" pitchFamily="18" charset="0"/>
                            <a:cs typeface="Arial" panose="020B0604020202020204" pitchFamily="34" charset="0"/>
                          </a:rPr>
                          <m:t>x</m:t>
                        </m:r>
                        <m:r>
                          <a:rPr lang="en-US" sz="3600" b="0" i="0" smtClean="0">
                            <a:latin typeface="Cambria Math" panose="02040503050406030204" pitchFamily="18" charset="0"/>
                            <a:cs typeface="Arial" panose="020B0604020202020204" pitchFamily="34" charset="0"/>
                          </a:rPr>
                          <m:t>2</m:t>
                        </m:r>
                        <m:r>
                          <a:rPr lang="en-US" sz="3600">
                            <a:latin typeface="Cambria Math" panose="02040503050406030204" pitchFamily="18" charset="0"/>
                            <a:cs typeface="Arial" panose="020B0604020202020204" pitchFamily="34" charset="0"/>
                          </a:rPr>
                          <m:t> </m:t>
                        </m:r>
                        <m:r>
                          <a:rPr lang="en-US" sz="3600" b="0" i="0" smtClean="0">
                            <a:latin typeface="Cambria Math" panose="02040503050406030204" pitchFamily="18" charset="0"/>
                            <a:cs typeface="Arial" panose="020B0604020202020204" pitchFamily="34" charset="0"/>
                          </a:rPr>
                          <m:t>−3</m:t>
                        </m:r>
                        <m:r>
                          <m:rPr>
                            <m:sty m:val="p"/>
                          </m:rPr>
                          <a:rPr lang="en-US" sz="3600" b="0" i="0" smtClean="0">
                            <a:latin typeface="Cambria Math" panose="02040503050406030204" pitchFamily="18" charset="0"/>
                            <a:cs typeface="Arial" panose="020B0604020202020204" pitchFamily="34" charset="0"/>
                          </a:rPr>
                          <m:t>x</m:t>
                        </m:r>
                        <m:r>
                          <a:rPr lang="en-US" sz="3600" b="0" i="0" smtClean="0">
                            <a:latin typeface="Cambria Math" panose="02040503050406030204" pitchFamily="18" charset="0"/>
                            <a:cs typeface="Arial" panose="020B0604020202020204" pitchFamily="34" charset="0"/>
                          </a:rPr>
                          <m:t> −40</m:t>
                        </m:r>
                      </m:num>
                      <m:den>
                        <m:r>
                          <m:rPr>
                            <m:sty m:val="p"/>
                          </m:rPr>
                          <a:rPr lang="en-US" sz="3600">
                            <a:latin typeface="Cambria Math" panose="02040503050406030204" pitchFamily="18" charset="0"/>
                            <a:cs typeface="Arial" panose="020B0604020202020204" pitchFamily="34" charset="0"/>
                          </a:rPr>
                          <m:t>x</m:t>
                        </m:r>
                        <m:r>
                          <a:rPr lang="en-US" sz="3600" baseline="30000">
                            <a:latin typeface="Cambria Math" panose="02040503050406030204" pitchFamily="18" charset="0"/>
                            <a:cs typeface="Arial" panose="020B0604020202020204" pitchFamily="34" charset="0"/>
                          </a:rPr>
                          <m:t>2</m:t>
                        </m:r>
                        <m:r>
                          <a:rPr lang="en-US" sz="3600">
                            <a:latin typeface="Cambria Math" panose="02040503050406030204" pitchFamily="18" charset="0"/>
                            <a:cs typeface="Arial" panose="020B0604020202020204" pitchFamily="34" charset="0"/>
                          </a:rPr>
                          <m:t> +</m:t>
                        </m:r>
                        <m:r>
                          <a:rPr lang="en-US" sz="3600" b="0" i="0" smtClean="0">
                            <a:latin typeface="Cambria Math" panose="02040503050406030204" pitchFamily="18" charset="0"/>
                            <a:cs typeface="Arial" panose="020B0604020202020204" pitchFamily="34" charset="0"/>
                          </a:rPr>
                          <m:t>8</m:t>
                        </m:r>
                        <m:r>
                          <m:rPr>
                            <m:sty m:val="p"/>
                          </m:rPr>
                          <a:rPr lang="en-US" sz="3600">
                            <a:latin typeface="Cambria Math" panose="02040503050406030204" pitchFamily="18" charset="0"/>
                            <a:cs typeface="Arial" panose="020B0604020202020204" pitchFamily="34" charset="0"/>
                          </a:rPr>
                          <m:t>x</m:t>
                        </m:r>
                        <m:r>
                          <a:rPr lang="en-US" sz="3600">
                            <a:latin typeface="Cambria Math" panose="02040503050406030204" pitchFamily="18" charset="0"/>
                            <a:cs typeface="Arial" panose="020B0604020202020204" pitchFamily="34" charset="0"/>
                          </a:rPr>
                          <m:t> +15</m:t>
                        </m:r>
                      </m:den>
                    </m:f>
                  </m:oMath>
                </a14:m>
                <a:endParaRPr lang="en-US" sz="3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4" y="1196752"/>
                <a:ext cx="8051351" cy="2486258"/>
              </a:xfrm>
              <a:prstGeom prst="rect">
                <a:avLst/>
              </a:prstGeom>
              <a:blipFill rotWithShape="0">
                <a:blip r:embed="rId4"/>
                <a:stretch>
                  <a:fillRect l="-2044" t="-3676" b="-3186"/>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16416" y="1196752"/>
            <a:ext cx="548640" cy="537090"/>
          </a:xfrm>
          <a:prstGeom prst="rect">
            <a:avLst/>
          </a:prstGeom>
        </p:spPr>
      </p:pic>
      <p:sp>
        <p:nvSpPr>
          <p:cNvPr id="10" name="Rectangle 9"/>
          <p:cNvSpPr/>
          <p:nvPr/>
        </p:nvSpPr>
        <p:spPr>
          <a:xfrm>
            <a:off x="267946" y="3827026"/>
            <a:ext cx="8552526" cy="269831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328052"/>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5257914"/>
              </a:xfrm>
              <a:prstGeom prst="rect">
                <a:avLst/>
              </a:prstGeom>
            </p:spPr>
            <p:txBody>
              <a:bodyPr wrap="square">
                <a:spAutoFit/>
              </a:bodyPr>
              <a:lstStyle/>
              <a:p>
                <a:pPr marL="457200" indent="-457200">
                  <a:buClr>
                    <a:srgbClr val="C00000"/>
                  </a:buClr>
                  <a:buFont typeface="+mj-lt"/>
                  <a:buAutoNum type="arabicPeriod" startAt="6"/>
                  <a:tabLst>
                    <a:tab pos="966788" algn="l"/>
                    <a:tab pos="2690813"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Factorise:</a:t>
                </a:r>
              </a:p>
              <a:p>
                <a:pPr marL="1428750" lvl="2" indent="-514350">
                  <a:buClr>
                    <a:srgbClr val="C00000"/>
                  </a:buClr>
                  <a:buFont typeface="+mj-lt"/>
                  <a:buAutoNum type="romanLcPeriod"/>
                  <a:tabLst>
                    <a:tab pos="966788" algn="l"/>
                    <a:tab pos="2690813" algn="l"/>
                  </a:tabLst>
                </a:pPr>
                <a:r>
                  <a:rPr lang="en-US" sz="3000" dirty="0" smtClean="0">
                    <a:latin typeface="Arial" panose="020B0604020202020204" pitchFamily="34" charset="0"/>
                    <a:cs typeface="Arial" panose="020B0604020202020204" pitchFamily="34" charset="0"/>
                  </a:rPr>
                  <a:t>3</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 </a:t>
                </a:r>
                <a:r>
                  <a:rPr lang="en-US" sz="3000" dirty="0">
                    <a:latin typeface="Arial" panose="020B0604020202020204" pitchFamily="34" charset="0"/>
                    <a:cs typeface="Arial" panose="020B0604020202020204" pitchFamily="34" charset="0"/>
                  </a:rPr>
                  <a:t>9</a:t>
                </a:r>
              </a:p>
              <a:p>
                <a:pPr marL="1428750" lvl="2" indent="-514350">
                  <a:buClr>
                    <a:srgbClr val="C00000"/>
                  </a:buClr>
                  <a:buFont typeface="+mj-lt"/>
                  <a:buAutoNum type="romanLcPeriod"/>
                  <a:tabLst>
                    <a:tab pos="966788" algn="l"/>
                    <a:tab pos="2690813" algn="l"/>
                  </a:tabLst>
                </a:pPr>
                <a:r>
                  <a:rPr lang="en-US" sz="3000" i="1" dirty="0" smtClean="0">
                    <a:latin typeface="Arial" panose="020B0604020202020204" pitchFamily="34" charset="0"/>
                    <a:cs typeface="Arial" panose="020B0604020202020204" pitchFamily="34" charset="0"/>
                  </a:rPr>
                  <a:t>x</a:t>
                </a:r>
                <a:r>
                  <a:rPr lang="en-US" sz="3000" baseline="30000" dirty="0" smtClean="0">
                    <a:latin typeface="Arial" panose="020B0604020202020204" pitchFamily="34" charset="0"/>
                    <a:cs typeface="Arial" panose="020B0604020202020204" pitchFamily="34" charset="0"/>
                  </a:rPr>
                  <a:t>2</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+ 9</a:t>
                </a:r>
                <a:r>
                  <a:rPr lang="en-US" sz="3000" i="1" dirty="0">
                    <a:latin typeface="Arial" panose="020B0604020202020204" pitchFamily="34" charset="0"/>
                    <a:cs typeface="Arial" panose="020B0604020202020204" pitchFamily="34" charset="0"/>
                  </a:rPr>
                  <a:t>x</a:t>
                </a:r>
                <a:r>
                  <a:rPr lang="en-US" sz="3000" dirty="0">
                    <a:latin typeface="Arial" panose="020B0604020202020204" pitchFamily="34" charset="0"/>
                    <a:cs typeface="Arial" panose="020B0604020202020204" pitchFamily="34" charset="0"/>
                  </a:rPr>
                  <a:t> + 18</a:t>
                </a:r>
              </a:p>
              <a:p>
                <a:pPr marL="1428750" lvl="2" indent="-514350">
                  <a:buClr>
                    <a:srgbClr val="C00000"/>
                  </a:buClr>
                  <a:buFont typeface="+mj-lt"/>
                  <a:buAutoNum type="romanLcPeriod"/>
                  <a:tabLst>
                    <a:tab pos="966788" algn="l"/>
                    <a:tab pos="2690813" algn="l"/>
                  </a:tabLst>
                </a:pPr>
                <a:r>
                  <a:rPr lang="en-US" sz="3000" i="1" dirty="0" smtClean="0">
                    <a:latin typeface="Arial" panose="020B0604020202020204" pitchFamily="34" charset="0"/>
                    <a:cs typeface="Arial" panose="020B0604020202020204" pitchFamily="34" charset="0"/>
                  </a:rPr>
                  <a:t>x</a:t>
                </a:r>
                <a:r>
                  <a:rPr lang="en-US" sz="3000" baseline="30000" dirty="0" smtClean="0">
                    <a:latin typeface="Arial" panose="020B0604020202020204" pitchFamily="34" charset="0"/>
                    <a:cs typeface="Arial" panose="020B0604020202020204" pitchFamily="34" charset="0"/>
                  </a:rPr>
                  <a:t>2</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8</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+ 15</a:t>
                </a:r>
              </a:p>
              <a:p>
                <a:pPr marL="1428750" lvl="2" indent="-514350">
                  <a:buClr>
                    <a:srgbClr val="C00000"/>
                  </a:buClr>
                  <a:buFont typeface="+mj-lt"/>
                  <a:buAutoNum type="romanLcPeriod"/>
                  <a:tabLst>
                    <a:tab pos="966788" algn="l"/>
                    <a:tab pos="2690813" algn="l"/>
                  </a:tabLst>
                </a:pPr>
                <a:r>
                  <a:rPr lang="en-US" sz="3000" dirty="0" smtClean="0">
                    <a:latin typeface="Arial" panose="020B0604020202020204" pitchFamily="34" charset="0"/>
                    <a:cs typeface="Arial" panose="020B0604020202020204" pitchFamily="34" charset="0"/>
                  </a:rPr>
                  <a:t>2</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+ 10</a:t>
                </a:r>
              </a:p>
              <a:p>
                <a:pPr marL="914400" lvl="1" indent="-457200">
                  <a:buClr>
                    <a:srgbClr val="C00000"/>
                  </a:buClr>
                  <a:buFont typeface="+mj-lt"/>
                  <a:buAutoNum type="alphaLcPeriod" startAt="2"/>
                  <a:tabLst>
                    <a:tab pos="966788" algn="l"/>
                    <a:tab pos="2690813" algn="l"/>
                  </a:tabLst>
                </a:pPr>
                <a:r>
                  <a:rPr lang="en-US" sz="3000" dirty="0">
                    <a:latin typeface="Arial" panose="020B0604020202020204" pitchFamily="34" charset="0"/>
                    <a:cs typeface="Arial" panose="020B0604020202020204" pitchFamily="34" charset="0"/>
                  </a:rPr>
                  <a:t>Use your answers to part </a:t>
                </a:r>
                <a:r>
                  <a:rPr lang="en-US" sz="3000" b="1" dirty="0">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to write as a single fraction.</a:t>
                </a:r>
              </a:p>
              <a:p>
                <a:pPr marL="1428750" lvl="2" indent="-514350">
                  <a:spcAft>
                    <a:spcPts val="1200"/>
                  </a:spcAft>
                  <a:buClr>
                    <a:srgbClr val="C00000"/>
                  </a:buClr>
                  <a:buFont typeface="+mj-lt"/>
                  <a:buAutoNum type="romanLcPeriod"/>
                  <a:tabLst>
                    <a:tab pos="966788" algn="l"/>
                    <a:tab pos="2690813" algn="l"/>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i="0" smtClean="0">
                            <a:latin typeface="Cambria Math" panose="02040503050406030204" pitchFamily="18" charset="0"/>
                            <a:cs typeface="Arial" panose="020B0604020202020204" pitchFamily="34" charset="0"/>
                          </a:rPr>
                          <m:t>3</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+ 9</m:t>
                        </m:r>
                      </m:num>
                      <m:den>
                        <m:r>
                          <m:rPr>
                            <m:sty m:val="p"/>
                          </m:rPr>
                          <a:rPr lang="en-US" sz="3000" i="0">
                            <a:latin typeface="Cambria Math" panose="02040503050406030204" pitchFamily="18" charset="0"/>
                            <a:cs typeface="Arial" panose="020B0604020202020204" pitchFamily="34" charset="0"/>
                          </a:rPr>
                          <m:t>x</m:t>
                        </m:r>
                        <m:r>
                          <a:rPr lang="en-US" sz="3000" i="0" baseline="30000">
                            <a:latin typeface="Cambria Math" panose="02040503050406030204" pitchFamily="18" charset="0"/>
                            <a:cs typeface="Arial" panose="020B0604020202020204" pitchFamily="34" charset="0"/>
                          </a:rPr>
                          <m:t>2</m:t>
                        </m:r>
                        <m:r>
                          <a:rPr lang="en-US" sz="3000" i="0">
                            <a:latin typeface="Cambria Math" panose="02040503050406030204" pitchFamily="18" charset="0"/>
                            <a:cs typeface="Arial" panose="020B0604020202020204" pitchFamily="34" charset="0"/>
                          </a:rPr>
                          <m:t> +</m:t>
                        </m:r>
                        <m:r>
                          <a:rPr lang="en-US" sz="3000" b="0" i="0" smtClean="0">
                            <a:latin typeface="Cambria Math" panose="02040503050406030204" pitchFamily="18" charset="0"/>
                            <a:cs typeface="Arial" panose="020B0604020202020204" pitchFamily="34" charset="0"/>
                          </a:rPr>
                          <m:t> 9</m:t>
                        </m:r>
                        <m:r>
                          <m:rPr>
                            <m:sty m:val="p"/>
                          </m:rPr>
                          <a:rPr lang="en-US" sz="3000" i="0">
                            <a:latin typeface="Cambria Math" panose="02040503050406030204" pitchFamily="18" charset="0"/>
                            <a:cs typeface="Arial" panose="020B0604020202020204" pitchFamily="34" charset="0"/>
                          </a:rPr>
                          <m:t>x</m:t>
                        </m:r>
                        <m:r>
                          <a:rPr lang="en-US" sz="3000" i="0">
                            <a:latin typeface="Cambria Math" panose="02040503050406030204" pitchFamily="18" charset="0"/>
                            <a:cs typeface="Arial" panose="020B0604020202020204" pitchFamily="34" charset="0"/>
                          </a:rPr>
                          <m:t> + 18</m:t>
                        </m:r>
                      </m:den>
                    </m:f>
                  </m:oMath>
                </a14:m>
                <a:r>
                  <a:rPr lang="en-US" sz="3000" dirty="0" smtClean="0">
                    <a:latin typeface="Arial" panose="020B0604020202020204" pitchFamily="34" charset="0"/>
                    <a:cs typeface="Arial" panose="020B0604020202020204" pitchFamily="34" charset="0"/>
                  </a:rPr>
                  <a:t> x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b="0" i="0" smtClean="0">
                            <a:latin typeface="Cambria Math" panose="02040503050406030204" pitchFamily="18" charset="0"/>
                            <a:cs typeface="Arial" panose="020B0604020202020204" pitchFamily="34" charset="0"/>
                          </a:rPr>
                          <m:t> + 8</m:t>
                        </m:r>
                        <m:r>
                          <m:rPr>
                            <m:sty m:val="p"/>
                          </m:rPr>
                          <a:rPr lang="en-US" sz="3000" i="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m:t>
                        </m:r>
                        <m:r>
                          <a:rPr lang="en-US" sz="3000" i="0">
                            <a:latin typeface="Cambria Math" panose="02040503050406030204" pitchFamily="18" charset="0"/>
                            <a:cs typeface="Arial" panose="020B0604020202020204" pitchFamily="34" charset="0"/>
                          </a:rPr>
                          <m:t>+</m:t>
                        </m:r>
                        <m:r>
                          <a:rPr lang="en-US" sz="3000" b="0" i="0" smtClean="0">
                            <a:latin typeface="Cambria Math" panose="02040503050406030204" pitchFamily="18" charset="0"/>
                            <a:cs typeface="Arial" panose="020B0604020202020204" pitchFamily="34" charset="0"/>
                          </a:rPr>
                          <m:t> 15</m:t>
                        </m:r>
                      </m:num>
                      <m:den>
                        <m:r>
                          <a:rPr lang="en-US" sz="3000" b="0" i="0" smtClean="0">
                            <a:latin typeface="Cambria Math" panose="02040503050406030204" pitchFamily="18" charset="0"/>
                            <a:cs typeface="Arial" panose="020B0604020202020204" pitchFamily="34" charset="0"/>
                          </a:rPr>
                          <m:t>2</m:t>
                        </m:r>
                        <m:r>
                          <m:rPr>
                            <m:sty m:val="p"/>
                          </m:rPr>
                          <a:rPr lang="en-US" sz="3000" i="0">
                            <a:latin typeface="Cambria Math" panose="02040503050406030204" pitchFamily="18" charset="0"/>
                            <a:cs typeface="Arial" panose="020B0604020202020204" pitchFamily="34" charset="0"/>
                          </a:rPr>
                          <m:t>x</m:t>
                        </m:r>
                        <m:r>
                          <a:rPr lang="en-US" sz="3000" i="0">
                            <a:latin typeface="Cambria Math" panose="02040503050406030204" pitchFamily="18" charset="0"/>
                            <a:cs typeface="Arial" panose="020B0604020202020204" pitchFamily="34" charset="0"/>
                          </a:rPr>
                          <m:t> + 10</m:t>
                        </m:r>
                      </m:den>
                    </m:f>
                  </m:oMath>
                </a14:m>
                <a:endParaRPr lang="en-US" sz="3000" dirty="0" smtClean="0">
                  <a:latin typeface="Arial" panose="020B0604020202020204" pitchFamily="34" charset="0"/>
                  <a:cs typeface="Arial" panose="020B0604020202020204" pitchFamily="34" charset="0"/>
                </a:endParaRPr>
              </a:p>
              <a:p>
                <a:pPr marL="1428750" lvl="2" indent="-514350">
                  <a:spcAft>
                    <a:spcPts val="1200"/>
                  </a:spcAft>
                  <a:buClr>
                    <a:srgbClr val="C00000"/>
                  </a:buClr>
                  <a:buFont typeface="+mj-lt"/>
                  <a:buAutoNum type="romanLcPeriod"/>
                  <a:tabLst>
                    <a:tab pos="966788" algn="l"/>
                    <a:tab pos="2690813" algn="l"/>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2</m:t>
                        </m:r>
                        <m:r>
                          <m:rPr>
                            <m:sty m:val="p"/>
                          </m:rPr>
                          <a:rPr lang="en-US" sz="3000" i="0">
                            <a:latin typeface="Cambria Math" panose="02040503050406030204" pitchFamily="18" charset="0"/>
                            <a:cs typeface="Arial" panose="020B0604020202020204" pitchFamily="34" charset="0"/>
                          </a:rPr>
                          <m:t>x</m:t>
                        </m:r>
                        <m:r>
                          <a:rPr lang="en-US" sz="3000" i="0">
                            <a:latin typeface="Cambria Math" panose="02040503050406030204" pitchFamily="18" charset="0"/>
                            <a:cs typeface="Arial" panose="020B0604020202020204" pitchFamily="34" charset="0"/>
                          </a:rPr>
                          <m:t> + 9</m:t>
                        </m:r>
                      </m:num>
                      <m:den>
                        <m:r>
                          <m:rPr>
                            <m:sty m:val="p"/>
                          </m:rPr>
                          <a:rPr lang="en-US" sz="3000" i="0">
                            <a:latin typeface="Cambria Math" panose="02040503050406030204" pitchFamily="18" charset="0"/>
                            <a:cs typeface="Arial" panose="020B0604020202020204" pitchFamily="34" charset="0"/>
                          </a:rPr>
                          <m:t>x</m:t>
                        </m:r>
                        <m:r>
                          <a:rPr lang="en-US" sz="3000" i="0" baseline="30000">
                            <a:latin typeface="Cambria Math" panose="02040503050406030204" pitchFamily="18" charset="0"/>
                            <a:cs typeface="Arial" panose="020B0604020202020204" pitchFamily="34" charset="0"/>
                          </a:rPr>
                          <m:t>2</m:t>
                        </m:r>
                        <m:r>
                          <a:rPr lang="en-US" sz="3000" i="0">
                            <a:latin typeface="Cambria Math" panose="02040503050406030204" pitchFamily="18" charset="0"/>
                            <a:cs typeface="Arial" panose="020B0604020202020204" pitchFamily="34" charset="0"/>
                          </a:rPr>
                          <m:t> +</m:t>
                        </m:r>
                        <m:r>
                          <a:rPr lang="en-US" sz="3000" b="0" i="0" smtClean="0">
                            <a:latin typeface="Cambria Math" panose="02040503050406030204" pitchFamily="18" charset="0"/>
                            <a:cs typeface="Arial" panose="020B0604020202020204" pitchFamily="34" charset="0"/>
                          </a:rPr>
                          <m:t>8</m:t>
                        </m:r>
                        <m:r>
                          <m:rPr>
                            <m:sty m:val="p"/>
                          </m:rPr>
                          <a:rPr lang="en-US" sz="3000" i="0">
                            <a:latin typeface="Cambria Math" panose="02040503050406030204" pitchFamily="18" charset="0"/>
                            <a:cs typeface="Arial" panose="020B0604020202020204" pitchFamily="34" charset="0"/>
                          </a:rPr>
                          <m:t>x</m:t>
                        </m:r>
                        <m:r>
                          <a:rPr lang="en-US" sz="3000" i="0">
                            <a:latin typeface="Cambria Math" panose="02040503050406030204" pitchFamily="18" charset="0"/>
                            <a:cs typeface="Arial" panose="020B0604020202020204" pitchFamily="34" charset="0"/>
                          </a:rPr>
                          <m:t> + 15</m:t>
                        </m:r>
                      </m:den>
                    </m:f>
                  </m:oMath>
                </a14:m>
                <a:r>
                  <a:rPr lang="en-US" sz="3000" dirty="0">
                    <a:latin typeface="Arial" panose="020B0604020202020204" pitchFamily="34" charset="0"/>
                    <a:cs typeface="Arial" panose="020B0604020202020204" pitchFamily="34" charset="0"/>
                  </a:rPr>
                  <a:t> </a:t>
                </a:r>
                <a:r>
                  <a:rPr lang="en-US" sz="3000" dirty="0"/>
                  <a:t>÷</a:t>
                </a:r>
                <a:r>
                  <a:rPr lang="en-US" sz="3000" dirty="0" smtClean="0">
                    <a:latin typeface="Arial" panose="020B0604020202020204" pitchFamily="34" charset="0"/>
                    <a:cs typeface="Arial" panose="020B0604020202020204" pitchFamily="34" charset="0"/>
                  </a:rPr>
                  <a:t>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3</m:t>
                        </m:r>
                        <m:r>
                          <a:rPr lang="en-US" sz="3000" i="1">
                            <a:latin typeface="Cambria Math" panose="02040503050406030204" pitchFamily="18" charset="0"/>
                            <a:cs typeface="Arial" panose="020B0604020202020204" pitchFamily="34" charset="0"/>
                          </a:rPr>
                          <m:t>𝑥</m:t>
                        </m:r>
                        <m:r>
                          <a:rPr lang="en-US" sz="3000" i="1">
                            <a:latin typeface="Cambria Math" panose="02040503050406030204" pitchFamily="18" charset="0"/>
                            <a:cs typeface="Arial" panose="020B0604020202020204" pitchFamily="34" charset="0"/>
                          </a:rPr>
                          <m:t> </m:t>
                        </m:r>
                        <m:r>
                          <a:rPr lang="en-US" sz="3000">
                            <a:latin typeface="Cambria Math" panose="02040503050406030204" pitchFamily="18" charset="0"/>
                            <a:cs typeface="Arial" panose="020B0604020202020204" pitchFamily="34" charset="0"/>
                          </a:rPr>
                          <m:t>+</m:t>
                        </m:r>
                        <m:r>
                          <a:rPr lang="en-US" sz="3000" b="0" i="0" smtClean="0">
                            <a:latin typeface="Cambria Math" panose="02040503050406030204" pitchFamily="18" charset="0"/>
                            <a:cs typeface="Arial" panose="020B0604020202020204" pitchFamily="34" charset="0"/>
                          </a:rPr>
                          <m:t> 9</m:t>
                        </m:r>
                      </m:num>
                      <m:den>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b="0" i="0" smtClean="0">
                            <a:latin typeface="Cambria Math" panose="02040503050406030204" pitchFamily="18" charset="0"/>
                            <a:cs typeface="Arial" panose="020B0604020202020204" pitchFamily="34" charset="0"/>
                          </a:rPr>
                          <m:t>+ 9</m:t>
                        </m:r>
                        <m:r>
                          <m:rPr>
                            <m:sty m:val="p"/>
                          </m:rPr>
                          <a:rPr lang="en-US" sz="3000">
                            <a:latin typeface="Cambria Math" panose="02040503050406030204" pitchFamily="18" charset="0"/>
                            <a:cs typeface="Arial" panose="020B0604020202020204" pitchFamily="34" charset="0"/>
                          </a:rPr>
                          <m:t>x</m:t>
                        </m:r>
                        <m:r>
                          <a:rPr lang="en-US" sz="3000">
                            <a:latin typeface="Cambria Math" panose="02040503050406030204" pitchFamily="18" charset="0"/>
                            <a:cs typeface="Arial" panose="020B0604020202020204" pitchFamily="34" charset="0"/>
                          </a:rPr>
                          <m:t> + 18</m:t>
                        </m:r>
                      </m:den>
                    </m:f>
                  </m:oMath>
                </a14:m>
                <a:endParaRPr lang="en-US" sz="30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5257914"/>
              </a:xfrm>
              <a:prstGeom prst="rect">
                <a:avLst/>
              </a:prstGeom>
              <a:blipFill rotWithShape="0">
                <a:blip r:embed="rId4"/>
                <a:stretch>
                  <a:fillRect l="-2323" t="-1506" b="-463"/>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502928095"/>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3649204"/>
              </a:xfrm>
              <a:prstGeom prst="rect">
                <a:avLst/>
              </a:prstGeom>
            </p:spPr>
            <p:txBody>
              <a:bodyPr wrap="square">
                <a:spAutoFit/>
              </a:bodyPr>
              <a:lstStyle/>
              <a:p>
                <a:pPr marL="514350" indent="-514350">
                  <a:buClr>
                    <a:srgbClr val="C00000"/>
                  </a:buClr>
                  <a:buFont typeface="+mj-lt"/>
                  <a:buAutoNum type="arabicPeriod" startAt="7"/>
                  <a:tabLst>
                    <a:tab pos="966788" algn="l"/>
                    <a:tab pos="2690813" algn="l"/>
                  </a:tabLst>
                </a:pPr>
                <a:r>
                  <a:rPr lang="en-US" sz="3600" dirty="0" smtClean="0">
                    <a:latin typeface="Arial" panose="020B0604020202020204" pitchFamily="34" charset="0"/>
                    <a:cs typeface="Arial" panose="020B0604020202020204" pitchFamily="34" charset="0"/>
                  </a:rPr>
                  <a:t>Solve </a:t>
                </a:r>
                <a:r>
                  <a:rPr lang="en-US" sz="3600" dirty="0">
                    <a:latin typeface="Arial" panose="020B0604020202020204" pitchFamily="34" charset="0"/>
                    <a:cs typeface="Arial" panose="020B0604020202020204" pitchFamily="34" charset="0"/>
                  </a:rPr>
                  <a:t>these quadratic equations, </a:t>
                </a:r>
                <a:endParaRPr lang="en-US" sz="36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a:tabLst>
                    <a:tab pos="2690813" algn="l"/>
                  </a:tabLst>
                </a:pPr>
                <a:r>
                  <a:rPr lang="en-US" sz="3600" dirty="0" smtClean="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 - 8)(</a:t>
                </a:r>
                <a:r>
                  <a:rPr lang="en-US" sz="3600" i="1"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 + 7) = 0 </a:t>
                </a:r>
                <a:endParaRPr lang="en-US" sz="36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a:tabLst>
                    <a:tab pos="2690813" algn="l"/>
                  </a:tabLst>
                </a:pPr>
                <a:r>
                  <a:rPr lang="en-US" sz="3600" i="1" dirty="0" smtClean="0">
                    <a:latin typeface="Arial" panose="020B0604020202020204" pitchFamily="34" charset="0"/>
                    <a:cs typeface="Arial" panose="020B0604020202020204" pitchFamily="34" charset="0"/>
                  </a:rPr>
                  <a:t>x</a:t>
                </a:r>
                <a:r>
                  <a:rPr lang="en-US" sz="3600" baseline="30000" dirty="0" smtClean="0">
                    <a:latin typeface="Arial" panose="020B0604020202020204" pitchFamily="34" charset="0"/>
                    <a:cs typeface="Arial" panose="020B0604020202020204" pitchFamily="34" charset="0"/>
                  </a:rPr>
                  <a:t>2 </a:t>
                </a:r>
                <a:r>
                  <a:rPr lang="en-US" sz="3600" dirty="0" smtClean="0">
                    <a:latin typeface="Arial" panose="020B0604020202020204" pitchFamily="34" charset="0"/>
                    <a:cs typeface="Arial" panose="020B0604020202020204" pitchFamily="34" charset="0"/>
                  </a:rPr>
                  <a:t>– 2</a:t>
                </a:r>
                <a:r>
                  <a:rPr lang="en-US" sz="3600" i="1" dirty="0" smtClean="0">
                    <a:latin typeface="Arial" panose="020B0604020202020204" pitchFamily="34" charset="0"/>
                    <a:cs typeface="Arial" panose="020B0604020202020204" pitchFamily="34" charset="0"/>
                  </a:rPr>
                  <a:t>x </a:t>
                </a:r>
                <a:r>
                  <a:rPr lang="en-US" sz="3600" dirty="0" smtClean="0">
                    <a:latin typeface="Arial" panose="020B0604020202020204" pitchFamily="34" charset="0"/>
                    <a:cs typeface="Arial" panose="020B0604020202020204" pitchFamily="34" charset="0"/>
                  </a:rPr>
                  <a:t>- 63 </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0</a:t>
                </a:r>
              </a:p>
              <a:p>
                <a:pPr marL="1038225" lvl="1" indent="-581025">
                  <a:buClr>
                    <a:srgbClr val="C00000"/>
                  </a:buClr>
                  <a:buFont typeface="+mj-lt"/>
                  <a:buAutoNum type="alphaLcPeriod"/>
                  <a:tabLst>
                    <a:tab pos="2690813" algn="l"/>
                  </a:tabLst>
                </a:pPr>
                <a:r>
                  <a:rPr lang="en-US" sz="3600" i="1" dirty="0" smtClean="0">
                    <a:latin typeface="Arial" panose="020B0604020202020204" pitchFamily="34" charset="0"/>
                    <a:cs typeface="Arial" panose="020B0604020202020204" pitchFamily="34" charset="0"/>
                  </a:rPr>
                  <a:t>x</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+ 3</a:t>
                </a:r>
                <a:r>
                  <a:rPr lang="en-US" sz="3600" i="1"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 + 3 = </a:t>
                </a:r>
                <a:r>
                  <a:rPr lang="en-US" sz="3600" dirty="0" smtClean="0">
                    <a:latin typeface="Arial" panose="020B0604020202020204" pitchFamily="34" charset="0"/>
                    <a:cs typeface="Arial" panose="020B0604020202020204" pitchFamily="34" charset="0"/>
                  </a:rPr>
                  <a:t>4</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9</a:t>
                </a:r>
              </a:p>
              <a:p>
                <a:pPr marL="1038225" lvl="1" indent="-581025">
                  <a:buClr>
                    <a:srgbClr val="C00000"/>
                  </a:buClr>
                  <a:buFont typeface="+mj-lt"/>
                  <a:buAutoNum type="alphaLcPeriod"/>
                  <a:tabLst>
                    <a:tab pos="2690813"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0">
                            <a:latin typeface="Cambria Math" panose="02040503050406030204" pitchFamily="18" charset="0"/>
                            <a:cs typeface="Arial" panose="020B0604020202020204" pitchFamily="34" charset="0"/>
                          </a:rPr>
                          <m:t>2</m:t>
                        </m:r>
                        <m:r>
                          <m:rPr>
                            <m:sty m:val="p"/>
                          </m:rPr>
                          <a:rPr lang="en-US" sz="3600" i="0">
                            <a:latin typeface="Cambria Math" panose="02040503050406030204" pitchFamily="18" charset="0"/>
                            <a:cs typeface="Arial" panose="020B0604020202020204" pitchFamily="34" charset="0"/>
                          </a:rPr>
                          <m:t>x</m:t>
                        </m:r>
                        <m:r>
                          <a:rPr lang="en-US" sz="3600" i="0">
                            <a:latin typeface="Cambria Math" panose="02040503050406030204" pitchFamily="18" charset="0"/>
                            <a:cs typeface="Arial" panose="020B0604020202020204" pitchFamily="34" charset="0"/>
                          </a:rPr>
                          <m:t> +3</m:t>
                        </m:r>
                      </m:num>
                      <m:den>
                        <m:r>
                          <m:rPr>
                            <m:sty m:val="p"/>
                          </m:rPr>
                          <a:rPr lang="en-US" sz="3600" i="0">
                            <a:latin typeface="Cambria Math" panose="02040503050406030204" pitchFamily="18" charset="0"/>
                            <a:cs typeface="Arial" panose="020B0604020202020204" pitchFamily="34" charset="0"/>
                          </a:rPr>
                          <m:t>x</m:t>
                        </m:r>
                        <m:r>
                          <a:rPr lang="en-US" sz="3600" i="0" baseline="30000">
                            <a:latin typeface="Cambria Math" panose="02040503050406030204" pitchFamily="18" charset="0"/>
                            <a:cs typeface="Arial" panose="020B0604020202020204" pitchFamily="34" charset="0"/>
                          </a:rPr>
                          <m:t>2</m:t>
                        </m:r>
                        <m:r>
                          <a:rPr lang="en-US" sz="3600" i="0">
                            <a:latin typeface="Cambria Math" panose="02040503050406030204" pitchFamily="18" charset="0"/>
                            <a:cs typeface="Arial" panose="020B0604020202020204" pitchFamily="34" charset="0"/>
                          </a:rPr>
                          <m:t> +</m:t>
                        </m:r>
                        <m:r>
                          <a:rPr lang="en-US" sz="3600" b="0" i="0" smtClean="0">
                            <a:latin typeface="Cambria Math" panose="02040503050406030204" pitchFamily="18" charset="0"/>
                            <a:cs typeface="Arial" panose="020B0604020202020204" pitchFamily="34" charset="0"/>
                          </a:rPr>
                          <m:t> 5</m:t>
                        </m:r>
                        <m:r>
                          <m:rPr>
                            <m:sty m:val="p"/>
                          </m:rPr>
                          <a:rPr lang="en-US" sz="3600" i="0">
                            <a:latin typeface="Cambria Math" panose="02040503050406030204" pitchFamily="18" charset="0"/>
                            <a:cs typeface="Arial" panose="020B0604020202020204" pitchFamily="34" charset="0"/>
                          </a:rPr>
                          <m:t>x</m:t>
                        </m:r>
                        <m:r>
                          <a:rPr lang="en-US" sz="3600" i="0">
                            <a:latin typeface="Cambria Math" panose="02040503050406030204" pitchFamily="18" charset="0"/>
                            <a:cs typeface="Arial" panose="020B0604020202020204" pitchFamily="34" charset="0"/>
                          </a:rPr>
                          <m:t> − 7</m:t>
                        </m:r>
                      </m:den>
                    </m:f>
                  </m:oMath>
                </a14:m>
                <a:r>
                  <a:rPr lang="en-US" sz="3600" dirty="0" smtClean="0">
                    <a:latin typeface="Arial" panose="020B0604020202020204" pitchFamily="34" charset="0"/>
                    <a:cs typeface="Arial" panose="020B0604020202020204" pitchFamily="34" charset="0"/>
                  </a:rPr>
                  <a:t> = 1</a:t>
                </a:r>
                <a:endParaRPr lang="en-US" sz="3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3649204"/>
              </a:xfrm>
              <a:prstGeom prst="rect">
                <a:avLst/>
              </a:prstGeom>
              <a:blipFill rotWithShape="0">
                <a:blip r:embed="rId4"/>
                <a:stretch>
                  <a:fillRect l="-3136" t="-2504" r="-3020" b="-1836"/>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6" name="Rectangle 5"/>
          <p:cNvSpPr/>
          <p:nvPr/>
        </p:nvSpPr>
        <p:spPr>
          <a:xfrm flipH="1">
            <a:off x="251520" y="5085184"/>
            <a:ext cx="5204539" cy="47705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500" b="1" dirty="0" smtClean="0">
                <a:solidFill>
                  <a:srgbClr val="C00000"/>
                </a:solidFill>
                <a:latin typeface="Arial" panose="020B0604020202020204" pitchFamily="34" charset="0"/>
                <a:cs typeface="Arial" panose="020B0604020202020204" pitchFamily="34" charset="0"/>
              </a:rPr>
              <a:t>Q7b </a:t>
            </a:r>
            <a:r>
              <a:rPr lang="en-US" sz="2500" b="1" dirty="0">
                <a:solidFill>
                  <a:srgbClr val="C00000"/>
                </a:solidFill>
                <a:latin typeface="Arial" panose="020B0604020202020204" pitchFamily="34" charset="0"/>
                <a:cs typeface="Arial" panose="020B0604020202020204" pitchFamily="34" charset="0"/>
              </a:rPr>
              <a:t>hint</a:t>
            </a:r>
            <a:r>
              <a:rPr lang="en-US" sz="2500" dirty="0">
                <a:solidFill>
                  <a:schemeClr val="tx1"/>
                </a:solidFill>
                <a:latin typeface="Arial" panose="020B0604020202020204" pitchFamily="34" charset="0"/>
                <a:cs typeface="Arial" panose="020B0604020202020204" pitchFamily="34" charset="0"/>
              </a:rPr>
              <a:t> - Factorise the equation</a:t>
            </a:r>
          </a:p>
        </p:txBody>
      </p:sp>
      <p:sp>
        <p:nvSpPr>
          <p:cNvPr id="9" name="Rectangle 8"/>
          <p:cNvSpPr/>
          <p:nvPr/>
        </p:nvSpPr>
        <p:spPr>
          <a:xfrm flipH="1">
            <a:off x="251520" y="5663570"/>
            <a:ext cx="5204539" cy="86177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500" b="1" dirty="0" smtClean="0">
                <a:solidFill>
                  <a:srgbClr val="C00000"/>
                </a:solidFill>
                <a:latin typeface="Arial" panose="020B0604020202020204" pitchFamily="34" charset="0"/>
                <a:cs typeface="Arial" panose="020B0604020202020204" pitchFamily="34" charset="0"/>
              </a:rPr>
              <a:t>Q7b </a:t>
            </a:r>
            <a:r>
              <a:rPr lang="en-US" sz="2500" b="1" dirty="0">
                <a:solidFill>
                  <a:srgbClr val="C00000"/>
                </a:solidFill>
                <a:latin typeface="Arial" panose="020B0604020202020204" pitchFamily="34" charset="0"/>
                <a:cs typeface="Arial" panose="020B0604020202020204" pitchFamily="34" charset="0"/>
              </a:rPr>
              <a:t>hint</a:t>
            </a:r>
            <a:r>
              <a:rPr lang="en-US" sz="2500" dirty="0">
                <a:solidFill>
                  <a:schemeClr val="tx1"/>
                </a:solidFill>
                <a:latin typeface="Arial" panose="020B0604020202020204" pitchFamily="34" charset="0"/>
                <a:cs typeface="Arial" panose="020B0604020202020204" pitchFamily="34" charset="0"/>
              </a:rPr>
              <a:t> - Rearrange the equation into the form </a:t>
            </a:r>
            <a:r>
              <a:rPr lang="en-US" sz="2500" i="1" dirty="0">
                <a:solidFill>
                  <a:schemeClr val="tx1"/>
                </a:solidFill>
                <a:latin typeface="Arial" panose="020B0604020202020204" pitchFamily="34" charset="0"/>
                <a:cs typeface="Arial" panose="020B0604020202020204" pitchFamily="34" charset="0"/>
              </a:rPr>
              <a:t>x</a:t>
            </a:r>
            <a:r>
              <a:rPr lang="en-US" sz="2500" baseline="30000" dirty="0">
                <a:solidFill>
                  <a:schemeClr val="tx1"/>
                </a:solidFill>
                <a:latin typeface="Arial" panose="020B0604020202020204" pitchFamily="34" charset="0"/>
                <a:cs typeface="Arial" panose="020B0604020202020204" pitchFamily="34" charset="0"/>
              </a:rPr>
              <a:t>2</a:t>
            </a:r>
            <a:r>
              <a:rPr lang="en-US" sz="2500" dirty="0">
                <a:solidFill>
                  <a:schemeClr val="tx1"/>
                </a:solidFill>
                <a:latin typeface="Arial" panose="020B0604020202020204" pitchFamily="34" charset="0"/>
                <a:cs typeface="Arial" panose="020B0604020202020204" pitchFamily="34" charset="0"/>
              </a:rPr>
              <a:t> + </a:t>
            </a:r>
            <a:r>
              <a:rPr lang="en-US" sz="2500" i="1" dirty="0" err="1">
                <a:solidFill>
                  <a:schemeClr val="tx1"/>
                </a:solidFill>
                <a:latin typeface="Arial" panose="020B0604020202020204" pitchFamily="34" charset="0"/>
                <a:cs typeface="Arial" panose="020B0604020202020204" pitchFamily="34" charset="0"/>
              </a:rPr>
              <a:t>bx</a:t>
            </a:r>
            <a:r>
              <a:rPr lang="en-US" sz="2500" dirty="0">
                <a:solidFill>
                  <a:schemeClr val="tx1"/>
                </a:solidFill>
                <a:latin typeface="Arial" panose="020B0604020202020204" pitchFamily="34" charset="0"/>
                <a:cs typeface="Arial" panose="020B0604020202020204" pitchFamily="34" charset="0"/>
              </a:rPr>
              <a:t> + </a:t>
            </a:r>
            <a:r>
              <a:rPr lang="en-US" sz="2500" i="1" dirty="0">
                <a:solidFill>
                  <a:schemeClr val="tx1"/>
                </a:solidFill>
                <a:latin typeface="Arial" panose="020B0604020202020204" pitchFamily="34" charset="0"/>
                <a:cs typeface="Arial" panose="020B0604020202020204" pitchFamily="34" charset="0"/>
              </a:rPr>
              <a:t>c</a:t>
            </a:r>
            <a:r>
              <a:rPr lang="en-US" sz="2500" dirty="0">
                <a:solidFill>
                  <a:schemeClr val="tx1"/>
                </a:solidFill>
                <a:latin typeface="Arial" panose="020B0604020202020204" pitchFamily="34" charset="0"/>
                <a:cs typeface="Arial" panose="020B0604020202020204" pitchFamily="34" charset="0"/>
              </a:rPr>
              <a:t> = 0.</a:t>
            </a:r>
          </a:p>
        </p:txBody>
      </p:sp>
    </p:spTree>
    <p:extLst>
      <p:ext uri="{BB962C8B-B14F-4D97-AF65-F5344CB8AC3E}">
        <p14:creationId xmlns:p14="http://schemas.microsoft.com/office/powerpoint/2010/main" val="2173849521"/>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4600490"/>
              </a:xfrm>
              <a:prstGeom prst="rect">
                <a:avLst/>
              </a:prstGeom>
            </p:spPr>
            <p:txBody>
              <a:bodyPr wrap="square">
                <a:spAutoFit/>
              </a:bodyPr>
              <a:lstStyle/>
              <a:p>
                <a:pPr marL="457200" indent="-457200">
                  <a:buClr>
                    <a:srgbClr val="C00000"/>
                  </a:buClr>
                  <a:buFont typeface="+mj-lt"/>
                  <a:buAutoNum type="arabicPeriod" startAt="8"/>
                  <a:tabLst>
                    <a:tab pos="862013" algn="l"/>
                    <a:tab pos="2690813"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Write </a:t>
                </a:r>
                <a:r>
                  <a:rPr lang="en-US" sz="2400" dirty="0">
                    <a:latin typeface="Arial" panose="020B0604020202020204" pitchFamily="34" charset="0"/>
                    <a:cs typeface="Arial" panose="020B0604020202020204" pitchFamily="34" charset="0"/>
                  </a:rPr>
                  <a:t>down the LCM of </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 </a:t>
                </a:r>
                <a:endParaRPr lang="en-US" sz="24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startAt="2"/>
                  <a:tabLst>
                    <a:tab pos="2690813" algn="l"/>
                  </a:tabLst>
                </a:pPr>
                <a:r>
                  <a:rPr lang="en-US" sz="2400" dirty="0" smtClean="0">
                    <a:latin typeface="Arial" panose="020B0604020202020204" pitchFamily="34" charset="0"/>
                    <a:cs typeface="Arial" panose="020B0604020202020204" pitchFamily="34" charset="0"/>
                  </a:rPr>
                  <a:t>Copy </a:t>
                </a:r>
                <a:r>
                  <a:rPr lang="en-US" sz="2400" dirty="0">
                    <a:latin typeface="Arial" panose="020B0604020202020204" pitchFamily="34" charset="0"/>
                    <a:cs typeface="Arial" panose="020B0604020202020204" pitchFamily="34" charset="0"/>
                  </a:rPr>
                  <a:t>and complete</a:t>
                </a:r>
                <a:r>
                  <a:rPr lang="en-US" sz="2400" dirty="0" smtClean="0">
                    <a:latin typeface="Arial" panose="020B0604020202020204" pitchFamily="34" charset="0"/>
                    <a:cs typeface="Arial" panose="020B0604020202020204" pitchFamily="34" charset="0"/>
                  </a:rPr>
                  <a:t>.</a:t>
                </a:r>
              </a:p>
              <a:p>
                <a:pPr marL="1428750" lvl="2" indent="-514350">
                  <a:buClr>
                    <a:srgbClr val="C00000"/>
                  </a:buClr>
                  <a:buFont typeface="+mj-lt"/>
                  <a:buAutoNum type="romanLcPeriod"/>
                  <a:tabLst>
                    <a:tab pos="2690813"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m:rPr>
                            <m:sty m:val="p"/>
                          </m:rPr>
                          <a:rPr lang="en-US" sz="2400" i="0">
                            <a:latin typeface="Cambria Math" panose="02040503050406030204" pitchFamily="18" charset="0"/>
                            <a:cs typeface="Arial" panose="020B0604020202020204" pitchFamily="34" charset="0"/>
                          </a:rPr>
                          <m:t>x</m:t>
                        </m:r>
                      </m:den>
                    </m:f>
                  </m:oMath>
                </a14:m>
                <a:r>
                  <a:rPr lang="en-US" sz="2400" dirty="0" smtClean="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r>
                          <a:rPr lang="en-US" sz="2400" i="0">
                            <a:latin typeface="Cambria Math" panose="02040503050406030204" pitchFamily="18" charset="0"/>
                            <a:cs typeface="Arial" panose="020B0604020202020204" pitchFamily="34" charset="0"/>
                          </a:rPr>
                          <m:t>(</m:t>
                        </m:r>
                        <m:d>
                          <m:dPr>
                            <m:begChr m:val="["/>
                            <m:endChr m:val="]"/>
                            <m:ctrlPr>
                              <a:rPr lang="en-US" sz="2400" i="1">
                                <a:latin typeface="Cambria Math" panose="02040503050406030204" pitchFamily="18" charset="0"/>
                                <a:cs typeface="Arial" panose="020B0604020202020204" pitchFamily="34" charset="0"/>
                              </a:rPr>
                            </m:ctrlPr>
                          </m:dPr>
                          <m:e>
                            <m:r>
                              <a:rPr lang="en-US" sz="2400" i="0">
                                <a:latin typeface="Cambria Math" panose="02040503050406030204" pitchFamily="18" charset="0"/>
                                <a:cs typeface="Arial" panose="020B0604020202020204" pitchFamily="34" charset="0"/>
                              </a:rPr>
                              <m:t>  </m:t>
                            </m:r>
                          </m:e>
                        </m:d>
                        <m:r>
                          <a:rPr lang="en-US" sz="2400" i="0">
                            <a:latin typeface="Cambria Math" panose="02040503050406030204" pitchFamily="18" charset="0"/>
                            <a:cs typeface="Arial" panose="020B0604020202020204" pitchFamily="34" charset="0"/>
                          </a:rPr>
                          <m:t>)</m:t>
                        </m:r>
                      </m:num>
                      <m:den>
                        <m:r>
                          <m:rPr>
                            <m:sty m:val="p"/>
                          </m:rPr>
                          <a:rPr lang="en-US" sz="2400" i="0">
                            <a:latin typeface="Cambria Math" panose="02040503050406030204" pitchFamily="18" charset="0"/>
                            <a:cs typeface="Arial" panose="020B0604020202020204" pitchFamily="34" charset="0"/>
                          </a:rPr>
                          <m:t>x</m:t>
                        </m:r>
                        <m:r>
                          <a:rPr lang="en-US" sz="2400" i="0" smtClean="0">
                            <a:latin typeface="Cambria Math" panose="02040503050406030204" pitchFamily="18" charset="0"/>
                            <a:cs typeface="Arial" panose="020B0604020202020204" pitchFamily="34" charset="0"/>
                          </a:rPr>
                          <m:t> </m:t>
                        </m:r>
                        <m:r>
                          <a:rPr lang="en-US" sz="2400" i="0">
                            <a:latin typeface="Cambria Math" panose="02040503050406030204" pitchFamily="18" charset="0"/>
                            <a:cs typeface="Arial" panose="020B0604020202020204" pitchFamily="34" charset="0"/>
                          </a:rPr>
                          <m:t>(</m:t>
                        </m:r>
                        <m:r>
                          <m:rPr>
                            <m:sty m:val="p"/>
                          </m:rPr>
                          <a:rPr lang="en-US" sz="2400" i="0">
                            <a:latin typeface="Cambria Math" panose="02040503050406030204" pitchFamily="18" charset="0"/>
                            <a:cs typeface="Arial" panose="020B0604020202020204" pitchFamily="34" charset="0"/>
                          </a:rPr>
                          <m:t>x</m:t>
                        </m:r>
                        <m:r>
                          <a:rPr lang="en-US" sz="2400" i="0">
                            <a:latin typeface="Cambria Math" panose="02040503050406030204" pitchFamily="18" charset="0"/>
                            <a:cs typeface="Arial" panose="020B0604020202020204" pitchFamily="34" charset="0"/>
                          </a:rPr>
                          <m:t> − 1)</m:t>
                        </m:r>
                      </m:den>
                    </m:f>
                  </m:oMath>
                </a14:m>
                <a:endParaRPr lang="en-US" sz="2400" dirty="0" smtClean="0">
                  <a:latin typeface="Arial" panose="020B0604020202020204" pitchFamily="34" charset="0"/>
                  <a:cs typeface="Arial" panose="020B0604020202020204" pitchFamily="34" charset="0"/>
                </a:endParaRPr>
              </a:p>
              <a:p>
                <a:pPr marL="1428750" lvl="2" indent="-514350">
                  <a:buClr>
                    <a:srgbClr val="C00000"/>
                  </a:buClr>
                  <a:buFont typeface="+mj-lt"/>
                  <a:buAutoNum type="romanLcPeriod"/>
                  <a:tabLst>
                    <a:tab pos="2690813"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m:rPr>
                            <m:sty m:val="p"/>
                          </m:rPr>
                          <a:rPr lang="en-US" sz="2400" i="0">
                            <a:latin typeface="Cambria Math" panose="02040503050406030204" pitchFamily="18" charset="0"/>
                            <a:cs typeface="Arial" panose="020B0604020202020204" pitchFamily="34" charset="0"/>
                          </a:rPr>
                          <m:t>x</m:t>
                        </m:r>
                        <m:r>
                          <a:rPr lang="en-US" sz="2400" b="0" i="0" smtClean="0">
                            <a:latin typeface="Cambria Math" panose="02040503050406030204" pitchFamily="18" charset="0"/>
                            <a:cs typeface="Arial" panose="020B0604020202020204" pitchFamily="34" charset="0"/>
                          </a:rPr>
                          <m:t> − 1</m:t>
                        </m:r>
                      </m:den>
                    </m:f>
                  </m:oMath>
                </a14:m>
                <a:r>
                  <a:rPr lang="en-US" sz="2400" dirty="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r>
                          <a:rPr lang="en-US" sz="2400" b="0" i="1" smtClean="0">
                            <a:latin typeface="Cambria Math" panose="02040503050406030204" pitchFamily="18" charset="0"/>
                            <a:cs typeface="Arial" panose="020B0604020202020204" pitchFamily="34" charset="0"/>
                          </a:rPr>
                          <m:t>𝑥</m:t>
                        </m:r>
                      </m:num>
                      <m:den>
                        <m:r>
                          <a:rPr lang="en-US" sz="2400" i="0">
                            <a:latin typeface="Cambria Math" panose="02040503050406030204" pitchFamily="18" charset="0"/>
                            <a:cs typeface="Arial" panose="020B0604020202020204" pitchFamily="34" charset="0"/>
                          </a:rPr>
                          <m:t>(</m:t>
                        </m:r>
                        <m:r>
                          <m:rPr>
                            <m:sty m:val="p"/>
                          </m:rPr>
                          <a:rPr lang="en-US" sz="2400" i="0">
                            <a:latin typeface="Cambria Math" panose="02040503050406030204" pitchFamily="18" charset="0"/>
                            <a:cs typeface="Arial" panose="020B0604020202020204" pitchFamily="34" charset="0"/>
                          </a:rPr>
                          <m:t>x</m:t>
                        </m:r>
                        <m:r>
                          <a:rPr lang="en-US" sz="2400" i="0">
                            <a:latin typeface="Cambria Math" panose="02040503050406030204" pitchFamily="18" charset="0"/>
                            <a:cs typeface="Arial" panose="020B0604020202020204" pitchFamily="34" charset="0"/>
                          </a:rPr>
                          <m:t> − 1)([  ])</m:t>
                        </m:r>
                      </m:den>
                    </m:f>
                  </m:oMath>
                </a14:m>
                <a:endParaRPr lang="en-US" sz="24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2690813" algn="l"/>
                  </a:tabLst>
                </a:pPr>
                <a:r>
                  <a:rPr lang="en-US" sz="2400" dirty="0">
                    <a:latin typeface="Arial" panose="020B0604020202020204" pitchFamily="34" charset="0"/>
                    <a:cs typeface="Arial" panose="020B0604020202020204" pitchFamily="34" charset="0"/>
                  </a:rPr>
                  <a:t>Copy and complete, using your answers to part </a:t>
                </a:r>
                <a:r>
                  <a:rPr lang="en-US" sz="2400" b="1" dirty="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3</m:t>
                        </m:r>
                      </m:num>
                      <m:den>
                        <m:r>
                          <m:rPr>
                            <m:sty m:val="p"/>
                          </m:rPr>
                          <a:rPr lang="en-US" sz="2400">
                            <a:latin typeface="Cambria Math" panose="02040503050406030204" pitchFamily="18" charset="0"/>
                            <a:cs typeface="Arial" panose="020B0604020202020204" pitchFamily="34" charset="0"/>
                          </a:rPr>
                          <m:t>x</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2</m:t>
                        </m:r>
                      </m:num>
                      <m:den>
                        <m:r>
                          <m:rPr>
                            <m:sty m:val="p"/>
                          </m:rPr>
                          <a:rPr lang="en-US" sz="240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 − 1</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d>
                          <m:dPr>
                            <m:begChr m:val="["/>
                            <m:endChr m:val="]"/>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  </m:t>
                            </m:r>
                          </m:e>
                        </m:d>
                        <m:r>
                          <a:rPr lang="en-US" sz="2400" b="0" i="1" smtClean="0">
                            <a:latin typeface="Cambria Math" panose="02040503050406030204" pitchFamily="18" charset="0"/>
                            <a:cs typeface="Arial" panose="020B0604020202020204" pitchFamily="34" charset="0"/>
                          </a:rPr>
                          <m:t> + [  ]</m:t>
                        </m:r>
                      </m:num>
                      <m:den>
                        <m:r>
                          <m:rPr>
                            <m:sty m:val="p"/>
                          </m:rPr>
                          <a:rPr lang="en-US" sz="2400" b="0" i="0" smtClean="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m:t>
                        </m:r>
                        <m:r>
                          <m:rPr>
                            <m:sty m:val="p"/>
                          </m:rPr>
                          <a:rPr lang="en-US" sz="240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 − 1)</m:t>
                        </m:r>
                        <m:r>
                          <a:rPr lang="en-US" sz="2400" i="1" smtClean="0">
                            <a:latin typeface="Cambria Math" panose="02040503050406030204" pitchFamily="18" charset="0"/>
                            <a:cs typeface="Arial" panose="020B0604020202020204" pitchFamily="34" charset="0"/>
                          </a:rPr>
                          <m:t> </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  ]</m:t>
                        </m:r>
                      </m:num>
                      <m:den>
                        <m:r>
                          <a:rPr lang="en-US" sz="2400" b="0" i="0" smtClean="0">
                            <a:latin typeface="Cambria Math" panose="02040503050406030204" pitchFamily="18" charset="0"/>
                            <a:cs typeface="Arial" panose="020B0604020202020204" pitchFamily="34" charset="0"/>
                          </a:rPr>
                          <m:t>[  ]</m:t>
                        </m:r>
                      </m:den>
                    </m:f>
                  </m:oMath>
                </a14:m>
                <a:endParaRPr lang="en-US" sz="2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2690813" algn="l"/>
                  </a:tabLst>
                </a:pPr>
                <a:r>
                  <a:rPr lang="en-US" sz="2400" dirty="0">
                    <a:latin typeface="Arial" panose="020B0604020202020204" pitchFamily="34" charset="0"/>
                    <a:cs typeface="Arial" panose="020B0604020202020204" pitchFamily="34" charset="0"/>
                  </a:rPr>
                  <a:t>Use your answer to part c to </a:t>
                </a:r>
                <a:r>
                  <a:rPr lang="en-US" sz="2400" dirty="0" smtClean="0">
                    <a:latin typeface="Arial" panose="020B0604020202020204" pitchFamily="34" charset="0"/>
                    <a:cs typeface="Arial" panose="020B0604020202020204" pitchFamily="34" charset="0"/>
                  </a:rPr>
                  <a:t>solve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3</m:t>
                        </m:r>
                      </m:num>
                      <m:den>
                        <m:r>
                          <m:rPr>
                            <m:sty m:val="p"/>
                          </m:rPr>
                          <a:rPr lang="en-US" sz="2400">
                            <a:latin typeface="Cambria Math" panose="02040503050406030204" pitchFamily="18" charset="0"/>
                            <a:cs typeface="Arial" panose="020B0604020202020204" pitchFamily="34" charset="0"/>
                          </a:rPr>
                          <m:t>x</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2</m:t>
                        </m:r>
                      </m:num>
                      <m:den>
                        <m:r>
                          <m:rPr>
                            <m:sty m:val="p"/>
                          </m:rPr>
                          <a:rPr lang="en-US" sz="240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 − 1</m:t>
                        </m:r>
                      </m:den>
                    </m:f>
                  </m:oMath>
                </a14:m>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1</a:t>
                </a: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4600490"/>
              </a:xfrm>
              <a:prstGeom prst="rect">
                <a:avLst/>
              </a:prstGeom>
              <a:blipFill rotWithShape="0">
                <a:blip r:embed="rId4"/>
                <a:stretch>
                  <a:fillRect l="-1510" t="-927" b="-265"/>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65065" y="5797133"/>
            <a:ext cx="5204539" cy="80021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Q8b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First set your fraction answer from part </a:t>
            </a:r>
            <a:r>
              <a:rPr lang="en-US" sz="2300" b="1" dirty="0">
                <a:solidFill>
                  <a:schemeClr val="tx1"/>
                </a:solidFill>
                <a:latin typeface="Arial" panose="020B0604020202020204" pitchFamily="34" charset="0"/>
                <a:cs typeface="Arial" panose="020B0604020202020204" pitchFamily="34" charset="0"/>
              </a:rPr>
              <a:t>c</a:t>
            </a:r>
            <a:r>
              <a:rPr lang="en-US" sz="2300" dirty="0">
                <a:solidFill>
                  <a:schemeClr val="tx1"/>
                </a:solidFill>
                <a:latin typeface="Arial" panose="020B0604020202020204" pitchFamily="34" charset="0"/>
                <a:cs typeface="Arial" panose="020B0604020202020204" pitchFamily="34" charset="0"/>
              </a:rPr>
              <a:t> equal to 1.</a:t>
            </a:r>
          </a:p>
        </p:txBody>
      </p:sp>
    </p:spTree>
    <p:extLst>
      <p:ext uri="{BB962C8B-B14F-4D97-AF65-F5344CB8AC3E}">
        <p14:creationId xmlns:p14="http://schemas.microsoft.com/office/powerpoint/2010/main" val="1925187053"/>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65065" y="1196752"/>
                <a:ext cx="5243040" cy="5061835"/>
              </a:xfrm>
              <a:prstGeom prst="rect">
                <a:avLst/>
              </a:prstGeom>
            </p:spPr>
            <p:txBody>
              <a:bodyPr wrap="square">
                <a:spAutoFit/>
              </a:bodyPr>
              <a:lstStyle/>
              <a:p>
                <a:pPr marL="457200" indent="-457200">
                  <a:buClr>
                    <a:srgbClr val="C00000"/>
                  </a:buClr>
                  <a:buFont typeface="+mj-lt"/>
                  <a:buAutoNum type="arabicPeriod" startAt="9"/>
                  <a:tabLst>
                    <a:tab pos="862013" algn="l"/>
                    <a:tab pos="2690813" algn="l"/>
                  </a:tabLst>
                </a:pPr>
                <a:r>
                  <a:rPr lang="en-US" sz="2600" dirty="0" smtClean="0">
                    <a:latin typeface="Arial" panose="020B0604020202020204" pitchFamily="34" charset="0"/>
                    <a:cs typeface="Arial" panose="020B0604020202020204" pitchFamily="34" charset="0"/>
                  </a:rPr>
                  <a:t>Write </a:t>
                </a:r>
                <a:r>
                  <a:rPr lang="en-US" sz="2600" dirty="0">
                    <a:latin typeface="Arial" panose="020B0604020202020204" pitchFamily="34" charset="0"/>
                    <a:cs typeface="Arial" panose="020B0604020202020204" pitchFamily="34" charset="0"/>
                  </a:rPr>
                  <a:t>as a single fraction in its simplest form</a:t>
                </a:r>
                <a:r>
                  <a:rPr lang="en-US" sz="2600" dirty="0" smtClean="0">
                    <a:latin typeface="Arial" panose="020B0604020202020204" pitchFamily="34" charset="0"/>
                    <a:cs typeface="Arial" panose="020B0604020202020204" pitchFamily="34" charset="0"/>
                  </a:rPr>
                  <a:t>.  </a:t>
                </a:r>
                <a14:m>
                  <m:oMath xmlns:m="http://schemas.openxmlformats.org/officeDocument/2006/math">
                    <m:r>
                      <a:rPr lang="en-US" sz="2600" b="0" i="0" smtClean="0">
                        <a:latin typeface="Cambria Math" panose="02040503050406030204" pitchFamily="18" charset="0"/>
                        <a:cs typeface="Arial" panose="020B0604020202020204" pitchFamily="34" charset="0"/>
                      </a:rPr>
                      <m:t> </m:t>
                    </m:r>
                    <m:f>
                      <m:fP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3</m:t>
                        </m:r>
                      </m:num>
                      <m:den>
                        <m:r>
                          <m:rPr>
                            <m:sty m:val="p"/>
                          </m:rPr>
                          <a:rPr lang="en-US" sz="2600">
                            <a:latin typeface="Cambria Math" panose="02040503050406030204" pitchFamily="18" charset="0"/>
                            <a:cs typeface="Arial" panose="020B0604020202020204" pitchFamily="34" charset="0"/>
                          </a:rPr>
                          <m:t>x</m:t>
                        </m:r>
                        <m:r>
                          <a:rPr lang="en-US" sz="2600" b="0" i="0" baseline="30000" smtClean="0">
                            <a:latin typeface="Cambria Math" panose="02040503050406030204" pitchFamily="18" charset="0"/>
                            <a:cs typeface="Arial" panose="020B0604020202020204" pitchFamily="34" charset="0"/>
                          </a:rPr>
                          <m:t>2</m:t>
                        </m:r>
                        <m:r>
                          <a:rPr lang="en-US" sz="2600" b="0" i="0" smtClean="0">
                            <a:latin typeface="Cambria Math" panose="02040503050406030204" pitchFamily="18" charset="0"/>
                            <a:cs typeface="Arial" panose="020B0604020202020204" pitchFamily="34" charset="0"/>
                          </a:rPr>
                          <m:t> − 5</m:t>
                        </m:r>
                        <m:r>
                          <m:rPr>
                            <m:sty m:val="p"/>
                          </m:rPr>
                          <a:rPr lang="en-US" sz="2600" b="0" i="0" smtClean="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 + 4</m:t>
                        </m:r>
                      </m:den>
                    </m:f>
                  </m:oMath>
                </a14:m>
                <a:r>
                  <a:rPr lang="en-US" sz="2600" dirty="0">
                    <a:latin typeface="Arial" panose="020B0604020202020204" pitchFamily="34" charset="0"/>
                    <a:cs typeface="Arial" panose="020B0604020202020204" pitchFamily="34" charset="0"/>
                  </a:rPr>
                  <a:t> =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2</m:t>
                        </m:r>
                      </m:num>
                      <m:den>
                        <m:r>
                          <m:rPr>
                            <m:sty m:val="p"/>
                          </m:rPr>
                          <a:rPr lang="en-US" sz="2600">
                            <a:latin typeface="Cambria Math" panose="02040503050406030204" pitchFamily="18" charset="0"/>
                            <a:cs typeface="Arial" panose="020B0604020202020204" pitchFamily="34" charset="0"/>
                          </a:rPr>
                          <m:t>x</m:t>
                        </m:r>
                        <m:r>
                          <a:rPr lang="en-US" sz="2600">
                            <a:latin typeface="Cambria Math" panose="02040503050406030204" pitchFamily="18" charset="0"/>
                            <a:cs typeface="Arial" panose="020B0604020202020204" pitchFamily="34" charset="0"/>
                          </a:rPr>
                          <m:t> − 4</m:t>
                        </m:r>
                      </m:den>
                    </m:f>
                  </m:oMath>
                </a14:m>
                <a:endParaRPr lang="en-US" sz="2600" dirty="0" smtClean="0">
                  <a:latin typeface="Arial" panose="020B0604020202020204" pitchFamily="34" charset="0"/>
                  <a:cs typeface="Arial" panose="020B0604020202020204" pitchFamily="34" charset="0"/>
                </a:endParaRPr>
              </a:p>
              <a:p>
                <a:pPr>
                  <a:buClr>
                    <a:srgbClr val="C00000"/>
                  </a:buClr>
                  <a:tabLst>
                    <a:tab pos="862013" algn="l"/>
                    <a:tab pos="2690813" algn="l"/>
                  </a:tabLst>
                </a:pPr>
                <a:r>
                  <a:rPr lang="en-US" sz="2600" b="1" dirty="0" smtClean="0">
                    <a:solidFill>
                      <a:srgbClr val="0070C0"/>
                    </a:solidFill>
                    <a:latin typeface="Arial" panose="020B0604020202020204" pitchFamily="34" charset="0"/>
                    <a:cs typeface="Arial" panose="020B0604020202020204" pitchFamily="34" charset="0"/>
                  </a:rPr>
                  <a:t/>
                </a:r>
                <a:br>
                  <a:rPr lang="en-US" sz="2600" b="1" dirty="0" smtClean="0">
                    <a:solidFill>
                      <a:srgbClr val="0070C0"/>
                    </a:solidFill>
                    <a:latin typeface="Arial" panose="020B0604020202020204" pitchFamily="34" charset="0"/>
                    <a:cs typeface="Arial" panose="020B0604020202020204" pitchFamily="34" charset="0"/>
                  </a:rPr>
                </a:br>
                <a:r>
                  <a:rPr lang="en-US" b="1" dirty="0" smtClean="0">
                    <a:solidFill>
                      <a:srgbClr val="0070C0"/>
                    </a:solidFill>
                    <a:latin typeface="Arial" panose="020B0604020202020204" pitchFamily="34" charset="0"/>
                    <a:cs typeface="Arial" panose="020B0604020202020204" pitchFamily="34" charset="0"/>
                  </a:rPr>
                  <a:t/>
                </a:r>
                <a:br>
                  <a:rPr lang="en-US" b="1" dirty="0" smtClean="0">
                    <a:solidFill>
                      <a:srgbClr val="0070C0"/>
                    </a:solidFill>
                    <a:latin typeface="Arial" panose="020B0604020202020204" pitchFamily="34" charset="0"/>
                    <a:cs typeface="Arial" panose="020B0604020202020204" pitchFamily="34" charset="0"/>
                  </a:rPr>
                </a:br>
                <a:r>
                  <a:rPr lang="en-US" sz="2600" b="1" dirty="0" smtClean="0">
                    <a:solidFill>
                      <a:srgbClr val="0070C0"/>
                    </a:solidFill>
                    <a:latin typeface="Arial" panose="020B0604020202020204" pitchFamily="34" charset="0"/>
                    <a:cs typeface="Arial" panose="020B0604020202020204" pitchFamily="34" charset="0"/>
                  </a:rPr>
                  <a:t>Proof</a:t>
                </a:r>
              </a:p>
              <a:p>
                <a:pPr marL="457200" indent="-457200">
                  <a:buClr>
                    <a:srgbClr val="C00000"/>
                  </a:buClr>
                  <a:buFont typeface="+mj-lt"/>
                  <a:buAutoNum type="arabicPeriod"/>
                  <a:tabLst>
                    <a:tab pos="862013" algn="l"/>
                    <a:tab pos="2690813" algn="l"/>
                  </a:tabLst>
                </a:pPr>
                <a:r>
                  <a:rPr lang="en-US" sz="2600" dirty="0" smtClean="0">
                    <a:solidFill>
                      <a:srgbClr val="C00000"/>
                    </a:solidFill>
                    <a:latin typeface="Arial" panose="020B0604020202020204" pitchFamily="34" charset="0"/>
                    <a:cs typeface="Arial" panose="020B0604020202020204" pitchFamily="34" charset="0"/>
                  </a:rPr>
                  <a:t>a.</a:t>
                </a:r>
                <a:r>
                  <a:rPr lang="en-US" sz="2600" dirty="0" smtClean="0">
                    <a:latin typeface="Arial" panose="020B0604020202020204" pitchFamily="34" charset="0"/>
                    <a:cs typeface="Arial" panose="020B0604020202020204" pitchFamily="34" charset="0"/>
                  </a:rPr>
                  <a:t> 	Expand </a:t>
                </a:r>
                <a:r>
                  <a:rPr lang="en-US" sz="2600" dirty="0">
                    <a:latin typeface="Arial" panose="020B0604020202020204" pitchFamily="34" charset="0"/>
                    <a:cs typeface="Arial" panose="020B0604020202020204" pitchFamily="34" charset="0"/>
                  </a:rPr>
                  <a:t>(</a:t>
                </a:r>
                <a:r>
                  <a:rPr lang="en-US" sz="2600" i="1" dirty="0" smtClean="0">
                    <a:latin typeface="Arial" panose="020B0604020202020204" pitchFamily="34" charset="0"/>
                    <a:cs typeface="Arial" panose="020B0604020202020204" pitchFamily="34" charset="0"/>
                  </a:rPr>
                  <a:t>x </a:t>
                </a:r>
                <a:r>
                  <a:rPr lang="en-US" sz="2600" dirty="0" smtClean="0">
                    <a:latin typeface="Arial" panose="020B0604020202020204" pitchFamily="34" charset="0"/>
                    <a:cs typeface="Arial" panose="020B0604020202020204" pitchFamily="34" charset="0"/>
                  </a:rPr>
                  <a:t>- 4)</a:t>
                </a:r>
                <a:r>
                  <a:rPr lang="en-US" sz="2600" baseline="30000" dirty="0" smtClean="0">
                    <a:latin typeface="Arial" panose="020B0604020202020204" pitchFamily="34" charset="0"/>
                    <a:cs typeface="Arial" panose="020B0604020202020204" pitchFamily="34" charset="0"/>
                  </a:rPr>
                  <a:t>2</a:t>
                </a:r>
                <a:endParaRPr lang="en-US" sz="2600" baseline="300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862013" algn="l"/>
                    <a:tab pos="2690813" algn="l"/>
                  </a:tabLst>
                </a:pPr>
                <a:r>
                  <a:rPr lang="en-US" sz="2600" dirty="0" smtClean="0">
                    <a:latin typeface="Arial" panose="020B0604020202020204" pitchFamily="34" charset="0"/>
                    <a:cs typeface="Arial" panose="020B0604020202020204" pitchFamily="34" charset="0"/>
                  </a:rPr>
                  <a:t>Expand </a:t>
                </a:r>
                <a:r>
                  <a:rPr lang="en-US" sz="2600" dirty="0">
                    <a:latin typeface="Arial" panose="020B0604020202020204" pitchFamily="34" charset="0"/>
                    <a:cs typeface="Arial" panose="020B0604020202020204" pitchFamily="34" charset="0"/>
                  </a:rPr>
                  <a:t>and simplify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- 4)</a:t>
                </a:r>
                <a:r>
                  <a:rPr lang="en-US" sz="2600" baseline="30000" dirty="0" smtClean="0">
                    <a:latin typeface="Arial" panose="020B0604020202020204" pitchFamily="34" charset="0"/>
                    <a:cs typeface="Arial" panose="020B0604020202020204" pitchFamily="34" charset="0"/>
                  </a:rPr>
                  <a:t>2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9 </a:t>
                </a:r>
                <a:endParaRPr lang="en-US" sz="26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862013" algn="l"/>
                    <a:tab pos="2690813" algn="l"/>
                  </a:tabLst>
                </a:pPr>
                <a:r>
                  <a:rPr lang="en-US" sz="2600" dirty="0" smtClean="0">
                    <a:latin typeface="Arial" panose="020B0604020202020204" pitchFamily="34" charset="0"/>
                    <a:cs typeface="Arial" panose="020B0604020202020204" pitchFamily="34" charset="0"/>
                  </a:rPr>
                  <a:t>Expand </a:t>
                </a:r>
                <a:r>
                  <a:rPr lang="en-US" sz="2600" dirty="0">
                    <a:latin typeface="Arial" panose="020B0604020202020204" pitchFamily="34" charset="0"/>
                    <a:cs typeface="Arial" panose="020B0604020202020204" pitchFamily="34" charset="0"/>
                  </a:rPr>
                  <a:t>(</a:t>
                </a:r>
                <a:r>
                  <a:rPr lang="en-US" sz="2600" i="1" dirty="0" smtClean="0">
                    <a:latin typeface="Arial" panose="020B0604020202020204" pitchFamily="34" charset="0"/>
                    <a:cs typeface="Arial" panose="020B0604020202020204" pitchFamily="34" charset="0"/>
                  </a:rPr>
                  <a:t>x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7</a:t>
                </a:r>
                <a:r>
                  <a:rPr lang="en-US" sz="2600" dirty="0" smtClean="0">
                    <a:latin typeface="Arial" panose="020B0604020202020204" pitchFamily="34" charset="0"/>
                    <a:cs typeface="Arial" panose="020B0604020202020204" pitchFamily="34" charset="0"/>
                  </a:rPr>
                  <a:t>)(x - 1</a:t>
                </a:r>
                <a:r>
                  <a:rPr lang="en-US" sz="260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startAt="2"/>
                  <a:tabLst>
                    <a:tab pos="862013" algn="l"/>
                    <a:tab pos="2690813" algn="l"/>
                  </a:tabLst>
                </a:pPr>
                <a:r>
                  <a:rPr lang="en-US" sz="2600" dirty="0" smtClean="0">
                    <a:latin typeface="Arial" panose="020B0604020202020204" pitchFamily="34" charset="0"/>
                    <a:cs typeface="Arial" panose="020B0604020202020204" pitchFamily="34" charset="0"/>
                  </a:rPr>
                  <a:t>Use </a:t>
                </a:r>
                <a:r>
                  <a:rPr lang="en-US" sz="2600" dirty="0">
                    <a:latin typeface="Arial" panose="020B0604020202020204" pitchFamily="34" charset="0"/>
                    <a:cs typeface="Arial" panose="020B0604020202020204" pitchFamily="34" charset="0"/>
                  </a:rPr>
                  <a:t>your answers to parts </a:t>
                </a:r>
                <a:r>
                  <a:rPr lang="en-US" sz="2600" b="1" dirty="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c</a:t>
                </a:r>
                <a:r>
                  <a:rPr lang="en-US" sz="2600" dirty="0">
                    <a:latin typeface="Arial" panose="020B0604020202020204" pitchFamily="34" charset="0"/>
                    <a:cs typeface="Arial" panose="020B0604020202020204" pitchFamily="34" charset="0"/>
                  </a:rPr>
                  <a:t> to show </a:t>
                </a:r>
                <a:r>
                  <a:rPr lang="en-US" sz="2600" dirty="0" smtClean="0">
                    <a:latin typeface="Arial" panose="020B0604020202020204" pitchFamily="34" charset="0"/>
                    <a:cs typeface="Arial" panose="020B0604020202020204" pitchFamily="34" charset="0"/>
                  </a:rPr>
                  <a:t>that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- 1)</a:t>
                </a:r>
                <a:r>
                  <a:rPr lang="en-US" sz="2600" baseline="30000" dirty="0" smtClean="0">
                    <a:latin typeface="Arial" panose="020B0604020202020204" pitchFamily="34" charset="0"/>
                    <a:cs typeface="Arial" panose="020B0604020202020204" pitchFamily="34" charset="0"/>
                  </a:rPr>
                  <a:t>2 </a:t>
                </a:r>
                <a:r>
                  <a:rPr lang="en-US" sz="2600" dirty="0" smtClean="0">
                    <a:latin typeface="Arial" panose="020B0604020202020204" pitchFamily="34" charset="0"/>
                    <a:cs typeface="Arial" panose="020B0604020202020204" pitchFamily="34" charset="0"/>
                  </a:rPr>
                  <a:t>- 9 </a:t>
                </a:r>
                <a:r>
                  <a:rPr lang="en-US" sz="2600" dirty="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- 7)(</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- 1)</a:t>
                </a:r>
              </a:p>
            </p:txBody>
          </p:sp>
        </mc:Choice>
        <mc:Fallback xmlns="">
          <p:sp>
            <p:nvSpPr>
              <p:cNvPr id="7" name="Rectangle 6"/>
              <p:cNvSpPr>
                <a:spLocks noRot="1" noChangeAspect="1" noMove="1" noResize="1" noEditPoints="1" noAdjustHandles="1" noChangeArrowheads="1" noChangeShapeType="1" noTextEdit="1"/>
              </p:cNvSpPr>
              <p:nvPr/>
            </p:nvSpPr>
            <p:spPr>
              <a:xfrm>
                <a:off x="265065" y="1196752"/>
                <a:ext cx="5243040" cy="5061835"/>
              </a:xfrm>
              <a:prstGeom prst="rect">
                <a:avLst/>
              </a:prstGeom>
              <a:blipFill rotWithShape="0">
                <a:blip r:embed="rId4"/>
                <a:stretch>
                  <a:fillRect l="-2091" t="-1083" r="-1742"/>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65065" y="6104909"/>
            <a:ext cx="5204539" cy="49244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Q1d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a:t>
            </a:r>
            <a:r>
              <a:rPr lang="en-US" sz="2600" dirty="0">
                <a:solidFill>
                  <a:schemeClr val="tx1"/>
                </a:solidFill>
              </a:rPr>
              <a:t>≡</a:t>
            </a:r>
            <a:r>
              <a:rPr lang="en-US" sz="2600" dirty="0" smtClean="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means </a:t>
            </a:r>
            <a:r>
              <a:rPr lang="en-US" sz="2600" dirty="0" smtClean="0">
                <a:solidFill>
                  <a:schemeClr val="tx1"/>
                </a:solidFill>
                <a:latin typeface="Arial" panose="020B0604020202020204" pitchFamily="34" charset="0"/>
                <a:cs typeface="Arial" panose="020B0604020202020204" pitchFamily="34" charset="0"/>
              </a:rPr>
              <a:t>“identical to”</a:t>
            </a:r>
            <a:endParaRPr lang="en-US" sz="2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flipH="1">
            <a:off x="251520" y="2348880"/>
            <a:ext cx="5204539" cy="47705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500" b="1" dirty="0" smtClean="0">
                <a:solidFill>
                  <a:srgbClr val="C00000"/>
                </a:solidFill>
                <a:latin typeface="Arial" panose="020B0604020202020204" pitchFamily="34" charset="0"/>
                <a:cs typeface="Arial" panose="020B0604020202020204" pitchFamily="34" charset="0"/>
              </a:rPr>
              <a:t>Q9 </a:t>
            </a:r>
            <a:r>
              <a:rPr lang="en-US" sz="2500" b="1" dirty="0">
                <a:solidFill>
                  <a:srgbClr val="C00000"/>
                </a:solidFill>
                <a:latin typeface="Arial" panose="020B0604020202020204" pitchFamily="34" charset="0"/>
                <a:cs typeface="Arial" panose="020B0604020202020204" pitchFamily="34" charset="0"/>
              </a:rPr>
              <a:t>hint</a:t>
            </a:r>
            <a:r>
              <a:rPr lang="en-US" sz="2500" dirty="0">
                <a:solidFill>
                  <a:schemeClr val="tx1"/>
                </a:solidFill>
                <a:latin typeface="Arial" panose="020B0604020202020204" pitchFamily="34" charset="0"/>
                <a:cs typeface="Arial" panose="020B0604020202020204" pitchFamily="34" charset="0"/>
              </a:rPr>
              <a:t> - First </a:t>
            </a:r>
            <a:r>
              <a:rPr lang="en-US" sz="2500" dirty="0" err="1">
                <a:solidFill>
                  <a:schemeClr val="tx1"/>
                </a:solidFill>
                <a:latin typeface="Arial" panose="020B0604020202020204" pitchFamily="34" charset="0"/>
                <a:cs typeface="Arial" panose="020B0604020202020204" pitchFamily="34" charset="0"/>
              </a:rPr>
              <a:t>factorise</a:t>
            </a:r>
            <a:r>
              <a:rPr lang="en-US" sz="2500" dirty="0">
                <a:solidFill>
                  <a:schemeClr val="tx1"/>
                </a:solidFill>
                <a:latin typeface="Arial" panose="020B0604020202020204" pitchFamily="34" charset="0"/>
                <a:cs typeface="Arial" panose="020B0604020202020204" pitchFamily="34" charset="0"/>
              </a:rPr>
              <a:t> </a:t>
            </a:r>
            <a:r>
              <a:rPr lang="en-US" sz="2500" i="1" dirty="0" smtClean="0">
                <a:solidFill>
                  <a:schemeClr val="tx1"/>
                </a:solidFill>
                <a:latin typeface="Arial" panose="020B0604020202020204" pitchFamily="34" charset="0"/>
                <a:cs typeface="Arial" panose="020B0604020202020204" pitchFamily="34" charset="0"/>
              </a:rPr>
              <a:t>x</a:t>
            </a:r>
            <a:r>
              <a:rPr lang="en-US" sz="2500" baseline="30000" dirty="0" smtClean="0">
                <a:solidFill>
                  <a:schemeClr val="tx1"/>
                </a:solidFill>
                <a:latin typeface="Arial" panose="020B0604020202020204" pitchFamily="34" charset="0"/>
                <a:cs typeface="Arial" panose="020B0604020202020204" pitchFamily="34" charset="0"/>
              </a:rPr>
              <a:t>2 </a:t>
            </a:r>
            <a:r>
              <a:rPr lang="en-US" sz="2500" dirty="0" smtClean="0">
                <a:solidFill>
                  <a:schemeClr val="tx1"/>
                </a:solidFill>
                <a:latin typeface="Arial" panose="020B0604020202020204" pitchFamily="34" charset="0"/>
                <a:cs typeface="Arial" panose="020B0604020202020204" pitchFamily="34" charset="0"/>
              </a:rPr>
              <a:t>- 5</a:t>
            </a:r>
            <a:r>
              <a:rPr lang="en-US" sz="2500" i="1" dirty="0" smtClean="0">
                <a:solidFill>
                  <a:schemeClr val="tx1"/>
                </a:solidFill>
                <a:latin typeface="Arial" panose="020B0604020202020204" pitchFamily="34" charset="0"/>
                <a:cs typeface="Arial" panose="020B0604020202020204" pitchFamily="34" charset="0"/>
              </a:rPr>
              <a:t>x</a:t>
            </a:r>
            <a:r>
              <a:rPr lang="en-US" sz="2500" dirty="0" smtClean="0">
                <a:solidFill>
                  <a:schemeClr val="tx1"/>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+ 4.</a:t>
            </a:r>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384416"/>
            <a:ext cx="548640" cy="548640"/>
          </a:xfrm>
          <a:prstGeom prst="rect">
            <a:avLst/>
          </a:prstGeom>
        </p:spPr>
      </p:pic>
    </p:spTree>
    <p:extLst>
      <p:ext uri="{BB962C8B-B14F-4D97-AF65-F5344CB8AC3E}">
        <p14:creationId xmlns:p14="http://schemas.microsoft.com/office/powerpoint/2010/main" val="92974239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216539"/>
              </a:xfrm>
              <a:prstGeom prst="rect">
                <a:avLst/>
              </a:prstGeom>
            </p:spPr>
            <p:txBody>
              <a:bodyPr wrap="square">
                <a:spAutoFit/>
              </a:bodyPr>
              <a:lstStyle/>
              <a:p>
                <a:pPr marL="581025" indent="-581025">
                  <a:buClr>
                    <a:srgbClr val="C00000"/>
                  </a:buClr>
                  <a:buFont typeface="+mj-lt"/>
                  <a:buAutoNum type="arabicPeriod" startAt="3"/>
                  <a:tabLst>
                    <a:tab pos="966788" algn="l"/>
                    <a:tab pos="2514600" algn="l"/>
                  </a:tabLst>
                </a:pPr>
                <a:r>
                  <a:rPr lang="en-US" sz="3600" dirty="0" smtClean="0">
                    <a:latin typeface="Arial" panose="020B0604020202020204" pitchFamily="34" charset="0"/>
                    <a:cs typeface="Arial" panose="020B0604020202020204" pitchFamily="34" charset="0"/>
                  </a:rPr>
                  <a:t>Make </a:t>
                </a:r>
                <a:r>
                  <a:rPr lang="en-US" sz="3600" i="1"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 the subject of the </a:t>
                </a:r>
                <a:r>
                  <a:rPr lang="en-US" sz="3600" dirty="0" smtClean="0">
                    <a:latin typeface="Arial" panose="020B0604020202020204" pitchFamily="34" charset="0"/>
                    <a:cs typeface="Arial" panose="020B0604020202020204" pitchFamily="34" charset="0"/>
                  </a:rPr>
                  <a:t>formula E = ½</a:t>
                </a:r>
                <a:r>
                  <a:rPr lang="en-US" sz="3600" i="1" dirty="0" smtClean="0">
                    <a:latin typeface="Arial" panose="020B0604020202020204" pitchFamily="34" charset="0"/>
                    <a:cs typeface="Arial" panose="020B0604020202020204" pitchFamily="34" charset="0"/>
                  </a:rPr>
                  <a:t>mv</a:t>
                </a:r>
                <a:r>
                  <a:rPr lang="en-US" sz="3600" baseline="30000" dirty="0" smtClean="0">
                    <a:latin typeface="Arial" panose="020B0604020202020204" pitchFamily="34" charset="0"/>
                    <a:cs typeface="Arial" panose="020B0604020202020204" pitchFamily="34" charset="0"/>
                  </a:rPr>
                  <a:t>2</a:t>
                </a:r>
                <a:br>
                  <a:rPr lang="en-US" sz="3600" baseline="30000" dirty="0" smtClean="0">
                    <a:latin typeface="Arial" panose="020B0604020202020204" pitchFamily="34" charset="0"/>
                    <a:cs typeface="Arial" panose="020B0604020202020204" pitchFamily="34" charset="0"/>
                  </a:rPr>
                </a:br>
                <a:r>
                  <a:rPr lang="en-US" sz="6000" baseline="30000" dirty="0" smtClean="0">
                    <a:latin typeface="Arial" panose="020B0604020202020204" pitchFamily="34" charset="0"/>
                    <a:cs typeface="Arial" panose="020B0604020202020204" pitchFamily="34" charset="0"/>
                  </a:rPr>
                  <a:t/>
                </a:r>
                <a:br>
                  <a:rPr lang="en-US" sz="6000" baseline="30000" dirty="0" smtClean="0">
                    <a:latin typeface="Arial" panose="020B0604020202020204" pitchFamily="34" charset="0"/>
                    <a:cs typeface="Arial" panose="020B0604020202020204" pitchFamily="34" charset="0"/>
                  </a:rPr>
                </a:br>
                <a:r>
                  <a:rPr lang="en-US" sz="3600" baseline="30000" dirty="0" smtClean="0">
                    <a:latin typeface="Arial" panose="020B0604020202020204" pitchFamily="34" charset="0"/>
                    <a:cs typeface="Arial" panose="020B0604020202020204" pitchFamily="34" charset="0"/>
                  </a:rPr>
                  <a:t/>
                </a:r>
                <a:br>
                  <a:rPr lang="en-US" sz="3600" baseline="30000" dirty="0" smtClean="0">
                    <a:latin typeface="Arial" panose="020B0604020202020204" pitchFamily="34" charset="0"/>
                    <a:cs typeface="Arial" panose="020B0604020202020204" pitchFamily="34" charset="0"/>
                  </a:rPr>
                </a:br>
                <a:endParaRPr lang="en-US" sz="3600" baseline="30000" dirty="0">
                  <a:latin typeface="Arial" panose="020B0604020202020204" pitchFamily="34" charset="0"/>
                  <a:cs typeface="Arial" panose="020B0604020202020204" pitchFamily="34" charset="0"/>
                </a:endParaRPr>
              </a:p>
              <a:p>
                <a:pPr marL="581025" indent="-581025">
                  <a:buClr>
                    <a:srgbClr val="C00000"/>
                  </a:buClr>
                  <a:buFont typeface="+mj-lt"/>
                  <a:buAutoNum type="arabicPeriod" startAt="3"/>
                  <a:tabLst>
                    <a:tab pos="966788" algn="l"/>
                    <a:tab pos="2514600" algn="l"/>
                  </a:tabLst>
                </a:pPr>
                <a:r>
                  <a:rPr lang="en-US" sz="3600" dirty="0" smtClean="0">
                    <a:latin typeface="Arial" panose="020B0604020202020204" pitchFamily="34" charset="0"/>
                    <a:cs typeface="Arial" panose="020B0604020202020204" pitchFamily="34" charset="0"/>
                  </a:rPr>
                  <a:t>Make </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subject of the </a:t>
                </a:r>
                <a:r>
                  <a:rPr lang="en-US" sz="3600" dirty="0" smtClean="0">
                    <a:latin typeface="Arial" panose="020B0604020202020204" pitchFamily="34" charset="0"/>
                    <a:cs typeface="Arial" panose="020B0604020202020204" pitchFamily="34" charset="0"/>
                  </a:rPr>
                  <a:t>formula H = </a:t>
                </a:r>
                <a14:m>
                  <m:oMath xmlns:m="http://schemas.openxmlformats.org/officeDocument/2006/math">
                    <m:rad>
                      <m:radPr>
                        <m:degHide m:val="on"/>
                        <m:ctrlPr>
                          <a:rPr lang="en-US" sz="3600" i="1">
                            <a:latin typeface="Cambria Math" panose="02040503050406030204" pitchFamily="18" charset="0"/>
                          </a:rPr>
                        </m:ctrlPr>
                      </m:radPr>
                      <m:deg/>
                      <m:e>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e>
                    </m:rad>
                  </m:oMath>
                </a14:m>
                <a:endParaRPr lang="en-US" sz="3600" i="1"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216539"/>
              </a:xfrm>
              <a:prstGeom prst="rect">
                <a:avLst/>
              </a:prstGeom>
              <a:blipFill rotWithShape="0">
                <a:blip r:embed="rId5"/>
                <a:stretch>
                  <a:fillRect l="-3129" t="-2168" r="-2549"/>
                </a:stretch>
              </a:blipFill>
            </p:spPr>
            <p:txBody>
              <a:bodyPr/>
              <a:lstStyle/>
              <a:p>
                <a:r>
                  <a:rPr lang="en-US">
                    <a:noFill/>
                  </a:rPr>
                  <a:t> </a:t>
                </a:r>
              </a:p>
            </p:txBody>
          </p:sp>
        </mc:Fallback>
      </mc:AlternateContent>
      <p:sp>
        <p:nvSpPr>
          <p:cNvPr id="8" name="Rectangle 7"/>
          <p:cNvSpPr/>
          <p:nvPr/>
        </p:nvSpPr>
        <p:spPr>
          <a:xfrm flipH="1">
            <a:off x="223753" y="2546901"/>
            <a:ext cx="5204539"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Q3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First multiply both sides by 2.</a:t>
            </a:r>
          </a:p>
        </p:txBody>
      </p:sp>
      <p:sp>
        <p:nvSpPr>
          <p:cNvPr id="9" name="Rectangle 8"/>
          <p:cNvSpPr/>
          <p:nvPr/>
        </p:nvSpPr>
        <p:spPr>
          <a:xfrm flipH="1">
            <a:off x="251520" y="5571237"/>
            <a:ext cx="5204539"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Q4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First square both sides.</a:t>
            </a: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654725519"/>
      </p:ext>
    </p:extLst>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Strengthen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553</a:t>
            </a:r>
            <a:endParaRPr lang="en-GB" sz="1400" b="1" dirty="0">
              <a:latin typeface="Calibri" panose="020F0502020204030204" pitchFamily="34" charset="0"/>
            </a:endParaRPr>
          </a:p>
        </p:txBody>
      </p:sp>
      <p:sp>
        <p:nvSpPr>
          <p:cNvPr id="7" name="Rectangle 6"/>
          <p:cNvSpPr/>
          <p:nvPr/>
        </p:nvSpPr>
        <p:spPr>
          <a:xfrm>
            <a:off x="265065" y="1196752"/>
            <a:ext cx="5243040" cy="3970318"/>
          </a:xfrm>
          <a:prstGeom prst="rect">
            <a:avLst/>
          </a:prstGeom>
        </p:spPr>
        <p:txBody>
          <a:bodyPr wrap="square">
            <a:spAutoFit/>
          </a:bodyPr>
          <a:lstStyle/>
          <a:p>
            <a:pPr marL="514350" indent="-514350">
              <a:buClr>
                <a:srgbClr val="C00000"/>
              </a:buClr>
              <a:buFont typeface="+mj-lt"/>
              <a:buAutoNum type="arabicPeriod" startAt="2"/>
              <a:tabLst>
                <a:tab pos="862013" algn="l"/>
                <a:tab pos="2690813" algn="l"/>
              </a:tabLst>
            </a:pPr>
            <a:r>
              <a:rPr lang="en-US" sz="2800" b="1" dirty="0">
                <a:solidFill>
                  <a:srgbClr val="C00000"/>
                </a:solidFill>
                <a:latin typeface="Arial" panose="020B0604020202020204" pitchFamily="34" charset="0"/>
                <a:cs typeface="Arial" panose="020B0604020202020204" pitchFamily="34" charset="0"/>
              </a:rPr>
              <a:t>Communication </a:t>
            </a:r>
            <a:r>
              <a:rPr lang="en-US" sz="2800" dirty="0">
                <a:latin typeface="Arial" panose="020B0604020202020204" pitchFamily="34" charset="0"/>
                <a:cs typeface="Arial" panose="020B0604020202020204" pitchFamily="34" charset="0"/>
              </a:rPr>
              <a:t>Show that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1)</a:t>
            </a:r>
            <a:r>
              <a:rPr lang="en-US" sz="2800" baseline="30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- 16 </a:t>
            </a:r>
            <a:r>
              <a:rPr lang="en-US" sz="2800" dirty="0"/>
              <a: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- 5)(</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+ 3)</a:t>
            </a:r>
          </a:p>
          <a:p>
            <a:pPr marL="509588" indent="-509588">
              <a:buClr>
                <a:srgbClr val="C00000"/>
              </a:buClr>
              <a:buFont typeface="+mj-lt"/>
              <a:buAutoNum type="arabicPeriod" startAt="2"/>
              <a:tabLst>
                <a:tab pos="914400" algn="l"/>
                <a:tab pos="2690813" algn="l"/>
              </a:tabLst>
            </a:pPr>
            <a:r>
              <a:rPr lang="en-US" sz="2800" dirty="0" smtClean="0">
                <a:solidFill>
                  <a:srgbClr val="C00000"/>
                </a:solidFill>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List </a:t>
            </a:r>
            <a:r>
              <a:rPr lang="en-US" sz="2800" dirty="0">
                <a:latin typeface="Arial" panose="020B0604020202020204" pitchFamily="34" charset="0"/>
                <a:cs typeface="Arial" panose="020B0604020202020204" pitchFamily="34" charset="0"/>
              </a:rPr>
              <a:t>the first five cube </a:t>
            </a:r>
            <a:r>
              <a:rPr lang="en-US" sz="2800" dirty="0" smtClean="0">
                <a:latin typeface="Arial" panose="020B0604020202020204" pitchFamily="34" charset="0"/>
                <a:cs typeface="Arial" panose="020B0604020202020204" pitchFamily="34" charset="0"/>
              </a:rPr>
              <a:t>	numbers</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690813" algn="l"/>
              </a:tabLst>
            </a:pPr>
            <a:r>
              <a:rPr lang="en-US" sz="2800" dirty="0" smtClean="0">
                <a:latin typeface="Arial" panose="020B0604020202020204" pitchFamily="34" charset="0"/>
                <a:cs typeface="Arial" panose="020B0604020202020204" pitchFamily="34" charset="0"/>
              </a:rPr>
              <a:t>Give </a:t>
            </a:r>
            <a:r>
              <a:rPr lang="en-US" sz="2800" dirty="0">
                <a:latin typeface="Arial" panose="020B0604020202020204" pitchFamily="34" charset="0"/>
                <a:cs typeface="Arial" panose="020B0604020202020204" pitchFamily="34" charset="0"/>
              </a:rPr>
              <a:t>a counter-example to prove this statement </a:t>
            </a:r>
            <a:r>
              <a:rPr lang="en-US" sz="2800" dirty="0" smtClean="0">
                <a:latin typeface="Arial" panose="020B0604020202020204" pitchFamily="34" charset="0"/>
                <a:cs typeface="Arial" panose="020B0604020202020204" pitchFamily="34" charset="0"/>
              </a:rPr>
              <a:t>is not </a:t>
            </a:r>
            <a:r>
              <a:rPr lang="en-US" sz="2800" dirty="0">
                <a:latin typeface="Arial" panose="020B0604020202020204" pitchFamily="34" charset="0"/>
                <a:cs typeface="Arial" panose="020B0604020202020204" pitchFamily="34" charset="0"/>
              </a:rPr>
              <a:t>true: The difference between two cube numbers is always odd.</a:t>
            </a:r>
            <a:endParaRPr lang="en-US" sz="2800" dirty="0" smtClean="0">
              <a:latin typeface="Arial" panose="020B0604020202020204" pitchFamily="34" charset="0"/>
              <a:cs typeface="Arial" panose="020B0604020202020204" pitchFamily="34" charset="0"/>
            </a:endParaRPr>
          </a:p>
        </p:txBody>
      </p:sp>
      <p:sp>
        <p:nvSpPr>
          <p:cNvPr id="9" name="Rectangle 8"/>
          <p:cNvSpPr/>
          <p:nvPr/>
        </p:nvSpPr>
        <p:spPr>
          <a:xfrm flipH="1">
            <a:off x="265065" y="5229200"/>
            <a:ext cx="5204539" cy="129266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Q3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Look for a pair of numbers in your list from part a whose difference is even.</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712103035"/>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1520" y="1731287"/>
                <a:ext cx="5256584" cy="4881786"/>
              </a:xfrm>
              <a:prstGeom prst="rect">
                <a:avLst/>
              </a:prstGeom>
            </p:spPr>
            <p:txBody>
              <a:bodyPr wrap="square">
                <a:spAutoFit/>
              </a:bodyPr>
              <a:lstStyle/>
              <a:p>
                <a:pPr marL="457200" indent="-457200">
                  <a:buClr>
                    <a:srgbClr val="C00000"/>
                  </a:buClr>
                  <a:buFont typeface="+mj-lt"/>
                  <a:buAutoNum type="arabicPeriod"/>
                  <a:tabLst>
                    <a:tab pos="2690813" algn="l"/>
                  </a:tabLst>
                </a:pPr>
                <a:r>
                  <a:rPr lang="en-US" sz="2350" b="1" dirty="0" smtClean="0">
                    <a:solidFill>
                      <a:srgbClr val="C00000"/>
                    </a:solidFill>
                    <a:latin typeface="Arial" panose="020B0604020202020204" pitchFamily="34" charset="0"/>
                    <a:cs typeface="Arial" panose="020B0604020202020204" pitchFamily="34" charset="0"/>
                  </a:rPr>
                  <a:t>Communication / Reasoning </a:t>
                </a:r>
                <a:r>
                  <a:rPr lang="en-US" sz="2350" dirty="0">
                    <a:latin typeface="Arial" panose="020B0604020202020204" pitchFamily="34" charset="0"/>
                    <a:cs typeface="Arial" panose="020B0604020202020204" pitchFamily="34" charset="0"/>
                  </a:rPr>
                  <a:t>Both Jack and Ruth make y the subject of the formula </a:t>
                </a:r>
                <a:r>
                  <a:rPr lang="en-US" sz="2350" dirty="0" smtClean="0">
                    <a:latin typeface="Arial" panose="020B0604020202020204" pitchFamily="34" charset="0"/>
                    <a:cs typeface="Arial" panose="020B0604020202020204" pitchFamily="34" charset="0"/>
                  </a:rPr>
                  <a:t>1 - 2</a:t>
                </a:r>
                <a:r>
                  <a:rPr lang="en-US" sz="2350" i="1" dirty="0" smtClean="0">
                    <a:latin typeface="Arial" panose="020B0604020202020204" pitchFamily="34" charset="0"/>
                    <a:cs typeface="Arial" panose="020B0604020202020204" pitchFamily="34" charset="0"/>
                  </a:rPr>
                  <a:t>y</a:t>
                </a:r>
                <a:r>
                  <a:rPr lang="en-US" sz="2350" dirty="0" smtClean="0">
                    <a:latin typeface="Arial" panose="020B0604020202020204" pitchFamily="34" charset="0"/>
                    <a:cs typeface="Arial" panose="020B0604020202020204" pitchFamily="34" charset="0"/>
                  </a:rPr>
                  <a:t> = </a:t>
                </a:r>
                <a:r>
                  <a:rPr lang="en-US" sz="2350" i="1" dirty="0" smtClean="0">
                    <a:latin typeface="Arial" panose="020B0604020202020204" pitchFamily="34" charset="0"/>
                    <a:cs typeface="Arial" panose="020B0604020202020204" pitchFamily="34" charset="0"/>
                  </a:rPr>
                  <a:t>x</a:t>
                </a:r>
                <a:br>
                  <a:rPr lang="en-US" sz="2350" i="1" dirty="0" smtClean="0">
                    <a:latin typeface="Arial" panose="020B0604020202020204" pitchFamily="34" charset="0"/>
                    <a:cs typeface="Arial" panose="020B0604020202020204" pitchFamily="34" charset="0"/>
                  </a:rPr>
                </a:br>
                <a:r>
                  <a:rPr lang="en-US" sz="2350" dirty="0" smtClean="0">
                    <a:latin typeface="Arial" panose="020B0604020202020204" pitchFamily="34" charset="0"/>
                    <a:cs typeface="Arial" panose="020B0604020202020204" pitchFamily="34" charset="0"/>
                  </a:rPr>
                  <a:t>Jack’s </a:t>
                </a:r>
                <a:r>
                  <a:rPr lang="en-US" sz="2350" dirty="0">
                    <a:latin typeface="Arial" panose="020B0604020202020204" pitchFamily="34" charset="0"/>
                    <a:cs typeface="Arial" panose="020B0604020202020204" pitchFamily="34" charset="0"/>
                  </a:rPr>
                  <a:t>answer is </a:t>
                </a:r>
                <a:r>
                  <a:rPr lang="en-US" sz="2350" i="1" dirty="0">
                    <a:latin typeface="Arial" panose="020B0604020202020204" pitchFamily="34" charset="0"/>
                    <a:cs typeface="Arial" panose="020B0604020202020204" pitchFamily="34" charset="0"/>
                  </a:rPr>
                  <a:t>y</a:t>
                </a:r>
                <a:r>
                  <a:rPr lang="en-US" sz="2350" dirty="0">
                    <a:latin typeface="Arial" panose="020B0604020202020204" pitchFamily="34" charset="0"/>
                    <a:cs typeface="Arial" panose="020B0604020202020204" pitchFamily="34" charset="0"/>
                  </a:rPr>
                  <a:t> = </a:t>
                </a:r>
                <a14:m>
                  <m:oMath xmlns:m="http://schemas.openxmlformats.org/officeDocument/2006/math">
                    <m:f>
                      <m:fPr>
                        <m:ctrlPr>
                          <a:rPr lang="en-US" sz="2350" i="1">
                            <a:latin typeface="Cambria Math" panose="02040503050406030204" pitchFamily="18" charset="0"/>
                            <a:cs typeface="Arial" panose="020B0604020202020204" pitchFamily="34" charset="0"/>
                          </a:rPr>
                        </m:ctrlPr>
                      </m:fPr>
                      <m:num>
                        <m:r>
                          <m:rPr>
                            <m:sty m:val="p"/>
                          </m:rPr>
                          <a:rPr lang="en-US" sz="2350" b="0" i="0" smtClean="0">
                            <a:latin typeface="Cambria Math" panose="02040503050406030204" pitchFamily="18" charset="0"/>
                            <a:cs typeface="Arial" panose="020B0604020202020204" pitchFamily="34" charset="0"/>
                          </a:rPr>
                          <m:t>x</m:t>
                        </m:r>
                        <m:r>
                          <a:rPr lang="en-US" sz="2350" b="0" i="0" smtClean="0">
                            <a:latin typeface="Cambria Math" panose="02040503050406030204" pitchFamily="18" charset="0"/>
                            <a:cs typeface="Arial" panose="020B0604020202020204" pitchFamily="34" charset="0"/>
                          </a:rPr>
                          <m:t> −1</m:t>
                        </m:r>
                      </m:num>
                      <m:den>
                        <m:r>
                          <a:rPr lang="en-US" sz="2350" b="0" i="0" smtClean="0">
                            <a:latin typeface="Cambria Math" panose="02040503050406030204" pitchFamily="18" charset="0"/>
                            <a:cs typeface="Arial" panose="020B0604020202020204" pitchFamily="34" charset="0"/>
                          </a:rPr>
                          <m:t>−2</m:t>
                        </m:r>
                      </m:den>
                    </m:f>
                  </m:oMath>
                </a14:m>
                <a:r>
                  <a:rPr lang="en-US" sz="2350" dirty="0" smtClean="0">
                    <a:latin typeface="Arial" panose="020B0604020202020204" pitchFamily="34" charset="0"/>
                    <a:cs typeface="Arial" panose="020B0604020202020204" pitchFamily="34" charset="0"/>
                  </a:rPr>
                  <a:t/>
                </a:r>
                <a:br>
                  <a:rPr lang="en-US" sz="2350" dirty="0" smtClean="0">
                    <a:latin typeface="Arial" panose="020B0604020202020204" pitchFamily="34" charset="0"/>
                    <a:cs typeface="Arial" panose="020B0604020202020204" pitchFamily="34" charset="0"/>
                  </a:rPr>
                </a:br>
                <a:r>
                  <a:rPr lang="en-US" sz="2350" dirty="0" smtClean="0">
                    <a:latin typeface="Arial" panose="020B0604020202020204" pitchFamily="34" charset="0"/>
                    <a:cs typeface="Arial" panose="020B0604020202020204" pitchFamily="34" charset="0"/>
                  </a:rPr>
                  <a:t>Ruth's </a:t>
                </a:r>
                <a:r>
                  <a:rPr lang="en-US" sz="2350" dirty="0">
                    <a:latin typeface="Arial" panose="020B0604020202020204" pitchFamily="34" charset="0"/>
                    <a:cs typeface="Arial" panose="020B0604020202020204" pitchFamily="34" charset="0"/>
                  </a:rPr>
                  <a:t>answer is </a:t>
                </a:r>
                <a:r>
                  <a:rPr lang="en-US" sz="2350" i="1" dirty="0">
                    <a:latin typeface="Arial" panose="020B0604020202020204" pitchFamily="34" charset="0"/>
                    <a:cs typeface="Arial" panose="020B0604020202020204" pitchFamily="34" charset="0"/>
                  </a:rPr>
                  <a:t>y</a:t>
                </a:r>
                <a:r>
                  <a:rPr lang="en-US" sz="2350" dirty="0">
                    <a:latin typeface="Arial" panose="020B0604020202020204" pitchFamily="34" charset="0"/>
                    <a:cs typeface="Arial" panose="020B0604020202020204" pitchFamily="34" charset="0"/>
                  </a:rPr>
                  <a:t> = </a:t>
                </a:r>
                <a14:m>
                  <m:oMath xmlns:m="http://schemas.openxmlformats.org/officeDocument/2006/math">
                    <m:f>
                      <m:fPr>
                        <m:ctrlPr>
                          <a:rPr lang="en-US" sz="2350" i="1">
                            <a:latin typeface="Cambria Math" panose="02040503050406030204" pitchFamily="18" charset="0"/>
                            <a:cs typeface="Arial" panose="020B0604020202020204" pitchFamily="34" charset="0"/>
                          </a:rPr>
                        </m:ctrlPr>
                      </m:fPr>
                      <m:num>
                        <m:r>
                          <a:rPr lang="en-US" sz="2350" b="0" i="0" smtClean="0">
                            <a:latin typeface="Cambria Math" panose="02040503050406030204" pitchFamily="18" charset="0"/>
                            <a:cs typeface="Arial" panose="020B0604020202020204" pitchFamily="34" charset="0"/>
                          </a:rPr>
                          <m:t>1 −</m:t>
                        </m:r>
                        <m:r>
                          <m:rPr>
                            <m:sty m:val="p"/>
                          </m:rPr>
                          <a:rPr lang="en-US" sz="2350" b="0" i="0" smtClean="0">
                            <a:latin typeface="Cambria Math" panose="02040503050406030204" pitchFamily="18" charset="0"/>
                            <a:cs typeface="Arial" panose="020B0604020202020204" pitchFamily="34" charset="0"/>
                          </a:rPr>
                          <m:t>x</m:t>
                        </m:r>
                      </m:num>
                      <m:den>
                        <m:r>
                          <a:rPr lang="en-US" sz="2350">
                            <a:latin typeface="Cambria Math" panose="02040503050406030204" pitchFamily="18" charset="0"/>
                            <a:cs typeface="Arial" panose="020B0604020202020204" pitchFamily="34" charset="0"/>
                          </a:rPr>
                          <m:t>2</m:t>
                        </m:r>
                      </m:den>
                    </m:f>
                  </m:oMath>
                </a14:m>
                <a:r>
                  <a:rPr lang="en-US" sz="2350" dirty="0">
                    <a:latin typeface="Arial" panose="020B0604020202020204" pitchFamily="34" charset="0"/>
                    <a:cs typeface="Arial" panose="020B0604020202020204" pitchFamily="34" charset="0"/>
                  </a:rPr>
                  <a:t> </a:t>
                </a:r>
                <a:endParaRPr lang="en-US" sz="235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690813" algn="l"/>
                  </a:tabLst>
                </a:pPr>
                <a:r>
                  <a:rPr lang="en-US" sz="2350" dirty="0" smtClean="0">
                    <a:latin typeface="Arial" panose="020B0604020202020204" pitchFamily="34" charset="0"/>
                    <a:cs typeface="Arial" panose="020B0604020202020204" pitchFamily="34" charset="0"/>
                  </a:rPr>
                  <a:t>Show </a:t>
                </a:r>
                <a:r>
                  <a:rPr lang="en-US" sz="2350" dirty="0">
                    <a:latin typeface="Arial" panose="020B0604020202020204" pitchFamily="34" charset="0"/>
                    <a:cs typeface="Arial" panose="020B0604020202020204" pitchFamily="34" charset="0"/>
                  </a:rPr>
                  <a:t>that both answers are correct.</a:t>
                </a:r>
              </a:p>
              <a:p>
                <a:pPr marL="914400" lvl="1" indent="-457200">
                  <a:buClr>
                    <a:srgbClr val="C00000"/>
                  </a:buClr>
                  <a:buFont typeface="+mj-lt"/>
                  <a:buAutoNum type="alphaLcPeriod"/>
                  <a:tabLst>
                    <a:tab pos="2690813" algn="l"/>
                  </a:tabLst>
                </a:pPr>
                <a:r>
                  <a:rPr lang="en-US" sz="2350" dirty="0" smtClean="0">
                    <a:latin typeface="Arial" panose="020B0604020202020204" pitchFamily="34" charset="0"/>
                    <a:cs typeface="Arial" panose="020B0604020202020204" pitchFamily="34" charset="0"/>
                  </a:rPr>
                  <a:t>Explain </a:t>
                </a:r>
                <a:r>
                  <a:rPr lang="en-US" sz="2350" dirty="0">
                    <a:latin typeface="Arial" panose="020B0604020202020204" pitchFamily="34" charset="0"/>
                    <a:cs typeface="Arial" panose="020B0604020202020204" pitchFamily="34" charset="0"/>
                  </a:rPr>
                  <a:t>why Ruth's answer might be considered a better answer.</a:t>
                </a:r>
              </a:p>
              <a:p>
                <a:pPr marL="914400" lvl="1" indent="-457200">
                  <a:buClr>
                    <a:srgbClr val="C00000"/>
                  </a:buClr>
                  <a:buFont typeface="+mj-lt"/>
                  <a:buAutoNum type="alphaLcPeriod"/>
                  <a:tabLst>
                    <a:tab pos="2690813" algn="l"/>
                  </a:tabLst>
                </a:pPr>
                <a:r>
                  <a:rPr lang="en-US" sz="2350" dirty="0" smtClean="0">
                    <a:latin typeface="Arial" panose="020B0604020202020204" pitchFamily="34" charset="0"/>
                    <a:cs typeface="Arial" panose="020B0604020202020204" pitchFamily="34" charset="0"/>
                  </a:rPr>
                  <a:t>Make </a:t>
                </a:r>
                <a:r>
                  <a:rPr lang="en-US" sz="2350" i="1" dirty="0" smtClean="0">
                    <a:latin typeface="Arial" panose="020B0604020202020204" pitchFamily="34" charset="0"/>
                    <a:cs typeface="Arial" panose="020B0604020202020204" pitchFamily="34" charset="0"/>
                  </a:rPr>
                  <a:t>x</a:t>
                </a:r>
                <a:r>
                  <a:rPr lang="en-US" sz="2350" dirty="0" smtClean="0">
                    <a:latin typeface="Arial" panose="020B0604020202020204" pitchFamily="34" charset="0"/>
                    <a:cs typeface="Arial" panose="020B0604020202020204" pitchFamily="34" charset="0"/>
                  </a:rPr>
                  <a:t> </a:t>
                </a:r>
                <a:r>
                  <a:rPr lang="en-US" sz="2350" dirty="0">
                    <a:latin typeface="Arial" panose="020B0604020202020204" pitchFamily="34" charset="0"/>
                    <a:cs typeface="Arial" panose="020B0604020202020204" pitchFamily="34" charset="0"/>
                  </a:rPr>
                  <a:t>the subject of the </a:t>
                </a:r>
                <a:r>
                  <a:rPr lang="en-US" sz="2350" dirty="0" smtClean="0">
                    <a:latin typeface="Arial" panose="020B0604020202020204" pitchFamily="34" charset="0"/>
                    <a:cs typeface="Arial" panose="020B0604020202020204" pitchFamily="34" charset="0"/>
                  </a:rPr>
                  <a:t>formula </a:t>
                </a:r>
                <a14:m>
                  <m:oMath xmlns:m="http://schemas.openxmlformats.org/officeDocument/2006/math">
                    <m:f>
                      <m:fPr>
                        <m:ctrlPr>
                          <a:rPr lang="en-US" sz="2350" i="1">
                            <a:latin typeface="Cambria Math" panose="02040503050406030204" pitchFamily="18" charset="0"/>
                            <a:cs typeface="Arial" panose="020B0604020202020204" pitchFamily="34" charset="0"/>
                          </a:rPr>
                        </m:ctrlPr>
                      </m:fPr>
                      <m:num>
                        <m:r>
                          <a:rPr lang="en-US" sz="2350" b="0" i="1" smtClean="0">
                            <a:latin typeface="Cambria Math" panose="02040503050406030204" pitchFamily="18" charset="0"/>
                            <a:cs typeface="Arial" panose="020B0604020202020204" pitchFamily="34" charset="0"/>
                          </a:rPr>
                          <m:t>𝑃</m:t>
                        </m:r>
                        <m:r>
                          <a:rPr lang="en-US" sz="2350">
                            <a:latin typeface="Cambria Math" panose="02040503050406030204" pitchFamily="18" charset="0"/>
                            <a:cs typeface="Arial" panose="020B0604020202020204" pitchFamily="34" charset="0"/>
                          </a:rPr>
                          <m:t> −</m:t>
                        </m:r>
                        <m:r>
                          <a:rPr lang="en-US" sz="2350" b="0" i="0" smtClean="0">
                            <a:latin typeface="Cambria Math" panose="02040503050406030204" pitchFamily="18" charset="0"/>
                            <a:cs typeface="Arial" panose="020B0604020202020204" pitchFamily="34" charset="0"/>
                          </a:rPr>
                          <m:t>2</m:t>
                        </m:r>
                        <m:r>
                          <m:rPr>
                            <m:sty m:val="p"/>
                          </m:rPr>
                          <a:rPr lang="en-US" sz="2350" b="0" i="0" smtClean="0">
                            <a:latin typeface="Cambria Math" panose="02040503050406030204" pitchFamily="18" charset="0"/>
                            <a:cs typeface="Arial" panose="020B0604020202020204" pitchFamily="34" charset="0"/>
                          </a:rPr>
                          <m:t>x</m:t>
                        </m:r>
                        <m:r>
                          <a:rPr lang="en-US" sz="2350" b="0" i="0" baseline="30000" smtClean="0">
                            <a:latin typeface="Cambria Math" panose="02040503050406030204" pitchFamily="18" charset="0"/>
                            <a:cs typeface="Arial" panose="020B0604020202020204" pitchFamily="34" charset="0"/>
                          </a:rPr>
                          <m:t>2</m:t>
                        </m:r>
                      </m:num>
                      <m:den>
                        <m:r>
                          <a:rPr lang="en-US" sz="2350" b="0" i="0" smtClean="0">
                            <a:latin typeface="Cambria Math" panose="02040503050406030204" pitchFamily="18" charset="0"/>
                            <a:cs typeface="Arial" panose="020B0604020202020204" pitchFamily="34" charset="0"/>
                          </a:rPr>
                          <m:t>3</m:t>
                        </m:r>
                      </m:den>
                    </m:f>
                  </m:oMath>
                </a14:m>
                <a:r>
                  <a:rPr lang="en-US" sz="2350" dirty="0" smtClean="0">
                    <a:latin typeface="Arial" panose="020B0604020202020204" pitchFamily="34" charset="0"/>
                    <a:cs typeface="Arial" panose="020B0604020202020204" pitchFamily="34" charset="0"/>
                  </a:rPr>
                  <a:t> = </a:t>
                </a:r>
                <a:r>
                  <a:rPr lang="en-US" sz="2350" i="1" dirty="0" smtClean="0">
                    <a:latin typeface="Arial" panose="020B0604020202020204" pitchFamily="34" charset="0"/>
                    <a:cs typeface="Arial" panose="020B0604020202020204" pitchFamily="34" charset="0"/>
                  </a:rPr>
                  <a:t>d</a:t>
                </a:r>
                <a:endParaRPr lang="en-US" sz="2350" i="1"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520" y="1731287"/>
                <a:ext cx="5256584" cy="4881786"/>
              </a:xfrm>
              <a:prstGeom prst="rect">
                <a:avLst/>
              </a:prstGeom>
              <a:blipFill rotWithShape="0">
                <a:blip r:embed="rId4"/>
                <a:stretch>
                  <a:fillRect l="-1390" t="-999" b="-125"/>
                </a:stretch>
              </a:blipFill>
            </p:spPr>
            <p:txBody>
              <a:bodyPr/>
              <a:lstStyle/>
              <a:p>
                <a:r>
                  <a:rPr lang="en-US">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3670525776"/>
              </p:ext>
            </p:extLst>
          </p:nvPr>
        </p:nvGraphicFramePr>
        <p:xfrm>
          <a:off x="251518" y="1226308"/>
          <a:ext cx="8568952" cy="518160"/>
        </p:xfrm>
        <a:graphic>
          <a:graphicData uri="http://schemas.openxmlformats.org/drawingml/2006/table">
            <a:tbl>
              <a:tblPr firstRow="1" bandRow="1">
                <a:effectLst/>
                <a:tableStyleId>{5940675A-B579-460E-94D1-54222C63F5DA}</a:tableStyleId>
              </a:tblPr>
              <a:tblGrid>
                <a:gridCol w="8568952"/>
              </a:tblGrid>
              <a:tr h="47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Arial" panose="020B0604020202020204" pitchFamily="34" charset="0"/>
                          <a:cs typeface="Arial" panose="020B0604020202020204" pitchFamily="34" charset="0"/>
                        </a:rPr>
                        <a:t>17 - Extend</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sp>
        <p:nvSpPr>
          <p:cNvPr id="12" name="Rectangle 11"/>
          <p:cNvSpPr/>
          <p:nvPr/>
        </p:nvSpPr>
        <p:spPr>
          <a:xfrm>
            <a:off x="5580112" y="1772816"/>
            <a:ext cx="3200036" cy="482453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772816"/>
            <a:ext cx="548640" cy="548640"/>
          </a:xfrm>
          <a:prstGeom prst="rect">
            <a:avLst/>
          </a:prstGeom>
        </p:spPr>
      </p:pic>
    </p:spTree>
    <p:extLst>
      <p:ext uri="{BB962C8B-B14F-4D97-AF65-F5344CB8AC3E}">
        <p14:creationId xmlns:p14="http://schemas.microsoft.com/office/powerpoint/2010/main" val="881411280"/>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1520" y="1196752"/>
                <a:ext cx="5256584" cy="5138907"/>
              </a:xfrm>
              <a:prstGeom prst="rect">
                <a:avLst/>
              </a:prstGeom>
            </p:spPr>
            <p:txBody>
              <a:bodyPr wrap="square">
                <a:spAutoFit/>
              </a:bodyPr>
              <a:lstStyle/>
              <a:p>
                <a:pPr marL="457200" indent="-457200">
                  <a:buClr>
                    <a:srgbClr val="C00000"/>
                  </a:buClr>
                  <a:buFont typeface="+mj-lt"/>
                  <a:buAutoNum type="arabicPeriod" startAt="2"/>
                  <a:tabLst>
                    <a:tab pos="2690813" algn="l"/>
                  </a:tabLst>
                </a:pPr>
                <a:r>
                  <a:rPr lang="en-US" sz="2800" b="1" dirty="0" smtClean="0">
                    <a:solidFill>
                      <a:srgbClr val="C00000"/>
                    </a:solidFill>
                    <a:latin typeface="Arial" panose="020B0604020202020204" pitchFamily="34" charset="0"/>
                    <a:cs typeface="Arial" panose="020B0604020202020204" pitchFamily="34" charset="0"/>
                  </a:rPr>
                  <a:t>STEM</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total resistance of a set of resistors in a parallel circuit is given by the </a:t>
                </a:r>
                <a:r>
                  <a:rPr lang="en-US" sz="2800" dirty="0" smtClean="0">
                    <a:latin typeface="Arial" panose="020B0604020202020204" pitchFamily="34" charset="0"/>
                    <a:cs typeface="Arial" panose="020B0604020202020204" pitchFamily="34" charset="0"/>
                  </a:rPr>
                  <a:t>formula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i="1">
                            <a:latin typeface="Cambria Math" panose="02040503050406030204" pitchFamily="18" charset="0"/>
                            <a:cs typeface="Arial" panose="020B0604020202020204" pitchFamily="34" charset="0"/>
                          </a:rPr>
                          <m:t>𝑅</m:t>
                        </m:r>
                      </m:den>
                    </m:f>
                  </m:oMath>
                </a14:m>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i="1">
                            <a:latin typeface="Cambria Math" panose="02040503050406030204" pitchFamily="18" charset="0"/>
                            <a:cs typeface="Arial" panose="020B0604020202020204" pitchFamily="34" charset="0"/>
                          </a:rPr>
                          <m:t>𝑅</m:t>
                        </m:r>
                        <m:r>
                          <a:rPr lang="en-US" sz="2800" b="0" i="1" baseline="-25000" smtClean="0">
                            <a:latin typeface="Cambria Math" panose="02040503050406030204" pitchFamily="18" charset="0"/>
                            <a:cs typeface="Arial" panose="020B0604020202020204" pitchFamily="34" charset="0"/>
                          </a:rPr>
                          <m:t>1</m:t>
                        </m:r>
                      </m:den>
                    </m:f>
                  </m:oMath>
                </a14:m>
                <a:r>
                  <a:rPr lang="en-US" sz="280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𝑅</m:t>
                        </m:r>
                        <m:r>
                          <a:rPr lang="en-US" sz="2800" b="0" i="0" baseline="-25000" smtClean="0">
                            <a:latin typeface="Cambria Math" panose="02040503050406030204" pitchFamily="18" charset="0"/>
                            <a:cs typeface="Arial" panose="020B0604020202020204" pitchFamily="34" charset="0"/>
                          </a:rPr>
                          <m:t>2</m:t>
                        </m:r>
                      </m:den>
                    </m:f>
                  </m:oMath>
                </a14:m>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Make </a:t>
                </a:r>
                <a:r>
                  <a:rPr lang="en-US" sz="2800" dirty="0">
                    <a:latin typeface="Arial" panose="020B0604020202020204" pitchFamily="34" charset="0"/>
                    <a:cs typeface="Arial" panose="020B0604020202020204" pitchFamily="34" charset="0"/>
                  </a:rPr>
                  <a:t>R</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the subject of the formula.</a:t>
                </a:r>
              </a:p>
              <a:p>
                <a:pPr marL="457200" indent="-457200">
                  <a:buClr>
                    <a:srgbClr val="C00000"/>
                  </a:buClr>
                  <a:buFont typeface="+mj-lt"/>
                  <a:buAutoNum type="arabicPeriod" startAt="2"/>
                  <a:tabLst>
                    <a:tab pos="2690813" algn="l"/>
                  </a:tabLst>
                </a:pPr>
                <a:r>
                  <a:rPr lang="en-US" sz="2800" b="1" dirty="0" smtClean="0">
                    <a:solidFill>
                      <a:srgbClr val="C00000"/>
                    </a:solidFill>
                    <a:latin typeface="Arial" panose="020B0604020202020204" pitchFamily="34" charset="0"/>
                    <a:cs typeface="Arial" panose="020B0604020202020204" pitchFamily="34" charset="0"/>
                  </a:rPr>
                  <a:t>Communication</a:t>
                </a:r>
                <a:r>
                  <a:rPr lang="en-US" sz="2800" b="1"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𝑎</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𝑏</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𝑐</m:t>
                        </m:r>
                      </m:den>
                    </m:f>
                  </m:oMath>
                </a14:m>
                <a:r>
                  <a:rPr lang="en-US" sz="2800" b="1" dirty="0" smtClean="0">
                    <a:solidFill>
                      <a:srgbClr val="C00000"/>
                    </a:solidFill>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b="0" i="1" smtClean="0">
                            <a:latin typeface="Cambria Math" panose="02040503050406030204" pitchFamily="18" charset="0"/>
                            <a:cs typeface="Arial" panose="020B0604020202020204" pitchFamily="34" charset="0"/>
                          </a:rPr>
                          <m:t>𝑑</m:t>
                        </m:r>
                      </m:den>
                    </m:f>
                  </m:oMath>
                </a14:m>
                <a:endParaRPr lang="en-US" sz="2800" b="1" dirty="0" smtClean="0">
                  <a:solidFill>
                    <a:srgbClr val="C00000"/>
                  </a:solidFill>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690813" algn="l"/>
                  </a:tabLst>
                </a:pPr>
                <a:r>
                  <a:rPr lang="en-US" sz="2800" dirty="0" smtClean="0">
                    <a:latin typeface="Arial" panose="020B0604020202020204" pitchFamily="34" charset="0"/>
                    <a:cs typeface="Arial" panose="020B0604020202020204" pitchFamily="34" charset="0"/>
                  </a:rPr>
                  <a:t>Write </a:t>
                </a:r>
                <a:r>
                  <a:rPr lang="en-US" sz="2800" dirty="0">
                    <a:latin typeface="Arial" panose="020B0604020202020204" pitchFamily="34" charset="0"/>
                    <a:cs typeface="Arial" panose="020B0604020202020204" pitchFamily="34" charset="0"/>
                  </a:rPr>
                  <a:t>down an expression for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i="1">
                            <a:latin typeface="Cambria Math" panose="02040503050406030204" pitchFamily="18" charset="0"/>
                            <a:cs typeface="Arial" panose="020B0604020202020204" pitchFamily="34" charset="0"/>
                          </a:rPr>
                          <m:t>𝑑</m:t>
                        </m:r>
                      </m:den>
                    </m:f>
                  </m:oMath>
                </a14:m>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690813" algn="l"/>
                  </a:tabLst>
                </a:pPr>
                <a:r>
                  <a:rPr lang="en-US" sz="2800" dirty="0" smtClean="0">
                    <a:latin typeface="Arial" panose="020B0604020202020204" pitchFamily="34" charset="0"/>
                    <a:cs typeface="Arial" panose="020B0604020202020204" pitchFamily="34" charset="0"/>
                  </a:rPr>
                  <a:t>Show </a:t>
                </a:r>
                <a:r>
                  <a:rPr lang="en-US" sz="2800" dirty="0">
                    <a:latin typeface="Arial" panose="020B0604020202020204" pitchFamily="34" charset="0"/>
                    <a:cs typeface="Arial" panose="020B0604020202020204" pitchFamily="34" charset="0"/>
                  </a:rPr>
                  <a:t>that d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abc</m:t>
                        </m:r>
                      </m:num>
                      <m:den>
                        <m:r>
                          <a:rPr lang="en-US" sz="2800" b="0" i="1" smtClean="0">
                            <a:latin typeface="Cambria Math" panose="02040503050406030204" pitchFamily="18" charset="0"/>
                            <a:cs typeface="Arial" panose="020B0604020202020204" pitchFamily="34" charset="0"/>
                          </a:rPr>
                          <m:t>𝑎𝑐</m:t>
                        </m:r>
                        <m:r>
                          <a:rPr lang="en-US" sz="2800" b="0" i="1" smtClean="0">
                            <a:latin typeface="Cambria Math" panose="02040503050406030204" pitchFamily="18" charset="0"/>
                            <a:cs typeface="Arial" panose="020B0604020202020204" pitchFamily="34" charset="0"/>
                          </a:rPr>
                          <m:t> + </m:t>
                        </m:r>
                        <m:r>
                          <a:rPr lang="en-US" sz="2800" b="0" i="1" smtClean="0">
                            <a:latin typeface="Cambria Math" panose="02040503050406030204" pitchFamily="18" charset="0"/>
                            <a:cs typeface="Arial" panose="020B0604020202020204" pitchFamily="34" charset="0"/>
                          </a:rPr>
                          <m:t>𝑎𝑏</m:t>
                        </m:r>
                        <m:r>
                          <a:rPr lang="en-US" sz="2800" b="0" i="1" smtClean="0">
                            <a:latin typeface="Cambria Math" panose="02040503050406030204" pitchFamily="18" charset="0"/>
                            <a:cs typeface="Arial" panose="020B0604020202020204" pitchFamily="34" charset="0"/>
                          </a:rPr>
                          <m:t> − </m:t>
                        </m:r>
                        <m:r>
                          <a:rPr lang="en-US" sz="2800" b="0" i="1" smtClean="0">
                            <a:latin typeface="Cambria Math" panose="02040503050406030204" pitchFamily="18" charset="0"/>
                            <a:cs typeface="Arial" panose="020B0604020202020204" pitchFamily="34" charset="0"/>
                          </a:rPr>
                          <m:t>𝑏𝑐</m:t>
                        </m:r>
                      </m:den>
                    </m:f>
                  </m:oMath>
                </a14:m>
                <a:endParaRPr lang="en-US" sz="2800" i="1"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520" y="1196752"/>
                <a:ext cx="5256584" cy="5138907"/>
              </a:xfrm>
              <a:prstGeom prst="rect">
                <a:avLst/>
              </a:prstGeom>
              <a:blipFill rotWithShape="0">
                <a:blip r:embed="rId4"/>
                <a:stretch>
                  <a:fillRect l="-2086" t="-1186" r="-3824" b="-356"/>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3312408"/>
            <a:ext cx="548640" cy="548640"/>
          </a:xfrm>
          <a:prstGeom prst="rect">
            <a:avLst/>
          </a:prstGeom>
        </p:spPr>
      </p:pic>
    </p:spTree>
    <p:extLst>
      <p:ext uri="{BB962C8B-B14F-4D97-AF65-F5344CB8AC3E}">
        <p14:creationId xmlns:p14="http://schemas.microsoft.com/office/powerpoint/2010/main" val="3548352444"/>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1520" y="1196752"/>
                <a:ext cx="5256584" cy="5031057"/>
              </a:xfrm>
              <a:prstGeom prst="rect">
                <a:avLst/>
              </a:prstGeom>
            </p:spPr>
            <p:txBody>
              <a:bodyPr wrap="square">
                <a:spAutoFit/>
              </a:bodyPr>
              <a:lstStyle/>
              <a:p>
                <a:pPr marL="514350" indent="-514350">
                  <a:buClr>
                    <a:srgbClr val="C00000"/>
                  </a:buClr>
                  <a:buFont typeface="+mj-lt"/>
                  <a:buAutoNum type="arabicPeriod" startAt="4"/>
                  <a:tabLst>
                    <a:tab pos="2690813" algn="l"/>
                  </a:tabLst>
                </a:pPr>
                <a:r>
                  <a:rPr lang="en-US" sz="3400" dirty="0" smtClean="0">
                    <a:latin typeface="Arial" panose="020B0604020202020204" pitchFamily="34" charset="0"/>
                    <a:cs typeface="Arial" panose="020B0604020202020204" pitchFamily="34" charset="0"/>
                  </a:rPr>
                  <a:t>Solve </a:t>
                </a:r>
                <a:r>
                  <a:rPr lang="en-US" sz="3400" dirty="0">
                    <a:latin typeface="Arial" panose="020B0604020202020204" pitchFamily="34" charset="0"/>
                    <a:cs typeface="Arial" panose="020B0604020202020204" pitchFamily="34" charset="0"/>
                  </a:rPr>
                  <a:t>these equations.</a:t>
                </a:r>
              </a:p>
              <a:p>
                <a:pPr marL="971550" lvl="1" indent="-514350">
                  <a:buClr>
                    <a:srgbClr val="C00000"/>
                  </a:buClr>
                  <a:buFont typeface="+mj-lt"/>
                  <a:buAutoNum type="alphaLcPeriod"/>
                  <a:tabLst>
                    <a:tab pos="2690813" algn="l"/>
                  </a:tabLst>
                </a:pP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a:rPr lang="en-US" sz="3400" b="0" i="0" smtClean="0">
                            <a:latin typeface="Cambria Math" panose="02040503050406030204" pitchFamily="18" charset="0"/>
                            <a:cs typeface="Arial" panose="020B0604020202020204" pitchFamily="34" charset="0"/>
                          </a:rPr>
                          <m:t>4</m:t>
                        </m:r>
                      </m:num>
                      <m:den>
                        <m:r>
                          <a:rPr lang="en-US" sz="3400" b="0" i="1" smtClean="0">
                            <a:latin typeface="Cambria Math" panose="02040503050406030204" pitchFamily="18" charset="0"/>
                            <a:cs typeface="Arial" panose="020B0604020202020204" pitchFamily="34" charset="0"/>
                          </a:rPr>
                          <m:t>2</m:t>
                        </m:r>
                        <m:r>
                          <a:rPr lang="en-US" sz="3400" b="0" i="1" smtClean="0">
                            <a:latin typeface="Cambria Math" panose="02040503050406030204" pitchFamily="18" charset="0"/>
                            <a:cs typeface="Arial" panose="020B0604020202020204" pitchFamily="34" charset="0"/>
                          </a:rPr>
                          <m:t>𝑥</m:t>
                        </m:r>
                        <m:r>
                          <a:rPr lang="en-US" sz="3400" b="0" i="1" smtClean="0">
                            <a:latin typeface="Cambria Math" panose="02040503050406030204" pitchFamily="18" charset="0"/>
                            <a:cs typeface="Arial" panose="020B0604020202020204" pitchFamily="34" charset="0"/>
                          </a:rPr>
                          <m:t> − 3</m:t>
                        </m:r>
                      </m:den>
                    </m:f>
                  </m:oMath>
                </a14:m>
                <a:r>
                  <a:rPr lang="en-US" sz="3400" dirty="0" smtClean="0">
                    <a:latin typeface="Arial" panose="020B0604020202020204" pitchFamily="34" charset="0"/>
                    <a:cs typeface="Arial" panose="020B0604020202020204" pitchFamily="34" charset="0"/>
                  </a:rPr>
                  <a:t> = </a:t>
                </a: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m:rPr>
                            <m:sty m:val="p"/>
                          </m:rPr>
                          <a:rPr lang="en-US" sz="3400" b="0" i="0" smtClean="0">
                            <a:latin typeface="Cambria Math" panose="02040503050406030204" pitchFamily="18" charset="0"/>
                            <a:cs typeface="Arial" panose="020B0604020202020204" pitchFamily="34" charset="0"/>
                          </a:rPr>
                          <m:t>x</m:t>
                        </m:r>
                      </m:num>
                      <m:den>
                        <m:r>
                          <a:rPr lang="en-US" sz="3400" b="0" i="1" smtClean="0">
                            <a:latin typeface="Cambria Math" panose="02040503050406030204" pitchFamily="18" charset="0"/>
                            <a:cs typeface="Arial" panose="020B0604020202020204" pitchFamily="34" charset="0"/>
                          </a:rPr>
                          <m:t>5</m:t>
                        </m:r>
                      </m:den>
                    </m:f>
                  </m:oMath>
                </a14:m>
                <a:endParaRPr lang="en-US" sz="3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690813" algn="l"/>
                  </a:tabLst>
                </a:pP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a:rPr lang="en-US" sz="3400" b="0" i="0" smtClean="0">
                            <a:latin typeface="Cambria Math" panose="02040503050406030204" pitchFamily="18" charset="0"/>
                            <a:cs typeface="Arial" panose="020B0604020202020204" pitchFamily="34" charset="0"/>
                          </a:rPr>
                          <m:t>4</m:t>
                        </m:r>
                      </m:num>
                      <m:den>
                        <m:r>
                          <a:rPr lang="en-US" sz="3400" b="0" i="1" smtClean="0">
                            <a:latin typeface="Cambria Math" panose="02040503050406030204" pitchFamily="18" charset="0"/>
                            <a:cs typeface="Arial" panose="020B0604020202020204" pitchFamily="34" charset="0"/>
                          </a:rPr>
                          <m:t>2 − </m:t>
                        </m:r>
                        <m:r>
                          <a:rPr lang="en-US" sz="3400" b="0" i="1" smtClean="0">
                            <a:latin typeface="Cambria Math" panose="02040503050406030204" pitchFamily="18" charset="0"/>
                            <a:cs typeface="Arial" panose="020B0604020202020204" pitchFamily="34" charset="0"/>
                          </a:rPr>
                          <m:t>𝑥</m:t>
                        </m:r>
                      </m:den>
                    </m:f>
                  </m:oMath>
                </a14:m>
                <a:r>
                  <a:rPr lang="en-US" sz="3400" dirty="0" smtClean="0">
                    <a:latin typeface="Arial" panose="020B0604020202020204" pitchFamily="34" charset="0"/>
                    <a:cs typeface="Arial" panose="020B0604020202020204" pitchFamily="34" charset="0"/>
                  </a:rPr>
                  <a:t> - </a:t>
                </a: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a:rPr lang="en-US" sz="3400">
                            <a:latin typeface="Cambria Math" panose="02040503050406030204" pitchFamily="18" charset="0"/>
                            <a:cs typeface="Arial" panose="020B0604020202020204" pitchFamily="34" charset="0"/>
                          </a:rPr>
                          <m:t>1</m:t>
                        </m:r>
                      </m:num>
                      <m:den>
                        <m:r>
                          <a:rPr lang="en-US" sz="3400" b="0" i="1" smtClean="0">
                            <a:latin typeface="Cambria Math" panose="02040503050406030204" pitchFamily="18" charset="0"/>
                            <a:cs typeface="Arial" panose="020B0604020202020204" pitchFamily="34" charset="0"/>
                          </a:rPr>
                          <m:t>𝑥</m:t>
                        </m:r>
                        <m:r>
                          <a:rPr lang="en-US" sz="3400" b="0" i="1" smtClean="0">
                            <a:latin typeface="Cambria Math" panose="02040503050406030204" pitchFamily="18" charset="0"/>
                            <a:cs typeface="Arial" panose="020B0604020202020204" pitchFamily="34" charset="0"/>
                          </a:rPr>
                          <m:t> − 3</m:t>
                        </m:r>
                      </m:den>
                    </m:f>
                  </m:oMath>
                </a14:m>
                <a:r>
                  <a:rPr lang="en-US" sz="3400" dirty="0" smtClean="0">
                    <a:latin typeface="Arial" panose="020B0604020202020204" pitchFamily="34" charset="0"/>
                    <a:cs typeface="Arial" panose="020B0604020202020204" pitchFamily="34" charset="0"/>
                  </a:rPr>
                  <a:t> = 5</a:t>
                </a:r>
              </a:p>
              <a:p>
                <a:pPr marL="514350" indent="-514350">
                  <a:buClr>
                    <a:srgbClr val="C00000"/>
                  </a:buClr>
                  <a:buFont typeface="+mj-lt"/>
                  <a:buAutoNum type="arabicPeriod" startAt="4"/>
                  <a:tabLst>
                    <a:tab pos="2690813" algn="l"/>
                  </a:tabLst>
                </a:pPr>
                <a:r>
                  <a:rPr lang="en-US" sz="3400" b="1" dirty="0" smtClean="0">
                    <a:solidFill>
                      <a:srgbClr val="C00000"/>
                    </a:solidFill>
                    <a:latin typeface="Arial" panose="020B0604020202020204" pitchFamily="34" charset="0"/>
                    <a:cs typeface="Arial" panose="020B0604020202020204" pitchFamily="34" charset="0"/>
                  </a:rPr>
                  <a:t>Communication</a:t>
                </a:r>
                <a:endParaRPr lang="en-US" sz="3400" b="1" dirty="0">
                  <a:solidFill>
                    <a:srgbClr val="C00000"/>
                  </a:solidFill>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690813" algn="l"/>
                  </a:tabLst>
                </a:pPr>
                <a:r>
                  <a:rPr lang="en-US" sz="3400" dirty="0" smtClean="0">
                    <a:latin typeface="Arial" panose="020B0604020202020204" pitchFamily="34" charset="0"/>
                    <a:cs typeface="Arial" panose="020B0604020202020204" pitchFamily="34" charset="0"/>
                  </a:rPr>
                  <a:t>Show </a:t>
                </a:r>
                <a:r>
                  <a:rPr lang="en-US" sz="3400" dirty="0">
                    <a:latin typeface="Arial" panose="020B0604020202020204" pitchFamily="34" charset="0"/>
                    <a:cs typeface="Arial" panose="020B0604020202020204" pitchFamily="34" charset="0"/>
                  </a:rPr>
                  <a:t>that </a:t>
                </a: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a:rPr lang="en-US" sz="3400">
                            <a:latin typeface="Cambria Math" panose="02040503050406030204" pitchFamily="18" charset="0"/>
                            <a:cs typeface="Arial" panose="020B0604020202020204" pitchFamily="34" charset="0"/>
                          </a:rPr>
                          <m:t>1</m:t>
                        </m:r>
                      </m:num>
                      <m:den>
                        <m:r>
                          <a:rPr lang="en-US" sz="3400" b="0" i="1" smtClean="0">
                            <a:latin typeface="Cambria Math" panose="02040503050406030204" pitchFamily="18" charset="0"/>
                            <a:cs typeface="Arial" panose="020B0604020202020204" pitchFamily="34" charset="0"/>
                          </a:rPr>
                          <m:t>1 + </m:t>
                        </m:r>
                        <m:f>
                          <m:fPr>
                            <m:ctrlPr>
                              <a:rPr lang="en-US" sz="3400" i="1">
                                <a:latin typeface="Cambria Math" panose="02040503050406030204" pitchFamily="18" charset="0"/>
                                <a:cs typeface="Arial" panose="020B0604020202020204" pitchFamily="34" charset="0"/>
                              </a:rPr>
                            </m:ctrlPr>
                          </m:fPr>
                          <m:num>
                            <m:r>
                              <a:rPr lang="en-US" sz="3400">
                                <a:latin typeface="Cambria Math" panose="02040503050406030204" pitchFamily="18" charset="0"/>
                                <a:cs typeface="Arial" panose="020B0604020202020204" pitchFamily="34" charset="0"/>
                              </a:rPr>
                              <m:t>1</m:t>
                            </m:r>
                          </m:num>
                          <m:den>
                            <m:r>
                              <a:rPr lang="en-US" sz="3400" b="0" i="1" smtClean="0">
                                <a:latin typeface="Cambria Math" panose="02040503050406030204" pitchFamily="18" charset="0"/>
                                <a:cs typeface="Arial" panose="020B0604020202020204" pitchFamily="34" charset="0"/>
                              </a:rPr>
                              <m:t>𝑥</m:t>
                            </m:r>
                          </m:den>
                        </m:f>
                      </m:den>
                    </m:f>
                  </m:oMath>
                </a14:m>
                <a:r>
                  <a:rPr lang="en-US" sz="3400" dirty="0" smtClean="0">
                    <a:latin typeface="Arial" panose="020B0604020202020204" pitchFamily="34" charset="0"/>
                    <a:cs typeface="Arial" panose="020B0604020202020204" pitchFamily="34" charset="0"/>
                  </a:rPr>
                  <a:t> = </a:t>
                </a: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m:rPr>
                            <m:sty m:val="p"/>
                          </m:rPr>
                          <a:rPr lang="en-US" sz="3400" b="0" i="0" smtClean="0">
                            <a:latin typeface="Cambria Math" panose="02040503050406030204" pitchFamily="18" charset="0"/>
                            <a:cs typeface="Arial" panose="020B0604020202020204" pitchFamily="34" charset="0"/>
                          </a:rPr>
                          <m:t>x</m:t>
                        </m:r>
                      </m:num>
                      <m:den>
                        <m:r>
                          <a:rPr lang="en-US" sz="3400" b="0" i="1" smtClean="0">
                            <a:latin typeface="Cambria Math" panose="02040503050406030204" pitchFamily="18" charset="0"/>
                            <a:cs typeface="Arial" panose="020B0604020202020204" pitchFamily="34" charset="0"/>
                          </a:rPr>
                          <m:t>𝑥</m:t>
                        </m:r>
                        <m:r>
                          <a:rPr lang="en-US" sz="3400" b="0" i="1" smtClean="0">
                            <a:latin typeface="Cambria Math" panose="02040503050406030204" pitchFamily="18" charset="0"/>
                            <a:cs typeface="Arial" panose="020B0604020202020204" pitchFamily="34" charset="0"/>
                          </a:rPr>
                          <m:t> + 1</m:t>
                        </m:r>
                      </m:den>
                    </m:f>
                  </m:oMath>
                </a14:m>
                <a:endParaRPr lang="en-US" sz="34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690813" algn="l"/>
                  </a:tabLst>
                </a:pPr>
                <a:r>
                  <a:rPr lang="en-US" sz="3400" dirty="0" smtClean="0">
                    <a:latin typeface="Arial" panose="020B0604020202020204" pitchFamily="34" charset="0"/>
                    <a:cs typeface="Arial" panose="020B0604020202020204" pitchFamily="34" charset="0"/>
                  </a:rPr>
                  <a:t>Work </a:t>
                </a:r>
                <a:r>
                  <a:rPr lang="en-US" sz="3400" dirty="0">
                    <a:latin typeface="Arial" panose="020B0604020202020204" pitchFamily="34" charset="0"/>
                    <a:cs typeface="Arial" panose="020B0604020202020204" pitchFamily="34" charset="0"/>
                  </a:rPr>
                  <a:t>out the exact value of </a:t>
                </a:r>
                <a14:m>
                  <m:oMath xmlns:m="http://schemas.openxmlformats.org/officeDocument/2006/math">
                    <m:f>
                      <m:fPr>
                        <m:ctrlPr>
                          <a:rPr lang="en-US" sz="3400" i="1">
                            <a:latin typeface="Cambria Math" panose="02040503050406030204" pitchFamily="18" charset="0"/>
                            <a:cs typeface="Arial" panose="020B0604020202020204" pitchFamily="34" charset="0"/>
                          </a:rPr>
                        </m:ctrlPr>
                      </m:fPr>
                      <m:num>
                        <m:r>
                          <a:rPr lang="en-US" sz="3400">
                            <a:latin typeface="Cambria Math" panose="02040503050406030204" pitchFamily="18" charset="0"/>
                            <a:cs typeface="Arial" panose="020B0604020202020204" pitchFamily="34" charset="0"/>
                          </a:rPr>
                          <m:t>1</m:t>
                        </m:r>
                      </m:num>
                      <m:den>
                        <m:r>
                          <a:rPr lang="en-US" sz="3400" i="1">
                            <a:latin typeface="Cambria Math" panose="02040503050406030204" pitchFamily="18" charset="0"/>
                            <a:cs typeface="Arial" panose="020B0604020202020204" pitchFamily="34" charset="0"/>
                          </a:rPr>
                          <m:t>1 + </m:t>
                        </m:r>
                        <m:f>
                          <m:fPr>
                            <m:ctrlPr>
                              <a:rPr lang="en-US" sz="3400" i="1">
                                <a:latin typeface="Cambria Math" panose="02040503050406030204" pitchFamily="18" charset="0"/>
                                <a:cs typeface="Arial" panose="020B0604020202020204" pitchFamily="34" charset="0"/>
                              </a:rPr>
                            </m:ctrlPr>
                          </m:fPr>
                          <m:num>
                            <m:r>
                              <a:rPr lang="en-US" sz="3400">
                                <a:latin typeface="Cambria Math" panose="02040503050406030204" pitchFamily="18" charset="0"/>
                                <a:cs typeface="Arial" panose="020B0604020202020204" pitchFamily="34" charset="0"/>
                              </a:rPr>
                              <m:t>1</m:t>
                            </m:r>
                          </m:num>
                          <m:den>
                            <m:r>
                              <a:rPr lang="en-US" sz="3400" b="0" i="1" smtClean="0">
                                <a:latin typeface="Cambria Math" panose="02040503050406030204" pitchFamily="18" charset="0"/>
                                <a:cs typeface="Arial" panose="020B0604020202020204" pitchFamily="34" charset="0"/>
                              </a:rPr>
                              <m:t>9</m:t>
                            </m:r>
                          </m:den>
                        </m:f>
                      </m:den>
                    </m:f>
                  </m:oMath>
                </a14:m>
                <a:endParaRPr lang="en-US" sz="3400" i="1"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520" y="1196752"/>
                <a:ext cx="5256584" cy="5031057"/>
              </a:xfrm>
              <a:prstGeom prst="rect">
                <a:avLst/>
              </a:prstGeom>
              <a:blipFill rotWithShape="0">
                <a:blip r:embed="rId4"/>
                <a:stretch>
                  <a:fillRect l="-2897" t="-1695"/>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3429000"/>
            <a:ext cx="548640" cy="5370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3410914493"/>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554</a:t>
            </a:r>
            <a:endParaRPr lang="en-GB" sz="1400" b="1" dirty="0">
              <a:latin typeface="Calibri" panose="020F050202020403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50937" y="1268760"/>
            <a:ext cx="548640" cy="53709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9824" y="4293096"/>
            <a:ext cx="548640" cy="548640"/>
          </a:xfrm>
          <a:prstGeom prst="rect">
            <a:avLst/>
          </a:prstGeom>
        </p:spPr>
      </p:pic>
      <p:grpSp>
        <p:nvGrpSpPr>
          <p:cNvPr id="7" name="Group 6"/>
          <p:cNvGrpSpPr/>
          <p:nvPr/>
        </p:nvGrpSpPr>
        <p:grpSpPr>
          <a:xfrm>
            <a:off x="288096" y="1268760"/>
            <a:ext cx="5173611" cy="2885543"/>
            <a:chOff x="3465597" y="1089031"/>
            <a:chExt cx="5309150" cy="2885543"/>
          </a:xfrm>
        </p:grpSpPr>
        <p:sp>
          <p:nvSpPr>
            <p:cNvPr id="10" name="Round Diagonal Corner Rectangle 9"/>
            <p:cNvSpPr/>
            <p:nvPr/>
          </p:nvSpPr>
          <p:spPr>
            <a:xfrm>
              <a:off x="3465597" y="1168672"/>
              <a:ext cx="5309150" cy="2800679"/>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50913" y="1666250"/>
              <a:ext cx="5197552" cy="2308324"/>
            </a:xfrm>
            <a:prstGeom prst="rect">
              <a:avLst/>
            </a:prstGeom>
          </p:spPr>
          <p:txBody>
            <a:bodyPr wrap="square">
              <a:spAutoFit/>
            </a:bodyPr>
            <a:lstStyle/>
            <a:p>
              <a:pPr>
                <a:spcAft>
                  <a:spcPts val="0"/>
                </a:spcAft>
                <a:tabLst>
                  <a:tab pos="4972050" algn="r"/>
                </a:tabLst>
              </a:pPr>
              <a:r>
                <a:rPr lang="en-US" sz="2400" dirty="0"/>
                <a:t>The functions f and g are such that f(x) = </a:t>
              </a:r>
              <a:r>
                <a:rPr lang="en-US" sz="2400" dirty="0" smtClean="0"/>
                <a:t>3 – 4</a:t>
              </a:r>
              <a:r>
                <a:rPr lang="en-US" sz="2400" i="1" dirty="0" smtClean="0"/>
                <a:t>x</a:t>
              </a:r>
              <a:r>
                <a:rPr lang="en-US" sz="2400" dirty="0" smtClean="0"/>
                <a:t>, g(</a:t>
              </a:r>
              <a:r>
                <a:rPr lang="en-US" sz="2400" i="1" dirty="0" smtClean="0"/>
                <a:t>x</a:t>
              </a:r>
              <a:r>
                <a:rPr lang="en-US" sz="2400" dirty="0" smtClean="0"/>
                <a:t>) </a:t>
              </a:r>
              <a:r>
                <a:rPr lang="en-US" sz="2400" dirty="0"/>
                <a:t>= 3 + </a:t>
              </a:r>
              <a:r>
                <a:rPr lang="en-US" sz="2400" dirty="0" smtClean="0"/>
                <a:t>4</a:t>
              </a:r>
              <a:r>
                <a:rPr lang="en-US" sz="2400" i="1" dirty="0"/>
                <a:t>x</a:t>
              </a:r>
              <a:r>
                <a:rPr lang="en-US" sz="2400" dirty="0" smtClean="0"/>
                <a:t> </a:t>
              </a:r>
            </a:p>
            <a:p>
              <a:pPr marL="457200" indent="-457200">
                <a:spcAft>
                  <a:spcPts val="0"/>
                </a:spcAft>
                <a:buFont typeface="+mj-lt"/>
                <a:buAutoNum type="alphaLcPeriod"/>
                <a:tabLst>
                  <a:tab pos="2409825" algn="l"/>
                  <a:tab pos="4972050" algn="r"/>
                </a:tabLst>
              </a:pPr>
              <a:r>
                <a:rPr lang="en-US" sz="2400" dirty="0" smtClean="0"/>
                <a:t>Find </a:t>
              </a:r>
              <a:r>
                <a:rPr lang="en-US" sz="2400" dirty="0"/>
                <a:t>f(6) </a:t>
              </a:r>
              <a:r>
                <a:rPr lang="en-US" sz="2400" dirty="0" smtClean="0"/>
                <a:t>	b. </a:t>
              </a:r>
              <a:r>
                <a:rPr lang="en-US" sz="2400" dirty="0"/>
                <a:t>Find </a:t>
              </a:r>
              <a:r>
                <a:rPr lang="en-US" sz="2400" dirty="0" smtClean="0"/>
                <a:t>gf(</a:t>
              </a:r>
              <a:r>
                <a:rPr lang="en-US" sz="2400" i="1" dirty="0" smtClean="0"/>
                <a:t>x</a:t>
              </a:r>
              <a:r>
                <a:rPr lang="en-US" sz="2400" dirty="0" smtClean="0"/>
                <a:t>)</a:t>
              </a:r>
              <a:endParaRPr lang="en-US" sz="2400" dirty="0"/>
            </a:p>
            <a:p>
              <a:pPr marL="457200" indent="-457200">
                <a:spcAft>
                  <a:spcPts val="0"/>
                </a:spcAft>
                <a:buFont typeface="+mj-lt"/>
                <a:buAutoNum type="alphaLcPeriod" startAt="3"/>
                <a:tabLst>
                  <a:tab pos="4972050" algn="r"/>
                </a:tabLst>
              </a:pPr>
              <a:r>
                <a:rPr lang="en-US" sz="2400" dirty="0" smtClean="0"/>
                <a:t>Find   </a:t>
              </a:r>
              <a:r>
                <a:rPr lang="en-US" sz="2400" b="1" dirty="0" err="1" smtClean="0"/>
                <a:t>i</a:t>
              </a:r>
              <a:r>
                <a:rPr lang="en-US" sz="2400" b="1" dirty="0" smtClean="0"/>
                <a:t>.</a:t>
              </a:r>
              <a:r>
                <a:rPr lang="en-US" sz="2400" dirty="0" smtClean="0"/>
                <a:t>  f</a:t>
              </a:r>
              <a:r>
                <a:rPr lang="en-US" sz="2400" baseline="30000" dirty="0" smtClean="0"/>
                <a:t>-1</a:t>
              </a:r>
              <a:r>
                <a:rPr lang="en-US" sz="2400" dirty="0" smtClean="0"/>
                <a:t>(</a:t>
              </a:r>
              <a:r>
                <a:rPr lang="en-US" sz="2400" i="1" dirty="0" smtClean="0"/>
                <a:t>x</a:t>
              </a:r>
              <a:r>
                <a:rPr lang="en-US" sz="2400" dirty="0" smtClean="0"/>
                <a:t>)      </a:t>
              </a:r>
              <a:r>
                <a:rPr lang="en-US" sz="2400" b="1" dirty="0" smtClean="0"/>
                <a:t>ii.</a:t>
              </a:r>
              <a:r>
                <a:rPr lang="en-US" sz="2400" dirty="0" smtClean="0"/>
                <a:t>  g</a:t>
              </a:r>
              <a:r>
                <a:rPr lang="en-US" sz="2400" baseline="30000" dirty="0" smtClean="0"/>
                <a:t>-1</a:t>
              </a:r>
              <a:r>
                <a:rPr lang="en-US" sz="2400" dirty="0" smtClean="0"/>
                <a:t> (</a:t>
              </a:r>
              <a:r>
                <a:rPr lang="en-US" sz="2400" i="1" dirty="0" smtClean="0"/>
                <a:t>x</a:t>
              </a:r>
              <a:r>
                <a:rPr lang="en-US" sz="2400" dirty="0" smtClean="0"/>
                <a:t>)</a:t>
              </a:r>
              <a:endParaRPr lang="en-US" sz="2400" dirty="0"/>
            </a:p>
            <a:p>
              <a:pPr marL="457200" indent="-457200">
                <a:spcAft>
                  <a:spcPts val="0"/>
                </a:spcAft>
                <a:buFont typeface="+mj-lt"/>
                <a:buAutoNum type="alphaLcPeriod" startAt="3"/>
                <a:tabLst>
                  <a:tab pos="4972050" algn="r"/>
                </a:tabLst>
              </a:pPr>
              <a:r>
                <a:rPr lang="en-US" sz="2400" dirty="0" smtClean="0"/>
                <a:t>Show </a:t>
              </a:r>
              <a:r>
                <a:rPr lang="en-US" sz="2400" dirty="0"/>
                <a:t>that </a:t>
              </a:r>
              <a:r>
                <a:rPr lang="en-US" sz="2400" dirty="0" smtClean="0"/>
                <a:t>f</a:t>
              </a:r>
              <a:r>
                <a:rPr lang="en-US" sz="2400" baseline="30000" dirty="0" smtClean="0"/>
                <a:t>-1</a:t>
              </a:r>
              <a:r>
                <a:rPr lang="en-US" sz="2400" dirty="0" smtClean="0"/>
                <a:t>(</a:t>
              </a:r>
              <a:r>
                <a:rPr lang="en-US" sz="2400" i="1" dirty="0" smtClean="0"/>
                <a:t>x</a:t>
              </a:r>
              <a:r>
                <a:rPr lang="en-US" sz="2400" dirty="0" smtClean="0"/>
                <a:t>) </a:t>
              </a:r>
              <a:r>
                <a:rPr lang="en-US" sz="2400" dirty="0"/>
                <a:t>+ </a:t>
              </a:r>
              <a:r>
                <a:rPr lang="en-US" sz="2400" dirty="0" smtClean="0"/>
                <a:t>g</a:t>
              </a:r>
              <a:r>
                <a:rPr lang="en-US" sz="2400" baseline="30000" dirty="0" smtClean="0"/>
                <a:t>-1</a:t>
              </a:r>
              <a:r>
                <a:rPr lang="en-US" sz="2400" dirty="0" smtClean="0"/>
                <a:t>(</a:t>
              </a:r>
              <a:r>
                <a:rPr lang="en-US" sz="2400" i="1" dirty="0"/>
                <a:t>x</a:t>
              </a:r>
              <a:r>
                <a:rPr lang="en-US" sz="2400" dirty="0" smtClean="0"/>
                <a:t>) </a:t>
              </a:r>
              <a:r>
                <a:rPr lang="en-US" sz="2400" dirty="0"/>
                <a:t>= 0, for all values of </a:t>
              </a:r>
              <a:r>
                <a:rPr lang="en-US" sz="2400" i="1" dirty="0" smtClean="0"/>
                <a:t>x</a:t>
              </a:r>
              <a:r>
                <a:rPr lang="en-US" sz="2400" dirty="0" smtClean="0"/>
                <a:t>. 	</a:t>
              </a:r>
              <a:r>
                <a:rPr lang="en-US" sz="2400" b="1" dirty="0" smtClean="0"/>
                <a:t>(</a:t>
              </a:r>
              <a:r>
                <a:rPr lang="en-US" sz="2400" b="1" dirty="0"/>
                <a:t>7 </a:t>
              </a:r>
              <a:r>
                <a:rPr lang="en-US" sz="2400" b="1" dirty="0" smtClean="0"/>
                <a:t>marks)</a:t>
              </a:r>
              <a:endParaRPr lang="en-US" sz="2400" b="1" dirty="0"/>
            </a:p>
          </p:txBody>
        </p:sp>
      </p:grpSp>
      <p:grpSp>
        <p:nvGrpSpPr>
          <p:cNvPr id="14" name="Group 13"/>
          <p:cNvGrpSpPr/>
          <p:nvPr/>
        </p:nvGrpSpPr>
        <p:grpSpPr>
          <a:xfrm>
            <a:off x="288095" y="4293096"/>
            <a:ext cx="5173611" cy="1823714"/>
            <a:chOff x="3465597" y="1089031"/>
            <a:chExt cx="5309150" cy="1823714"/>
          </a:xfrm>
        </p:grpSpPr>
        <p:sp>
          <p:nvSpPr>
            <p:cNvPr id="15" name="Round Diagonal Corner Rectangle 14"/>
            <p:cNvSpPr/>
            <p:nvPr/>
          </p:nvSpPr>
          <p:spPr>
            <a:xfrm>
              <a:off x="3465597" y="1169412"/>
              <a:ext cx="5309150" cy="1674531"/>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7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50913" y="1666250"/>
              <a:ext cx="5197552" cy="1246495"/>
            </a:xfrm>
            <a:prstGeom prst="rect">
              <a:avLst/>
            </a:prstGeom>
          </p:spPr>
          <p:txBody>
            <a:bodyPr wrap="square">
              <a:spAutoFit/>
            </a:bodyPr>
            <a:lstStyle/>
            <a:p>
              <a:pPr>
                <a:spcAft>
                  <a:spcPts val="0"/>
                </a:spcAft>
                <a:tabLst>
                  <a:tab pos="4972050" algn="r"/>
                </a:tabLst>
              </a:pPr>
              <a:r>
                <a:rPr lang="en-US" sz="2400" dirty="0" smtClean="0"/>
                <a:t>F(</a:t>
              </a:r>
              <a:r>
                <a:rPr lang="en-US" sz="2400" i="1" dirty="0"/>
                <a:t>x</a:t>
              </a:r>
              <a:r>
                <a:rPr lang="en-US" sz="2400" dirty="0" smtClean="0"/>
                <a:t>) </a:t>
              </a:r>
              <a:r>
                <a:rPr lang="en-US" sz="2400" dirty="0"/>
                <a:t>= </a:t>
              </a:r>
              <a:r>
                <a:rPr lang="en-US" sz="2400" i="1" dirty="0"/>
                <a:t>x</a:t>
              </a:r>
              <a:r>
                <a:rPr lang="en-US" sz="2400" dirty="0" smtClean="0"/>
                <a:t> </a:t>
              </a:r>
              <a:r>
                <a:rPr lang="en-US" sz="2400" dirty="0"/>
                <a:t>+ 7</a:t>
              </a:r>
              <a:r>
                <a:rPr lang="en-US" sz="2400" dirty="0" smtClean="0"/>
                <a:t>, g(</a:t>
              </a:r>
              <a:r>
                <a:rPr lang="en-US" sz="2400" i="1" dirty="0"/>
                <a:t>x</a:t>
              </a:r>
              <a:r>
                <a:rPr lang="en-US" sz="2400" dirty="0" smtClean="0"/>
                <a:t>) </a:t>
              </a:r>
              <a:r>
                <a:rPr lang="en-US" sz="2400" dirty="0"/>
                <a:t>= </a:t>
              </a:r>
              <a:r>
                <a:rPr lang="en-US" sz="2400" i="1" dirty="0" smtClean="0"/>
                <a:t>x</a:t>
              </a:r>
              <a:r>
                <a:rPr lang="en-US" sz="2400" baseline="30000" dirty="0" smtClean="0"/>
                <a:t>2</a:t>
              </a:r>
              <a:r>
                <a:rPr lang="en-US" sz="2400" dirty="0" smtClean="0"/>
                <a:t> </a:t>
              </a:r>
              <a:r>
                <a:rPr lang="en-US" sz="2400" dirty="0"/>
                <a:t>+ 6</a:t>
              </a:r>
            </a:p>
            <a:p>
              <a:pPr marL="457200" indent="-457200">
                <a:spcAft>
                  <a:spcPts val="0"/>
                </a:spcAft>
                <a:buFont typeface="+mj-lt"/>
                <a:buAutoNum type="alphaLcPeriod"/>
                <a:tabLst>
                  <a:tab pos="4972050" algn="r"/>
                </a:tabLst>
              </a:pPr>
              <a:r>
                <a:rPr lang="en-US" sz="2400" dirty="0" smtClean="0"/>
                <a:t>Work out    </a:t>
              </a:r>
              <a:r>
                <a:rPr lang="en-US" sz="2400" b="1" dirty="0" err="1" smtClean="0"/>
                <a:t>i</a:t>
              </a:r>
              <a:r>
                <a:rPr lang="en-US" sz="2400" b="1" dirty="0" smtClean="0"/>
                <a:t>.</a:t>
              </a:r>
              <a:r>
                <a:rPr lang="en-US" sz="2400" dirty="0" smtClean="0"/>
                <a:t>  </a:t>
              </a:r>
              <a:r>
                <a:rPr lang="en-US" sz="2400" dirty="0" err="1" smtClean="0"/>
                <a:t>fg</a:t>
              </a:r>
              <a:r>
                <a:rPr lang="en-US" sz="2400" dirty="0" smtClean="0"/>
                <a:t>(</a:t>
              </a:r>
              <a:r>
                <a:rPr lang="en-US" sz="2400" i="1" dirty="0" smtClean="0"/>
                <a:t>x</a:t>
              </a:r>
              <a:r>
                <a:rPr lang="en-US" sz="2400" dirty="0" smtClean="0"/>
                <a:t>)    </a:t>
              </a:r>
              <a:r>
                <a:rPr lang="en-US" sz="2400" b="1" dirty="0" smtClean="0"/>
                <a:t>ii.</a:t>
              </a:r>
              <a:r>
                <a:rPr lang="en-US" sz="2400" dirty="0" smtClean="0"/>
                <a:t> gf(</a:t>
              </a:r>
              <a:r>
                <a:rPr lang="en-US" sz="2400" i="1" dirty="0"/>
                <a:t>x</a:t>
              </a:r>
              <a:r>
                <a:rPr lang="en-US" sz="2400" dirty="0" smtClean="0"/>
                <a:t>)</a:t>
              </a:r>
              <a:endParaRPr lang="en-US" sz="2400" dirty="0"/>
            </a:p>
            <a:p>
              <a:pPr marL="457200" indent="-457200">
                <a:spcAft>
                  <a:spcPts val="0"/>
                </a:spcAft>
                <a:buFont typeface="+mj-lt"/>
                <a:buAutoNum type="alphaLcPeriod"/>
                <a:tabLst>
                  <a:tab pos="4972050" algn="r"/>
                </a:tabLst>
              </a:pPr>
              <a:r>
                <a:rPr lang="en-US" sz="2400" dirty="0" smtClean="0"/>
                <a:t>Solve </a:t>
              </a:r>
              <a:r>
                <a:rPr lang="en-US" sz="2400" dirty="0" err="1" smtClean="0"/>
                <a:t>fg</a:t>
              </a:r>
              <a:r>
                <a:rPr lang="en-US" sz="2400" dirty="0" smtClean="0"/>
                <a:t>(</a:t>
              </a:r>
              <a:r>
                <a:rPr lang="en-US" sz="2400" i="1" dirty="0"/>
                <a:t>x</a:t>
              </a:r>
              <a:r>
                <a:rPr lang="en-US" sz="2400" dirty="0" smtClean="0"/>
                <a:t>) </a:t>
              </a:r>
              <a:r>
                <a:rPr lang="en-US" sz="2400" dirty="0"/>
                <a:t>- </a:t>
              </a:r>
              <a:r>
                <a:rPr lang="en-US" sz="2400" dirty="0" smtClean="0"/>
                <a:t>gf(</a:t>
              </a:r>
              <a:r>
                <a:rPr lang="en-US" sz="2400" i="1" dirty="0"/>
                <a:t>x</a:t>
              </a:r>
              <a:r>
                <a:rPr lang="en-US" sz="2400" dirty="0" smtClean="0"/>
                <a:t>)	</a:t>
              </a:r>
              <a:r>
                <a:rPr lang="en-US" sz="2400" b="1" dirty="0" smtClean="0"/>
                <a:t>(</a:t>
              </a:r>
              <a:r>
                <a:rPr lang="en-US" sz="2400" b="1" dirty="0"/>
                <a:t>6 marks)</a:t>
              </a:r>
            </a:p>
          </p:txBody>
        </p:sp>
      </p:grpSp>
      <p:sp>
        <p:nvSpPr>
          <p:cNvPr id="18" name="Rectangle 17"/>
          <p:cNvSpPr/>
          <p:nvPr/>
        </p:nvSpPr>
        <p:spPr>
          <a:xfrm flipH="1">
            <a:off x="251520" y="6181854"/>
            <a:ext cx="8522945" cy="430887"/>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chemeClr val="accent3">
                    <a:lumMod val="50000"/>
                  </a:schemeClr>
                </a:solidFill>
                <a:latin typeface="Arial" panose="020B0604020202020204" pitchFamily="34" charset="0"/>
                <a:cs typeface="Arial" panose="020B0604020202020204" pitchFamily="34" charset="0"/>
              </a:rPr>
              <a:t>Q7 strategy hint</a:t>
            </a:r>
            <a:r>
              <a:rPr lang="en-US" sz="2200" dirty="0" smtClean="0">
                <a:solidFill>
                  <a:schemeClr val="accent3">
                    <a:lumMod val="50000"/>
                  </a:schemeClr>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Remember </a:t>
            </a:r>
            <a:r>
              <a:rPr lang="en-US" sz="2200" dirty="0" smtClean="0">
                <a:solidFill>
                  <a:schemeClr val="tx1"/>
                </a:solidFill>
                <a:latin typeface="Arial" panose="020B0604020202020204" pitchFamily="34" charset="0"/>
                <a:cs typeface="Arial" panose="020B0604020202020204" pitchFamily="34" charset="0"/>
              </a:rPr>
              <a:t>that </a:t>
            </a:r>
            <a:r>
              <a:rPr lang="en-US" sz="2200" dirty="0" err="1" smtClean="0">
                <a:solidFill>
                  <a:schemeClr val="tx1"/>
                </a:solidFill>
                <a:latin typeface="Arial" panose="020B0604020202020204" pitchFamily="34" charset="0"/>
                <a:cs typeface="Arial" panose="020B0604020202020204" pitchFamily="34" charset="0"/>
              </a:rPr>
              <a:t>fg</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means do g first and then f.</a:t>
            </a:r>
          </a:p>
        </p:txBody>
      </p:sp>
      <p:sp>
        <p:nvSpPr>
          <p:cNvPr id="19" name="Rectangle 18"/>
          <p:cNvSpPr/>
          <p:nvPr/>
        </p:nvSpPr>
        <p:spPr>
          <a:xfrm flipH="1">
            <a:off x="5576563" y="3513202"/>
            <a:ext cx="3171901" cy="70788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Q6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f</a:t>
            </a:r>
            <a:r>
              <a:rPr lang="en-US" sz="2000" baseline="30000" dirty="0" smtClean="0">
                <a:solidFill>
                  <a:schemeClr val="tx1"/>
                </a:solidFill>
                <a:latin typeface="Arial" panose="020B0604020202020204" pitchFamily="34" charset="0"/>
                <a:cs typeface="Arial" panose="020B0604020202020204" pitchFamily="34" charset="0"/>
              </a:rPr>
              <a:t>-1</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is the inverse of f(x).</a:t>
            </a:r>
          </a:p>
        </p:txBody>
      </p:sp>
    </p:spTree>
    <p:extLst>
      <p:ext uri="{BB962C8B-B14F-4D97-AF65-F5344CB8AC3E}">
        <p14:creationId xmlns:p14="http://schemas.microsoft.com/office/powerpoint/2010/main" val="50676359"/>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1520" y="1196752"/>
                <a:ext cx="5256584" cy="4096699"/>
              </a:xfrm>
              <a:prstGeom prst="rect">
                <a:avLst/>
              </a:prstGeom>
            </p:spPr>
            <p:txBody>
              <a:bodyPr wrap="square">
                <a:spAutoFit/>
              </a:bodyPr>
              <a:lstStyle/>
              <a:p>
                <a:pPr marL="514350" indent="-514350">
                  <a:buClr>
                    <a:srgbClr val="C00000"/>
                  </a:buClr>
                  <a:buFont typeface="+mj-lt"/>
                  <a:buAutoNum type="arabicPeriod" startAt="8"/>
                  <a:tabLst>
                    <a:tab pos="2690813" algn="l"/>
                  </a:tabLst>
                </a:pPr>
                <a:r>
                  <a:rPr lang="en-US" sz="2500" b="1" dirty="0" smtClean="0">
                    <a:solidFill>
                      <a:srgbClr val="C00000"/>
                    </a:solidFill>
                    <a:latin typeface="Arial" panose="020B0604020202020204" pitchFamily="34" charset="0"/>
                    <a:cs typeface="Arial" panose="020B0604020202020204" pitchFamily="34" charset="0"/>
                  </a:rPr>
                  <a:t>Communication / Reasoning </a:t>
                </a:r>
                <a:r>
                  <a:rPr lang="en-US" sz="2500" dirty="0" smtClean="0">
                    <a:latin typeface="Arial" panose="020B0604020202020204" pitchFamily="34" charset="0"/>
                    <a:cs typeface="Arial" panose="020B0604020202020204" pitchFamily="34" charset="0"/>
                  </a:rPr>
                  <a:t>f(</a:t>
                </a:r>
                <a:r>
                  <a:rPr lang="en-US" sz="2500" i="1" dirty="0" smtClean="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m:rPr>
                            <m:sty m:val="p"/>
                          </m:rPr>
                          <a:rPr lang="en-US" sz="2500">
                            <a:latin typeface="Cambria Math" panose="02040503050406030204" pitchFamily="18" charset="0"/>
                            <a:cs typeface="Arial" panose="020B0604020202020204" pitchFamily="34" charset="0"/>
                          </a:rPr>
                          <m:t>x</m:t>
                        </m:r>
                        <m:r>
                          <a:rPr lang="en-US" sz="2500" b="0" i="0" smtClean="0">
                            <a:latin typeface="Cambria Math" panose="02040503050406030204" pitchFamily="18" charset="0"/>
                            <a:cs typeface="Arial" panose="020B0604020202020204" pitchFamily="34" charset="0"/>
                          </a:rPr>
                          <m:t> − 7</m:t>
                        </m:r>
                      </m:num>
                      <m:den>
                        <m:r>
                          <a:rPr lang="en-US" sz="2500" b="0" i="1" smtClean="0">
                            <a:latin typeface="Cambria Math" panose="02040503050406030204" pitchFamily="18" charset="0"/>
                            <a:cs typeface="Arial" panose="020B0604020202020204" pitchFamily="34" charset="0"/>
                          </a:rPr>
                          <m:t>2</m:t>
                        </m:r>
                      </m:den>
                    </m:f>
                  </m:oMath>
                </a14:m>
                <a:r>
                  <a:rPr lang="en-US" sz="2500" dirty="0" smtClean="0">
                    <a:latin typeface="Arial" panose="020B0604020202020204" pitchFamily="34" charset="0"/>
                    <a:cs typeface="Arial" panose="020B0604020202020204" pitchFamily="34" charset="0"/>
                  </a:rPr>
                  <a:t>, g(</a:t>
                </a:r>
                <a:r>
                  <a:rPr lang="en-US" sz="2500" i="1" dirty="0" smtClean="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a:t>
                </a:r>
              </a:p>
              <a:p>
                <a:pPr marL="971550" lvl="1" indent="-461963">
                  <a:buClr>
                    <a:srgbClr val="C00000"/>
                  </a:buClr>
                  <a:buFont typeface="+mj-lt"/>
                  <a:buAutoNum type="alphaLcPeriod"/>
                  <a:tabLst>
                    <a:tab pos="2690813" algn="l"/>
                  </a:tabLst>
                </a:pPr>
                <a:r>
                  <a:rPr lang="en-US" sz="2500" dirty="0" smtClean="0">
                    <a:latin typeface="Arial" panose="020B0604020202020204" pitchFamily="34" charset="0"/>
                    <a:cs typeface="Arial" panose="020B0604020202020204" pitchFamily="34" charset="0"/>
                  </a:rPr>
                  <a:t>Work out	</a:t>
                </a:r>
              </a:p>
              <a:p>
                <a:pPr marL="1481137" lvl="2" indent="-514350">
                  <a:buClr>
                    <a:srgbClr val="C00000"/>
                  </a:buClr>
                  <a:buFont typeface="+mj-lt"/>
                  <a:buAutoNum type="romanLcPeriod"/>
                  <a:tabLst>
                    <a:tab pos="2690813" algn="l"/>
                  </a:tabLst>
                </a:pPr>
                <a:r>
                  <a:rPr lang="en-US" sz="2500" dirty="0" err="1" smtClean="0">
                    <a:latin typeface="Arial" panose="020B0604020202020204" pitchFamily="34" charset="0"/>
                    <a:cs typeface="Arial" panose="020B0604020202020204" pitchFamily="34" charset="0"/>
                  </a:rPr>
                  <a:t>fg</a:t>
                </a:r>
                <a:r>
                  <a:rPr lang="en-US" sz="2500" dirty="0" smtClean="0">
                    <a:latin typeface="Arial" panose="020B0604020202020204" pitchFamily="34" charset="0"/>
                    <a:cs typeface="Arial" panose="020B0604020202020204" pitchFamily="34" charset="0"/>
                  </a:rPr>
                  <a:t>(x)	ii. gf(</a:t>
                </a:r>
                <a:r>
                  <a:rPr lang="en-US" sz="2500" i="1" dirty="0" smtClean="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a:t>
                </a:r>
              </a:p>
              <a:p>
                <a:pPr marL="914400" lvl="1" indent="-406400">
                  <a:buClr>
                    <a:srgbClr val="C00000"/>
                  </a:buClr>
                  <a:buFont typeface="+mj-lt"/>
                  <a:buAutoNum type="alphaLcPeriod"/>
                  <a:tabLst>
                    <a:tab pos="2690813" algn="l"/>
                  </a:tabLst>
                </a:pPr>
                <a:r>
                  <a:rPr lang="en-US" sz="2500" dirty="0" smtClean="0">
                    <a:latin typeface="Arial" panose="020B0604020202020204" pitchFamily="34" charset="0"/>
                    <a:cs typeface="Arial" panose="020B0604020202020204" pitchFamily="34" charset="0"/>
                  </a:rPr>
                  <a:t>Are f(</a:t>
                </a:r>
                <a:r>
                  <a:rPr lang="en-US" sz="2500" i="1" dirty="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and g(</a:t>
                </a:r>
                <a:r>
                  <a:rPr lang="en-US" sz="2500" i="1" dirty="0">
                    <a:latin typeface="Arial" panose="020B0604020202020204" pitchFamily="34" charset="0"/>
                    <a:cs typeface="Arial" panose="020B0604020202020204" pitchFamily="34" charset="0"/>
                  </a:rPr>
                  <a:t>x</a:t>
                </a:r>
                <a:r>
                  <a:rPr lang="en-US" sz="2500" dirty="0">
                    <a:latin typeface="Arial" panose="020B0604020202020204" pitchFamily="34" charset="0"/>
                    <a:cs typeface="Arial" panose="020B0604020202020204" pitchFamily="34" charset="0"/>
                  </a:rPr>
                  <a:t>) inverse functions? Explain your answer, </a:t>
                </a:r>
                <a:endParaRPr lang="en-US" sz="2500" dirty="0" smtClean="0">
                  <a:latin typeface="Arial" panose="020B0604020202020204" pitchFamily="34" charset="0"/>
                  <a:cs typeface="Arial" panose="020B0604020202020204" pitchFamily="34" charset="0"/>
                </a:endParaRPr>
              </a:p>
              <a:p>
                <a:pPr marL="914400" lvl="1" indent="-406400">
                  <a:buClr>
                    <a:srgbClr val="C00000"/>
                  </a:buClr>
                  <a:buFont typeface="+mj-lt"/>
                  <a:buAutoNum type="alphaLcPeriod"/>
                  <a:tabLst>
                    <a:tab pos="2690813" algn="l"/>
                  </a:tabLst>
                </a:pPr>
                <a:r>
                  <a:rPr lang="en-US" sz="2500" dirty="0" smtClean="0">
                    <a:latin typeface="Arial" panose="020B0604020202020204" pitchFamily="34" charset="0"/>
                    <a:cs typeface="Arial" panose="020B0604020202020204" pitchFamily="34" charset="0"/>
                  </a:rPr>
                  <a:t>Check </a:t>
                </a:r>
                <a:r>
                  <a:rPr lang="en-US" sz="2500" dirty="0">
                    <a:latin typeface="Arial" panose="020B0604020202020204" pitchFamily="34" charset="0"/>
                    <a:cs typeface="Arial" panose="020B0604020202020204" pitchFamily="34" charset="0"/>
                  </a:rPr>
                  <a:t>whether </a:t>
                </a:r>
                <a:r>
                  <a:rPr lang="en-US" sz="2500" dirty="0" smtClean="0">
                    <a:latin typeface="Arial" panose="020B0604020202020204" pitchFamily="34" charset="0"/>
                    <a:cs typeface="Arial" panose="020B0604020202020204" pitchFamily="34" charset="0"/>
                  </a:rPr>
                  <a:t>f(</a:t>
                </a:r>
                <a:r>
                  <a:rPr lang="en-US" sz="2500" i="1" dirty="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¼</a:t>
                </a:r>
                <a:r>
                  <a:rPr lang="en-US" sz="2500" i="1" dirty="0" smtClean="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- 1 and </a:t>
                </a:r>
                <a:r>
                  <a:rPr lang="en-US" sz="2500" dirty="0" smtClean="0">
                    <a:latin typeface="Arial" panose="020B0604020202020204" pitchFamily="34" charset="0"/>
                    <a:cs typeface="Arial" panose="020B0604020202020204" pitchFamily="34" charset="0"/>
                  </a:rPr>
                  <a:t>g(</a:t>
                </a:r>
                <a:r>
                  <a:rPr lang="en-US" sz="2500" i="1" dirty="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4(</a:t>
                </a:r>
                <a:r>
                  <a:rPr lang="en-US" sz="2500" i="1" dirty="0">
                    <a:latin typeface="Arial" panose="020B0604020202020204" pitchFamily="34" charset="0"/>
                    <a:cs typeface="Arial" panose="020B0604020202020204" pitchFamily="34" charset="0"/>
                  </a:rPr>
                  <a:t>x</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+ 1) are inverse functions</a:t>
                </a:r>
                <a:r>
                  <a:rPr lang="en-US" sz="2500" dirty="0" smtClean="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520" y="1196752"/>
                <a:ext cx="5256584" cy="4096699"/>
              </a:xfrm>
              <a:prstGeom prst="rect">
                <a:avLst/>
              </a:prstGeom>
              <a:blipFill rotWithShape="0">
                <a:blip r:embed="rId4"/>
                <a:stretch>
                  <a:fillRect l="-1622" t="-1042" b="-2679"/>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p:sp>
        <p:nvSpPr>
          <p:cNvPr id="7" name="Rectangle 6"/>
          <p:cNvSpPr/>
          <p:nvPr/>
        </p:nvSpPr>
        <p:spPr>
          <a:xfrm flipH="1">
            <a:off x="251520" y="5278849"/>
            <a:ext cx="5204539" cy="129266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Q8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Functions f and g are inverses of each other if </a:t>
            </a:r>
            <a:r>
              <a:rPr lang="en-US" sz="2600" dirty="0" smtClean="0">
                <a:solidFill>
                  <a:schemeClr val="tx1"/>
                </a:solidFill>
                <a:latin typeface="Arial" panose="020B0604020202020204" pitchFamily="34" charset="0"/>
                <a:cs typeface="Arial" panose="020B0604020202020204" pitchFamily="34" charset="0"/>
              </a:rPr>
              <a:t/>
            </a:r>
            <a:br>
              <a:rPr lang="en-US" sz="2600" dirty="0" smtClean="0">
                <a:solidFill>
                  <a:schemeClr val="tx1"/>
                </a:solidFill>
                <a:latin typeface="Arial" panose="020B0604020202020204" pitchFamily="34" charset="0"/>
                <a:cs typeface="Arial" panose="020B0604020202020204" pitchFamily="34" charset="0"/>
              </a:rPr>
            </a:br>
            <a:r>
              <a:rPr lang="en-US" sz="2600" dirty="0" err="1" smtClean="0">
                <a:solidFill>
                  <a:schemeClr val="tx1"/>
                </a:solidFill>
                <a:latin typeface="Arial" panose="020B0604020202020204" pitchFamily="34" charset="0"/>
                <a:cs typeface="Arial" panose="020B0604020202020204" pitchFamily="34" charset="0"/>
              </a:rPr>
              <a:t>fg</a:t>
            </a:r>
            <a:r>
              <a:rPr lang="en-US" sz="2600" dirty="0" smtClean="0">
                <a:solidFill>
                  <a:schemeClr val="tx1"/>
                </a:solidFill>
                <a:latin typeface="Arial" panose="020B0604020202020204" pitchFamily="34" charset="0"/>
                <a:cs typeface="Arial" panose="020B0604020202020204" pitchFamily="34" charset="0"/>
              </a:rPr>
              <a:t>(</a:t>
            </a:r>
            <a:r>
              <a:rPr lang="en-US" sz="2600" i="1" dirty="0" smtClean="0">
                <a:solidFill>
                  <a:schemeClr val="tx1"/>
                </a:solidFill>
                <a:latin typeface="Arial" panose="020B0604020202020204" pitchFamily="34" charset="0"/>
                <a:cs typeface="Arial" panose="020B0604020202020204" pitchFamily="34" charset="0"/>
              </a:rPr>
              <a:t>x</a:t>
            </a:r>
            <a:r>
              <a:rPr lang="en-US" sz="2600" dirty="0" smtClean="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gf(</a:t>
            </a:r>
            <a:r>
              <a:rPr lang="en-US" sz="2600" i="1" dirty="0" smtClean="0">
                <a:solidFill>
                  <a:schemeClr val="tx1"/>
                </a:solidFill>
                <a:latin typeface="Arial" panose="020B0604020202020204" pitchFamily="34" charset="0"/>
                <a:cs typeface="Arial" panose="020B0604020202020204" pitchFamily="34" charset="0"/>
              </a:rPr>
              <a:t>x</a:t>
            </a:r>
            <a:r>
              <a:rPr lang="en-US" sz="2600" dirty="0" smtClean="0">
                <a:solidFill>
                  <a:schemeClr val="tx1"/>
                </a:solidFill>
                <a:latin typeface="Arial" panose="020B0604020202020204" pitchFamily="34" charset="0"/>
                <a:cs typeface="Arial" panose="020B0604020202020204" pitchFamily="34" charset="0"/>
              </a:rPr>
              <a:t>) = </a:t>
            </a:r>
            <a:r>
              <a:rPr lang="en-US" sz="2600" i="1" dirty="0" smtClean="0">
                <a:solidFill>
                  <a:schemeClr val="tx1"/>
                </a:solidFill>
                <a:latin typeface="Arial" panose="020B0604020202020204" pitchFamily="34" charset="0"/>
                <a:cs typeface="Arial" panose="020B0604020202020204" pitchFamily="34" charset="0"/>
              </a:rPr>
              <a:t>x</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130670"/>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38559" y="1196752"/>
                <a:ext cx="8581913" cy="2775247"/>
              </a:xfrm>
              <a:prstGeom prst="rect">
                <a:avLst/>
              </a:prstGeom>
            </p:spPr>
            <p:txBody>
              <a:bodyPr wrap="square">
                <a:spAutoFit/>
              </a:bodyPr>
              <a:lstStyle/>
              <a:p>
                <a:pPr marL="581025" indent="-581025">
                  <a:buClr>
                    <a:srgbClr val="C00000"/>
                  </a:buClr>
                  <a:buFont typeface="+mj-lt"/>
                  <a:buAutoNum type="arabicPeriod" startAt="9"/>
                  <a:tabLst>
                    <a:tab pos="2690813" algn="l"/>
                  </a:tabLst>
                </a:pPr>
                <a:r>
                  <a:rPr lang="en-US" sz="2500" b="1" dirty="0" smtClean="0">
                    <a:solidFill>
                      <a:srgbClr val="C00000"/>
                    </a:solidFill>
                    <a:latin typeface="Arial" panose="020B0604020202020204" pitchFamily="34" charset="0"/>
                    <a:cs typeface="Arial" panose="020B0604020202020204" pitchFamily="34" charset="0"/>
                  </a:rPr>
                  <a:t>Communication </a:t>
                </a:r>
                <a:r>
                  <a:rPr lang="en-US" sz="2500" b="1" dirty="0">
                    <a:solidFill>
                      <a:srgbClr val="C00000"/>
                    </a:solidFill>
                    <a:latin typeface="Arial" panose="020B0604020202020204" pitchFamily="34" charset="0"/>
                    <a:cs typeface="Arial" panose="020B0604020202020204" pitchFamily="34" charset="0"/>
                  </a:rPr>
                  <a:t>/ Reasoning</a:t>
                </a:r>
                <a:r>
                  <a:rPr lang="en-US" sz="2500" dirty="0">
                    <a:latin typeface="Arial" panose="020B0604020202020204" pitchFamily="34" charset="0"/>
                    <a:cs typeface="Arial" panose="020B0604020202020204" pitchFamily="34" charset="0"/>
                  </a:rPr>
                  <a:t> Show </a:t>
                </a:r>
                <a:r>
                  <a:rPr lang="en-US" sz="2500" dirty="0" smtClean="0">
                    <a:latin typeface="Arial" panose="020B0604020202020204" pitchFamily="34" charset="0"/>
                    <a:cs typeface="Arial" panose="020B0604020202020204" pitchFamily="34" charset="0"/>
                  </a:rPr>
                  <a:t>that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49</m:t>
                        </m:r>
                        <m:r>
                          <a:rPr lang="en-US" sz="2500">
                            <a:latin typeface="Cambria Math" panose="02040503050406030204" pitchFamily="18" charset="0"/>
                            <a:cs typeface="Arial" panose="020B0604020202020204" pitchFamily="34" charset="0"/>
                          </a:rPr>
                          <m:t> −</m:t>
                        </m:r>
                        <m:r>
                          <a:rPr lang="en-US" sz="2500" b="0" i="0" smtClean="0">
                            <a:latin typeface="Cambria Math" panose="02040503050406030204" pitchFamily="18" charset="0"/>
                            <a:cs typeface="Arial" panose="020B0604020202020204" pitchFamily="34" charset="0"/>
                          </a:rPr>
                          <m:t> </m:t>
                        </m:r>
                        <m:r>
                          <m:rPr>
                            <m:sty m:val="p"/>
                          </m:rPr>
                          <a:rPr lang="en-US" sz="2500" b="0" i="0" smtClean="0">
                            <a:latin typeface="Cambria Math" panose="02040503050406030204" pitchFamily="18" charset="0"/>
                            <a:cs typeface="Arial" panose="020B0604020202020204" pitchFamily="34" charset="0"/>
                          </a:rPr>
                          <m:t>x</m:t>
                        </m:r>
                        <m:r>
                          <a:rPr lang="en-US" sz="2500" b="0" i="0" baseline="30000" smtClean="0">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𝑥</m:t>
                        </m:r>
                        <m:r>
                          <a:rPr lang="en-US" sz="2500" b="0" i="1" baseline="30000" smtClean="0">
                            <a:latin typeface="Cambria Math" panose="02040503050406030204" pitchFamily="18" charset="0"/>
                            <a:cs typeface="Arial" panose="020B0604020202020204" pitchFamily="34" charset="0"/>
                          </a:rPr>
                          <m:t>2</m:t>
                        </m:r>
                        <m:r>
                          <a:rPr lang="en-US" sz="2500" b="0" i="1" smtClean="0">
                            <a:latin typeface="Cambria Math" panose="02040503050406030204" pitchFamily="18" charset="0"/>
                            <a:cs typeface="Arial" panose="020B0604020202020204" pitchFamily="34" charset="0"/>
                          </a:rPr>
                          <m:t> − 49</m:t>
                        </m:r>
                      </m:den>
                    </m:f>
                  </m:oMath>
                </a14:m>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-1</a:t>
                </a:r>
                <a:endParaRPr lang="en-US" sz="2500" dirty="0">
                  <a:latin typeface="Arial" panose="020B0604020202020204" pitchFamily="34" charset="0"/>
                  <a:cs typeface="Arial" panose="020B0604020202020204" pitchFamily="34" charset="0"/>
                </a:endParaRPr>
              </a:p>
              <a:p>
                <a:pPr marL="581025" indent="-581025">
                  <a:buClr>
                    <a:srgbClr val="C00000"/>
                  </a:buClr>
                  <a:buFont typeface="+mj-lt"/>
                  <a:buAutoNum type="arabicPeriod" startAt="9"/>
                  <a:tabLst>
                    <a:tab pos="2690813" algn="l"/>
                  </a:tabLst>
                </a:pPr>
                <a:r>
                  <a:rPr lang="en-US" sz="2500" b="1" dirty="0" smtClean="0">
                    <a:solidFill>
                      <a:srgbClr val="C00000"/>
                    </a:solidFill>
                    <a:latin typeface="Arial" panose="020B0604020202020204" pitchFamily="34" charset="0"/>
                    <a:cs typeface="Arial" panose="020B0604020202020204" pitchFamily="34" charset="0"/>
                  </a:rPr>
                  <a:t>Communication </a:t>
                </a:r>
                <a:r>
                  <a:rPr lang="en-US" sz="2500" b="1" dirty="0">
                    <a:solidFill>
                      <a:srgbClr val="C00000"/>
                    </a:solidFill>
                    <a:latin typeface="Arial" panose="020B0604020202020204" pitchFamily="34" charset="0"/>
                    <a:cs typeface="Arial" panose="020B0604020202020204" pitchFamily="34" charset="0"/>
                  </a:rPr>
                  <a:t>/ Reasoning </a:t>
                </a:r>
                <a:r>
                  <a:rPr lang="en-US" sz="2500" dirty="0">
                    <a:latin typeface="Arial" panose="020B0604020202020204" pitchFamily="34" charset="0"/>
                    <a:cs typeface="Arial" panose="020B0604020202020204" pitchFamily="34" charset="0"/>
                  </a:rPr>
                  <a:t>Show that (3</a:t>
                </a:r>
                <a:r>
                  <a:rPr lang="en-US" sz="2500" i="1" dirty="0">
                    <a:latin typeface="Arial" panose="020B0604020202020204" pitchFamily="34" charset="0"/>
                    <a:cs typeface="Arial" panose="020B0604020202020204" pitchFamily="34" charset="0"/>
                  </a:rPr>
                  <a:t>n</a:t>
                </a:r>
                <a:r>
                  <a:rPr lang="en-US" sz="2500" dirty="0">
                    <a:latin typeface="Arial" panose="020B0604020202020204" pitchFamily="34" charset="0"/>
                    <a:cs typeface="Arial" panose="020B0604020202020204" pitchFamily="34" charset="0"/>
                  </a:rPr>
                  <a:t> + </a:t>
                </a:r>
                <a:r>
                  <a:rPr lang="en-US" sz="2500" dirty="0" smtClean="0">
                    <a:latin typeface="Arial" panose="020B0604020202020204" pitchFamily="34" charset="0"/>
                    <a:cs typeface="Arial" panose="020B0604020202020204" pitchFamily="34" charset="0"/>
                  </a:rPr>
                  <a:t>1)</a:t>
                </a:r>
                <a:r>
                  <a:rPr lang="en-US" sz="2500" baseline="30000" dirty="0" smtClean="0">
                    <a:latin typeface="Arial" panose="020B0604020202020204" pitchFamily="34" charset="0"/>
                    <a:cs typeface="Arial" panose="020B0604020202020204" pitchFamily="34" charset="0"/>
                  </a:rPr>
                  <a:t>2</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(3</a:t>
                </a:r>
                <a:r>
                  <a:rPr lang="en-US" sz="2500" i="1" dirty="0">
                    <a:latin typeface="Arial" panose="020B0604020202020204" pitchFamily="34" charset="0"/>
                    <a:cs typeface="Arial" panose="020B0604020202020204" pitchFamily="34" charset="0"/>
                  </a:rPr>
                  <a:t>n</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- 1)</a:t>
                </a:r>
                <a:r>
                  <a:rPr lang="en-US" sz="2500" baseline="30000" dirty="0" smtClean="0">
                    <a:latin typeface="Arial" panose="020B0604020202020204" pitchFamily="34" charset="0"/>
                    <a:cs typeface="Arial" panose="020B0604020202020204" pitchFamily="34" charset="0"/>
                  </a:rPr>
                  <a:t>2</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is a multiple of 12, for all positive values of </a:t>
                </a:r>
                <a:r>
                  <a:rPr lang="en-US" sz="2500" i="1" dirty="0" smtClean="0">
                    <a:latin typeface="Arial" panose="020B0604020202020204" pitchFamily="34" charset="0"/>
                    <a:cs typeface="Arial" panose="020B0604020202020204" pitchFamily="34" charset="0"/>
                  </a:rPr>
                  <a:t>n</a:t>
                </a:r>
                <a:r>
                  <a:rPr lang="en-US" sz="2500" dirty="0" smtClean="0">
                    <a:latin typeface="Arial" panose="020B0604020202020204" pitchFamily="34" charset="0"/>
                    <a:cs typeface="Arial" panose="020B0604020202020204" pitchFamily="34" charset="0"/>
                  </a:rPr>
                  <a:t>.</a:t>
                </a:r>
              </a:p>
              <a:p>
                <a:pPr marL="581025" indent="-581025">
                  <a:buClr>
                    <a:srgbClr val="C00000"/>
                  </a:buClr>
                  <a:buFont typeface="+mj-lt"/>
                  <a:buAutoNum type="arabicPeriod" startAt="9"/>
                  <a:tabLst>
                    <a:tab pos="2690813" algn="l"/>
                  </a:tabLst>
                </a:pPr>
                <a:r>
                  <a:rPr lang="en-US" sz="2500" b="1" dirty="0" smtClean="0">
                    <a:solidFill>
                      <a:srgbClr val="C00000"/>
                    </a:solidFill>
                    <a:latin typeface="Arial" panose="020B0604020202020204" pitchFamily="34" charset="0"/>
                    <a:cs typeface="Arial" panose="020B0604020202020204" pitchFamily="34" charset="0"/>
                  </a:rPr>
                  <a:t>Communication </a:t>
                </a:r>
                <a:r>
                  <a:rPr lang="en-US" sz="2500" b="1" dirty="0">
                    <a:solidFill>
                      <a:srgbClr val="C00000"/>
                    </a:solidFill>
                    <a:latin typeface="Arial" panose="020B0604020202020204" pitchFamily="34" charset="0"/>
                    <a:cs typeface="Arial" panose="020B0604020202020204" pitchFamily="34" charset="0"/>
                  </a:rPr>
                  <a:t>/ Reasoning </a:t>
                </a:r>
                <a:r>
                  <a:rPr lang="en-US" sz="2500" dirty="0" smtClean="0">
                    <a:latin typeface="Arial" panose="020B0604020202020204" pitchFamily="34" charset="0"/>
                    <a:cs typeface="Arial" panose="020B0604020202020204" pitchFamily="34" charset="0"/>
                  </a:rPr>
                  <a:t>Show</a:t>
                </a:r>
                <a:br>
                  <a:rPr lang="en-US" sz="2500" dirty="0" smtClean="0">
                    <a:latin typeface="Arial" panose="020B0604020202020204" pitchFamily="34" charset="0"/>
                    <a:cs typeface="Arial" panose="020B0604020202020204" pitchFamily="34" charset="0"/>
                  </a:rPr>
                </a:b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5</m:t>
                        </m:r>
                        <m:r>
                          <a:rPr lang="en-US" sz="2500" i="1">
                            <a:latin typeface="Cambria Math" panose="02040503050406030204" pitchFamily="18" charset="0"/>
                            <a:cs typeface="Arial" panose="020B0604020202020204" pitchFamily="34" charset="0"/>
                          </a:rPr>
                          <m:t>𝑥</m:t>
                        </m:r>
                        <m:r>
                          <a:rPr lang="en-US" sz="2500" i="1" baseline="30000">
                            <a:latin typeface="Cambria Math" panose="02040503050406030204" pitchFamily="18" charset="0"/>
                            <a:cs typeface="Arial" panose="020B0604020202020204" pitchFamily="34" charset="0"/>
                          </a:rPr>
                          <m:t>2</m:t>
                        </m:r>
                        <m:r>
                          <a:rPr lang="en-US" sz="2500" i="1">
                            <a:latin typeface="Cambria Math" panose="02040503050406030204" pitchFamily="18" charset="0"/>
                            <a:cs typeface="Arial" panose="020B0604020202020204" pitchFamily="34" charset="0"/>
                          </a:rPr>
                          <m:t> −</m:t>
                        </m:r>
                        <m:r>
                          <a:rPr lang="en-US" sz="2500" b="0" i="1" smtClean="0">
                            <a:latin typeface="Cambria Math" panose="02040503050406030204" pitchFamily="18" charset="0"/>
                            <a:cs typeface="Arial" panose="020B0604020202020204" pitchFamily="34" charset="0"/>
                          </a:rPr>
                          <m:t>13</m:t>
                        </m:r>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 −6</m:t>
                        </m:r>
                      </m:den>
                    </m:f>
                  </m:oMath>
                </a14:m>
                <a:r>
                  <a:rPr lang="en-US" sz="2500" i="1" dirty="0" smtClean="0">
                    <a:latin typeface="Arial" panose="020B0604020202020204" pitchFamily="34" charset="0"/>
                    <a:cs typeface="Arial" panose="020B0604020202020204" pitchFamily="34" charset="0"/>
                  </a:rPr>
                  <a:t> -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a:latin typeface="Cambria Math" panose="02040503050406030204" pitchFamily="18" charset="0"/>
                            <a:cs typeface="Arial" panose="020B0604020202020204" pitchFamily="34" charset="0"/>
                          </a:rPr>
                          <m:t>1</m:t>
                        </m:r>
                      </m:num>
                      <m:den>
                        <m:r>
                          <a:rPr lang="en-US" sz="2500" i="1">
                            <a:latin typeface="Cambria Math" panose="02040503050406030204" pitchFamily="18" charset="0"/>
                            <a:cs typeface="Arial" panose="020B0604020202020204" pitchFamily="34" charset="0"/>
                          </a:rPr>
                          <m:t>𝑥</m:t>
                        </m:r>
                        <m:r>
                          <a:rPr lang="en-US" sz="2500" i="1" baseline="30000">
                            <a:latin typeface="Cambria Math" panose="02040503050406030204" pitchFamily="18" charset="0"/>
                            <a:cs typeface="Arial" panose="020B0604020202020204" pitchFamily="34" charset="0"/>
                          </a:rPr>
                          <m:t>2</m:t>
                        </m:r>
                        <m:r>
                          <a:rPr lang="en-US" sz="2500" i="1">
                            <a:latin typeface="Cambria Math" panose="02040503050406030204" pitchFamily="18" charset="0"/>
                            <a:cs typeface="Arial" panose="020B0604020202020204" pitchFamily="34" charset="0"/>
                          </a:rPr>
                          <m:t> −</m:t>
                        </m:r>
                        <m:r>
                          <a:rPr lang="en-US" sz="2500" b="0" i="1" smtClean="0">
                            <a:latin typeface="Cambria Math" panose="02040503050406030204" pitchFamily="18" charset="0"/>
                            <a:cs typeface="Arial" panose="020B0604020202020204" pitchFamily="34" charset="0"/>
                          </a:rPr>
                          <m:t>9</m:t>
                        </m:r>
                      </m:den>
                    </m:f>
                  </m:oMath>
                </a14:m>
                <a:r>
                  <a:rPr lang="en-US" sz="2500" i="1" dirty="0" smtClean="0">
                    <a:latin typeface="Arial" panose="020B0604020202020204" pitchFamily="34" charset="0"/>
                    <a:cs typeface="Arial" panose="020B0604020202020204" pitchFamily="34" charset="0"/>
                  </a:rPr>
                  <a:t> =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𝐴𝑥</m:t>
                        </m:r>
                        <m:r>
                          <a:rPr lang="en-US" sz="2500" b="0" i="1" smtClean="0">
                            <a:latin typeface="Cambria Math" panose="02040503050406030204" pitchFamily="18" charset="0"/>
                            <a:cs typeface="Arial" panose="020B0604020202020204" pitchFamily="34" charset="0"/>
                          </a:rPr>
                          <m:t> + </m:t>
                        </m:r>
                        <m:r>
                          <a:rPr lang="en-US" sz="2500" b="0" i="1" smtClean="0">
                            <a:latin typeface="Cambria Math" panose="02040503050406030204" pitchFamily="18" charset="0"/>
                            <a:cs typeface="Arial" panose="020B0604020202020204" pitchFamily="34" charset="0"/>
                          </a:rPr>
                          <m:t>𝐵</m:t>
                        </m:r>
                      </m:num>
                      <m:den>
                        <m:r>
                          <a:rPr lang="en-US" sz="2500" b="0" i="1" smtClean="0">
                            <a:latin typeface="Cambria Math" panose="02040503050406030204" pitchFamily="18" charset="0"/>
                            <a:cs typeface="Arial" panose="020B0604020202020204" pitchFamily="34" charset="0"/>
                          </a:rPr>
                          <m:t>(</m:t>
                        </m:r>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 − 3)(</m:t>
                        </m:r>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 + 3)(5</m:t>
                        </m:r>
                        <m:r>
                          <a:rPr lang="en-US" sz="2500" b="0" i="1" smtClean="0">
                            <a:latin typeface="Cambria Math" panose="02040503050406030204" pitchFamily="18" charset="0"/>
                            <a:cs typeface="Arial" panose="020B0604020202020204" pitchFamily="34" charset="0"/>
                          </a:rPr>
                          <m:t>𝑥</m:t>
                        </m:r>
                        <m:r>
                          <a:rPr lang="en-US" sz="2500" b="0" i="1" smtClean="0">
                            <a:latin typeface="Cambria Math" panose="02040503050406030204" pitchFamily="18" charset="0"/>
                            <a:cs typeface="Arial" panose="020B0604020202020204" pitchFamily="34" charset="0"/>
                          </a:rPr>
                          <m:t> + 2)</m:t>
                        </m:r>
                      </m:den>
                    </m:f>
                  </m:oMath>
                </a14:m>
                <a:r>
                  <a:rPr lang="en-US" sz="2500" i="1" dirty="0" smtClean="0">
                    <a:latin typeface="Arial" panose="020B0604020202020204" pitchFamily="34" charset="0"/>
                    <a:cs typeface="Arial" panose="020B0604020202020204" pitchFamily="34" charset="0"/>
                  </a:rPr>
                  <a:t> </a:t>
                </a:r>
                <a:r>
                  <a:rPr lang="en-US" sz="2500" dirty="0" smtClean="0"/>
                  <a:t>and </a:t>
                </a:r>
                <a:r>
                  <a:rPr lang="en-US" sz="2500" dirty="0"/>
                  <a:t>find the </a:t>
                </a:r>
                <a:r>
                  <a:rPr lang="en-US" sz="2500" dirty="0" smtClean="0"/>
                  <a:t/>
                </a:r>
                <a:br>
                  <a:rPr lang="en-US" sz="2500" dirty="0" smtClean="0"/>
                </a:br>
                <a:r>
                  <a:rPr lang="en-US" sz="2500" dirty="0" smtClean="0"/>
                  <a:t>value </a:t>
                </a:r>
                <a:r>
                  <a:rPr lang="en-US" sz="2500" dirty="0"/>
                  <a:t>of </a:t>
                </a:r>
                <a:r>
                  <a:rPr lang="en-US" sz="2500" i="1" dirty="0"/>
                  <a:t>A </a:t>
                </a:r>
                <a:r>
                  <a:rPr lang="en-US" sz="2500" dirty="0"/>
                  <a:t>and </a:t>
                </a:r>
                <a:r>
                  <a:rPr lang="en-US" sz="2500" i="1" dirty="0"/>
                  <a:t>B.</a:t>
                </a:r>
                <a:endParaRPr lang="en-US" sz="2500" i="1"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38559" y="1196752"/>
                <a:ext cx="8581913" cy="2775247"/>
              </a:xfrm>
              <a:prstGeom prst="rect">
                <a:avLst/>
              </a:prstGeom>
              <a:blipFill rotWithShape="0">
                <a:blip r:embed="rId4"/>
                <a:stretch>
                  <a:fillRect l="-994" b="-4167"/>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16416" y="1196752"/>
            <a:ext cx="548640" cy="5370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6416" y="2664336"/>
            <a:ext cx="548640" cy="548640"/>
          </a:xfrm>
          <a:prstGeom prst="rect">
            <a:avLst/>
          </a:prstGeom>
        </p:spPr>
      </p:pic>
      <p:sp>
        <p:nvSpPr>
          <p:cNvPr id="7" name="Rectangle 6"/>
          <p:cNvSpPr/>
          <p:nvPr/>
        </p:nvSpPr>
        <p:spPr>
          <a:xfrm>
            <a:off x="251520" y="4116014"/>
            <a:ext cx="8541589" cy="244256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590435"/>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38559" y="1196752"/>
                <a:ext cx="8581913" cy="3305905"/>
              </a:xfrm>
              <a:prstGeom prst="rect">
                <a:avLst/>
              </a:prstGeom>
            </p:spPr>
            <p:txBody>
              <a:bodyPr wrap="square">
                <a:spAutoFit/>
              </a:bodyPr>
              <a:lstStyle/>
              <a:p>
                <a:pPr marL="509588" indent="-509588">
                  <a:buClr>
                    <a:srgbClr val="C00000"/>
                  </a:buClr>
                  <a:buFont typeface="+mj-lt"/>
                  <a:buAutoNum type="arabicPeriod" startAt="12"/>
                  <a:tabLst>
                    <a:tab pos="2690813" algn="l"/>
                  </a:tabLst>
                </a:pPr>
                <a:r>
                  <a:rPr lang="en-US" sz="2000" b="1" dirty="0" smtClean="0">
                    <a:solidFill>
                      <a:srgbClr val="C00000"/>
                    </a:solidFill>
                    <a:latin typeface="Arial" panose="020B0604020202020204" pitchFamily="34" charset="0"/>
                    <a:cs typeface="Arial" panose="020B0604020202020204" pitchFamily="34" charset="0"/>
                  </a:rPr>
                  <a:t>STEM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Newton's Law of Universal Gravitation can be used to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calculate </a:t>
                </a:r>
                <a:r>
                  <a:rPr lang="en-US" sz="2000" dirty="0">
                    <a:latin typeface="Arial" panose="020B0604020202020204" pitchFamily="34" charset="0"/>
                    <a:cs typeface="Arial" panose="020B0604020202020204" pitchFamily="34" charset="0"/>
                  </a:rPr>
                  <a:t>the force (</a:t>
                </a:r>
                <a:r>
                  <a:rPr lang="en-US" sz="2000" i="1" dirty="0">
                    <a:latin typeface="Arial" panose="020B0604020202020204" pitchFamily="34" charset="0"/>
                    <a:cs typeface="Arial" panose="020B0604020202020204" pitchFamily="34" charset="0"/>
                  </a:rPr>
                  <a:t>F</a:t>
                </a:r>
                <a:r>
                  <a:rPr lang="en-US" sz="2000" dirty="0">
                    <a:latin typeface="Arial" panose="020B0604020202020204" pitchFamily="34" charset="0"/>
                    <a:cs typeface="Arial" panose="020B0604020202020204" pitchFamily="34" charset="0"/>
                  </a:rPr>
                  <a:t>) between two different objects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F</a:t>
                </a:r>
                <a:r>
                  <a:rPr lang="en-US" sz="2000" dirty="0" smtClean="0">
                    <a:latin typeface="Arial" panose="020B0604020202020204" pitchFamily="34" charset="0"/>
                    <a:cs typeface="Arial" panose="020B0604020202020204" pitchFamily="34" charset="0"/>
                  </a:rPr>
                  <a:t> =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m:rPr>
                            <m:sty m:val="p"/>
                          </m:rPr>
                          <a:rPr lang="en-US" sz="2000" b="0" i="0" smtClean="0">
                            <a:latin typeface="Cambria Math" panose="02040503050406030204" pitchFamily="18" charset="0"/>
                            <a:cs typeface="Arial" panose="020B0604020202020204" pitchFamily="34" charset="0"/>
                          </a:rPr>
                          <m:t>Gm</m:t>
                        </m:r>
                        <m:r>
                          <a:rPr lang="en-US" sz="2000" b="0" i="0" baseline="-25000" smtClean="0">
                            <a:latin typeface="Cambria Math" panose="02040503050406030204" pitchFamily="18" charset="0"/>
                            <a:cs typeface="Arial" panose="020B0604020202020204" pitchFamily="34" charset="0"/>
                          </a:rPr>
                          <m:t>1</m:t>
                        </m:r>
                        <m:r>
                          <m:rPr>
                            <m:sty m:val="p"/>
                          </m:rPr>
                          <a:rPr lang="en-US" sz="2000" b="0" i="0" smtClean="0">
                            <a:latin typeface="Cambria Math" panose="02040503050406030204" pitchFamily="18" charset="0"/>
                            <a:cs typeface="Arial" panose="020B0604020202020204" pitchFamily="34" charset="0"/>
                          </a:rPr>
                          <m:t>m</m:t>
                        </m:r>
                        <m:r>
                          <a:rPr lang="en-US" sz="2000" b="0" i="0" baseline="-25000" smtClean="0">
                            <a:latin typeface="Cambria Math" panose="02040503050406030204" pitchFamily="18" charset="0"/>
                            <a:cs typeface="Arial" panose="020B0604020202020204" pitchFamily="34" charset="0"/>
                          </a:rPr>
                          <m:t>2</m:t>
                        </m:r>
                      </m:num>
                      <m:den>
                        <m:r>
                          <a:rPr lang="en-US" sz="2000" b="0" i="1" smtClean="0">
                            <a:latin typeface="Cambria Math" panose="02040503050406030204" pitchFamily="18" charset="0"/>
                            <a:cs typeface="Arial" panose="020B0604020202020204" pitchFamily="34" charset="0"/>
                          </a:rPr>
                          <m:t>𝑟</m:t>
                        </m:r>
                        <m:r>
                          <a:rPr lang="en-US" sz="2000" i="1" baseline="-25000">
                            <a:latin typeface="Cambria Math" panose="02040503050406030204" pitchFamily="18" charset="0"/>
                            <a:cs typeface="Arial" panose="020B0604020202020204" pitchFamily="34" charset="0"/>
                          </a:rPr>
                          <m:t>2</m:t>
                        </m:r>
                        <m:r>
                          <a:rPr lang="en-US" sz="2000" i="1">
                            <a:latin typeface="Cambria Math" panose="02040503050406030204" pitchFamily="18" charset="0"/>
                            <a:cs typeface="Arial" panose="020B0604020202020204" pitchFamily="34" charset="0"/>
                          </a:rPr>
                          <m:t> </m:t>
                        </m:r>
                      </m:den>
                    </m:f>
                  </m:oMath>
                </a14:m>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where </a:t>
                </a:r>
                <a:r>
                  <a:rPr lang="en-US" sz="2000" i="1" dirty="0">
                    <a:latin typeface="Arial" panose="020B0604020202020204" pitchFamily="34" charset="0"/>
                    <a:cs typeface="Arial" panose="020B0604020202020204" pitchFamily="34" charset="0"/>
                  </a:rPr>
                  <a:t>G</a:t>
                </a:r>
                <a:r>
                  <a:rPr lang="en-US" sz="2000" dirty="0">
                    <a:latin typeface="Arial" panose="020B0604020202020204" pitchFamily="34" charset="0"/>
                    <a:cs typeface="Arial" panose="020B0604020202020204" pitchFamily="34" charset="0"/>
                  </a:rPr>
                  <a:t> is the gravitational constant (6.67 x </a:t>
                </a:r>
                <a:r>
                  <a:rPr lang="en-US" sz="2000" dirty="0" smtClean="0">
                    <a:latin typeface="Arial" panose="020B0604020202020204" pitchFamily="34" charset="0"/>
                    <a:cs typeface="Arial" panose="020B0604020202020204" pitchFamily="34" charset="0"/>
                  </a:rPr>
                  <a:t>10</a:t>
                </a:r>
                <a:r>
                  <a:rPr lang="en-US" sz="2000" baseline="30000" dirty="0" smtClean="0">
                    <a:latin typeface="Arial" panose="020B0604020202020204" pitchFamily="34" charset="0"/>
                    <a:cs typeface="Arial" panose="020B0604020202020204" pitchFamily="34" charset="0"/>
                  </a:rPr>
                  <a:t>-11</a:t>
                </a:r>
                <a:r>
                  <a:rPr lang="en-US" sz="2000" dirty="0" smtClean="0">
                    <a:latin typeface="Arial" panose="020B0604020202020204" pitchFamily="34" charset="0"/>
                    <a:cs typeface="Arial" panose="020B0604020202020204" pitchFamily="34" charset="0"/>
                  </a:rPr>
                  <a:t> Nm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kg</a:t>
                </a:r>
                <a:r>
                  <a:rPr lang="en-US" sz="2000" baseline="30000" dirty="0" smtClean="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m</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m</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are </a:t>
                </a:r>
                <a:r>
                  <a:rPr lang="en-US" sz="2000" dirty="0" smtClean="0">
                    <a:latin typeface="Arial" panose="020B0604020202020204" pitchFamily="34" charset="0"/>
                    <a:cs typeface="Arial" panose="020B0604020202020204" pitchFamily="34" charset="0"/>
                  </a:rPr>
                  <a:t>the masses </a:t>
                </a:r>
                <a:r>
                  <a:rPr lang="en-US" sz="2000" dirty="0">
                    <a:latin typeface="Arial" panose="020B0604020202020204" pitchFamily="34" charset="0"/>
                    <a:cs typeface="Arial" panose="020B0604020202020204" pitchFamily="34" charset="0"/>
                  </a:rPr>
                  <a:t>of the two objects (kg) and r is the distance between them (km</a:t>
                </a:r>
                <a:r>
                  <a:rPr lang="en-US" sz="2000" dirty="0" smtClean="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2690813" algn="l"/>
                  </a:tabLst>
                </a:pPr>
                <a:r>
                  <a:rPr lang="en-US" sz="2000" dirty="0" smtClean="0">
                    <a:latin typeface="Arial" panose="020B0604020202020204" pitchFamily="34" charset="0"/>
                    <a:cs typeface="Arial" panose="020B0604020202020204" pitchFamily="34" charset="0"/>
                  </a:rPr>
                  <a:t>Rearrange </a:t>
                </a:r>
                <a:r>
                  <a:rPr lang="en-US" sz="2000" dirty="0">
                    <a:latin typeface="Arial" panose="020B0604020202020204" pitchFamily="34" charset="0"/>
                    <a:cs typeface="Arial" panose="020B0604020202020204" pitchFamily="34" charset="0"/>
                  </a:rPr>
                  <a:t>the formula to make </a:t>
                </a:r>
                <a:r>
                  <a:rPr lang="en-US" sz="2000" i="1" dirty="0">
                    <a:latin typeface="Arial" panose="020B0604020202020204" pitchFamily="34" charset="0"/>
                    <a:cs typeface="Arial" panose="020B0604020202020204" pitchFamily="34" charset="0"/>
                  </a:rPr>
                  <a:t>r</a:t>
                </a:r>
                <a:r>
                  <a:rPr lang="en-US" sz="2000" dirty="0">
                    <a:latin typeface="Arial" panose="020B0604020202020204" pitchFamily="34" charset="0"/>
                    <a:cs typeface="Arial" panose="020B0604020202020204" pitchFamily="34" charset="0"/>
                  </a:rPr>
                  <a:t> the </a:t>
                </a:r>
                <a:r>
                  <a:rPr lang="en-US" sz="2000" dirty="0" smtClean="0">
                    <a:latin typeface="Arial" panose="020B0604020202020204" pitchFamily="34" charset="0"/>
                    <a:cs typeface="Arial" panose="020B0604020202020204" pitchFamily="34" charset="0"/>
                  </a:rPr>
                  <a:t>subject.</a:t>
                </a:r>
              </a:p>
              <a:p>
                <a:pPr marL="914400" lvl="1" indent="-457200">
                  <a:buClr>
                    <a:srgbClr val="C00000"/>
                  </a:buClr>
                  <a:tabLst>
                    <a:tab pos="2690813"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gravitational force between the Earth and the Sun is 3.52 x </a:t>
                </a:r>
                <a:r>
                  <a:rPr lang="en-US" sz="2000" dirty="0" smtClean="0">
                    <a:latin typeface="Arial" panose="020B0604020202020204" pitchFamily="34" charset="0"/>
                    <a:cs typeface="Arial" panose="020B0604020202020204" pitchFamily="34" charset="0"/>
                  </a:rPr>
                  <a:t>10</a:t>
                </a:r>
                <a:r>
                  <a:rPr lang="en-US" sz="2000" baseline="30000" dirty="0" smtClean="0">
                    <a:latin typeface="Arial" panose="020B0604020202020204" pitchFamily="34" charset="0"/>
                    <a:cs typeface="Arial" panose="020B0604020202020204" pitchFamily="34" charset="0"/>
                  </a:rPr>
                  <a:t>22</a:t>
                </a:r>
                <a:r>
                  <a:rPr lang="en-US" sz="2000" dirty="0" smtClean="0">
                    <a:latin typeface="Arial" panose="020B0604020202020204" pitchFamily="34" charset="0"/>
                    <a:cs typeface="Arial" panose="020B0604020202020204" pitchFamily="34" charset="0"/>
                  </a:rPr>
                  <a:t>N.</a:t>
                </a:r>
              </a:p>
              <a:p>
                <a:pPr marL="914400" lvl="1" indent="-457200">
                  <a:buClr>
                    <a:srgbClr val="C00000"/>
                  </a:buClr>
                  <a:tabLst>
                    <a:tab pos="2690813"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mass of the Sun is 1.99 x 10</a:t>
                </a:r>
                <a:r>
                  <a:rPr lang="en-US" sz="2000" baseline="30000" dirty="0">
                    <a:latin typeface="Arial" panose="020B0604020202020204" pitchFamily="34" charset="0"/>
                    <a:cs typeface="Arial" panose="020B0604020202020204" pitchFamily="34" charset="0"/>
                  </a:rPr>
                  <a:t>30</a:t>
                </a:r>
                <a:r>
                  <a:rPr lang="en-US" sz="2000" dirty="0">
                    <a:latin typeface="Arial" panose="020B0604020202020204" pitchFamily="34" charset="0"/>
                    <a:cs typeface="Arial" panose="020B0604020202020204" pitchFamily="34" charset="0"/>
                  </a:rPr>
                  <a:t> kg and the mass of the Earth is 5.97 x 10</a:t>
                </a:r>
                <a:r>
                  <a:rPr lang="en-US" sz="2000" baseline="30000" dirty="0">
                    <a:latin typeface="Arial" panose="020B0604020202020204" pitchFamily="34" charset="0"/>
                    <a:cs typeface="Arial" panose="020B0604020202020204" pitchFamily="34" charset="0"/>
                  </a:rPr>
                  <a:t>24</a:t>
                </a:r>
                <a:r>
                  <a:rPr lang="en-US" sz="2000" dirty="0">
                    <a:latin typeface="Arial" panose="020B0604020202020204" pitchFamily="34" charset="0"/>
                    <a:cs typeface="Arial" panose="020B0604020202020204" pitchFamily="34" charset="0"/>
                  </a:rPr>
                  <a:t>kg. </a:t>
                </a:r>
                <a:endParaRPr lang="en-US" sz="20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690813"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distance between the Sun and the Earth.</a:t>
                </a:r>
                <a:endParaRPr lang="en-US" sz="2000" i="1"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38559" y="1196752"/>
                <a:ext cx="8581913" cy="3305905"/>
              </a:xfrm>
              <a:prstGeom prst="rect">
                <a:avLst/>
              </a:prstGeom>
              <a:blipFill rotWithShape="0">
                <a:blip r:embed="rId4"/>
                <a:stretch>
                  <a:fillRect l="-639" t="-737" r="-1349" b="-2394"/>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16416" y="1196752"/>
            <a:ext cx="548640" cy="537090"/>
          </a:xfrm>
          <a:prstGeom prst="rect">
            <a:avLst/>
          </a:prstGeom>
        </p:spPr>
      </p:pic>
      <p:sp>
        <p:nvSpPr>
          <p:cNvPr id="7" name="Rectangle 6"/>
          <p:cNvSpPr/>
          <p:nvPr/>
        </p:nvSpPr>
        <p:spPr>
          <a:xfrm>
            <a:off x="251520" y="4502658"/>
            <a:ext cx="8541589" cy="205592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650077"/>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555</a:t>
            </a:r>
            <a:endParaRPr lang="en-GB" sz="1400" b="1" dirty="0">
              <a:latin typeface="Calibri" panose="020F050202020403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25245655"/>
              </p:ext>
            </p:extLst>
          </p:nvPr>
        </p:nvGraphicFramePr>
        <p:xfrm>
          <a:off x="179511" y="1085450"/>
          <a:ext cx="8705081" cy="5614745"/>
        </p:xfrm>
        <a:graphic>
          <a:graphicData uri="http://schemas.openxmlformats.org/drawingml/2006/table">
            <a:tbl>
              <a:tblPr firstRow="1" bandRow="1">
                <a:effectLst/>
                <a:tableStyleId>{5940675A-B579-460E-94D1-54222C63F5DA}</a:tableStyleId>
              </a:tblPr>
              <a:tblGrid>
                <a:gridCol w="8705081"/>
              </a:tblGrid>
              <a:tr h="399334">
                <a:tc>
                  <a:txBody>
                    <a:bodyPr/>
                    <a:lstStyle/>
                    <a:p>
                      <a:r>
                        <a:rPr lang="en-US" sz="2300" b="1" i="0" dirty="0" smtClean="0">
                          <a:latin typeface="Arial" panose="020B0604020202020204" pitchFamily="34" charset="0"/>
                          <a:cs typeface="Arial" panose="020B0604020202020204" pitchFamily="34" charset="0"/>
                        </a:rPr>
                        <a:t>17 – Knowledge Check</a:t>
                      </a:r>
                      <a:endParaRPr lang="en-US" sz="2300" b="1" i="0" dirty="0">
                        <a:latin typeface="Arial" panose="020B0604020202020204" pitchFamily="34" charset="0"/>
                        <a:cs typeface="Arial" panose="020B0604020202020204" pitchFamily="34" charset="0"/>
                      </a:endParaRP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72785">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70" b="0" i="0" dirty="0" smtClean="0">
                          <a:latin typeface="Times New Roman" panose="02020603050405020304" pitchFamily="18" charset="0"/>
                          <a:cs typeface="Times New Roman" panose="02020603050405020304" pitchFamily="18" charset="0"/>
                        </a:rPr>
                        <a:t>You can change the subject of a formula by isolating the terms</a:t>
                      </a:r>
                      <a:r>
                        <a:rPr lang="en-US" sz="2270" b="0" i="0" baseline="0" dirty="0" smtClean="0">
                          <a:latin typeface="Times New Roman" panose="02020603050405020304" pitchFamily="18" charset="0"/>
                          <a:cs typeface="Times New Roman" panose="02020603050405020304" pitchFamily="18" charset="0"/>
                        </a:rPr>
                        <a:t> </a:t>
                      </a:r>
                      <a:r>
                        <a:rPr lang="en-US" sz="2270" b="0" i="0" dirty="0" smtClean="0">
                          <a:latin typeface="Times New Roman" panose="02020603050405020304" pitchFamily="18" charset="0"/>
                          <a:cs typeface="Times New Roman" panose="02020603050405020304" pitchFamily="18" charset="0"/>
                        </a:rPr>
                        <a:t>involving the new subject.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70" b="0" i="0" dirty="0" smtClean="0">
                          <a:latin typeface="Times New Roman" panose="02020603050405020304" pitchFamily="18" charset="0"/>
                          <a:cs typeface="Times New Roman" panose="02020603050405020304" pitchFamily="18" charset="0"/>
                        </a:rPr>
                        <a:t>When the letter to be made the subject appears twice in the formula</a:t>
                      </a:r>
                      <a:r>
                        <a:rPr lang="en-US" sz="2270" b="0" i="0" baseline="0" dirty="0" smtClean="0">
                          <a:latin typeface="Times New Roman" panose="02020603050405020304" pitchFamily="18" charset="0"/>
                          <a:cs typeface="Times New Roman" panose="02020603050405020304" pitchFamily="18" charset="0"/>
                        </a:rPr>
                        <a:t> </a:t>
                      </a:r>
                      <a:r>
                        <a:rPr lang="en-US" sz="2270" b="0" i="0" dirty="0" smtClean="0">
                          <a:latin typeface="Times New Roman" panose="02020603050405020304" pitchFamily="18" charset="0"/>
                          <a:cs typeface="Times New Roman" panose="02020603050405020304" pitchFamily="18" charset="0"/>
                        </a:rPr>
                        <a:t>you will need to </a:t>
                      </a:r>
                      <a:r>
                        <a:rPr lang="en-US" sz="2270" b="0" i="0" dirty="0" err="1" smtClean="0">
                          <a:latin typeface="Times New Roman" panose="02020603050405020304" pitchFamily="18" charset="0"/>
                          <a:cs typeface="Times New Roman" panose="02020603050405020304" pitchFamily="18" charset="0"/>
                        </a:rPr>
                        <a:t>factorise</a:t>
                      </a:r>
                      <a:r>
                        <a:rPr lang="en-US" sz="227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70" b="0" i="0" dirty="0" smtClean="0">
                          <a:latin typeface="Times New Roman" panose="02020603050405020304" pitchFamily="18" charset="0"/>
                          <a:cs typeface="Times New Roman" panose="02020603050405020304" pitchFamily="18" charset="0"/>
                        </a:rPr>
                        <a:t>To add or subtract algebraic fractions, write each fraction as an</a:t>
                      </a:r>
                      <a:r>
                        <a:rPr lang="en-US" sz="2270" b="0" i="0" baseline="0" dirty="0" smtClean="0">
                          <a:latin typeface="Times New Roman" panose="02020603050405020304" pitchFamily="18" charset="0"/>
                          <a:cs typeface="Times New Roman" panose="02020603050405020304" pitchFamily="18" charset="0"/>
                        </a:rPr>
                        <a:t> </a:t>
                      </a:r>
                      <a:r>
                        <a:rPr lang="en-US" sz="2270" b="0" i="0" dirty="0" smtClean="0">
                          <a:latin typeface="Times New Roman" panose="02020603050405020304" pitchFamily="18" charset="0"/>
                          <a:cs typeface="Times New Roman" panose="02020603050405020304" pitchFamily="18" charset="0"/>
                        </a:rPr>
                        <a:t>equivalent fraction with a common denominator.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70" b="0" i="0" dirty="0" smtClean="0">
                          <a:latin typeface="Times New Roman" panose="02020603050405020304" pitchFamily="18" charset="0"/>
                          <a:cs typeface="Times New Roman" panose="02020603050405020304" pitchFamily="18" charset="0"/>
                        </a:rPr>
                        <a:t>You may need to </a:t>
                      </a:r>
                      <a:r>
                        <a:rPr lang="en-US" sz="2270" b="0" i="0" dirty="0" err="1" smtClean="0">
                          <a:latin typeface="Times New Roman" panose="02020603050405020304" pitchFamily="18" charset="0"/>
                          <a:cs typeface="Times New Roman" panose="02020603050405020304" pitchFamily="18" charset="0"/>
                        </a:rPr>
                        <a:t>factorise</a:t>
                      </a:r>
                      <a:r>
                        <a:rPr lang="en-US" sz="2270" b="0" i="0" dirty="0" smtClean="0">
                          <a:latin typeface="Times New Roman" panose="02020603050405020304" pitchFamily="18" charset="0"/>
                          <a:cs typeface="Times New Roman" panose="02020603050405020304" pitchFamily="18" charset="0"/>
                        </a:rPr>
                        <a:t> before simplifying an algebraic fraction: </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270" b="0" i="0" dirty="0" smtClean="0">
                          <a:latin typeface="Times New Roman" panose="02020603050405020304" pitchFamily="18" charset="0"/>
                          <a:cs typeface="Times New Roman" panose="02020603050405020304" pitchFamily="18" charset="0"/>
                        </a:rPr>
                        <a:t>Factorise the numerator and denominator.</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270" b="0" i="0" dirty="0" smtClean="0">
                          <a:latin typeface="Times New Roman" panose="02020603050405020304" pitchFamily="18" charset="0"/>
                          <a:cs typeface="Times New Roman" panose="02020603050405020304" pitchFamily="18" charset="0"/>
                        </a:rPr>
                        <a:t>Divide the numerator and denominator by any common factors.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70" b="0" i="0" dirty="0" smtClean="0">
                          <a:latin typeface="Times New Roman" panose="02020603050405020304" pitchFamily="18" charset="0"/>
                          <a:cs typeface="Times New Roman" panose="02020603050405020304" pitchFamily="18" charset="0"/>
                        </a:rPr>
                        <a:t>To find the lowest common denominator of algebraic fractions, you</a:t>
                      </a:r>
                      <a:r>
                        <a:rPr lang="en-US" sz="2270" b="0" i="0" baseline="0" dirty="0" smtClean="0">
                          <a:latin typeface="Times New Roman" panose="02020603050405020304" pitchFamily="18" charset="0"/>
                          <a:cs typeface="Times New Roman" panose="02020603050405020304" pitchFamily="18" charset="0"/>
                        </a:rPr>
                        <a:t> </a:t>
                      </a:r>
                      <a:r>
                        <a:rPr lang="en-US" sz="2270" b="0" i="0" dirty="0" smtClean="0">
                          <a:latin typeface="Times New Roman" panose="02020603050405020304" pitchFamily="18" charset="0"/>
                          <a:cs typeface="Times New Roman" panose="02020603050405020304" pitchFamily="18" charset="0"/>
                        </a:rPr>
                        <a:t>may need to </a:t>
                      </a:r>
                      <a:r>
                        <a:rPr lang="en-US" sz="2270" b="0" i="0" dirty="0" err="1" smtClean="0">
                          <a:latin typeface="Times New Roman" panose="02020603050405020304" pitchFamily="18" charset="0"/>
                          <a:cs typeface="Times New Roman" panose="02020603050405020304" pitchFamily="18" charset="0"/>
                        </a:rPr>
                        <a:t>factorise</a:t>
                      </a:r>
                      <a:r>
                        <a:rPr lang="en-US" sz="2270" b="0" i="0" dirty="0" smtClean="0">
                          <a:latin typeface="Times New Roman" panose="02020603050405020304" pitchFamily="18" charset="0"/>
                          <a:cs typeface="Times New Roman" panose="02020603050405020304" pitchFamily="18" charset="0"/>
                        </a:rPr>
                        <a:t> the denominators first.</a:t>
                      </a: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22" name="TextBox 21"/>
          <p:cNvSpPr txBox="1"/>
          <p:nvPr/>
        </p:nvSpPr>
        <p:spPr>
          <a:xfrm>
            <a:off x="7380312" y="1702549"/>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17.1</a:t>
            </a:r>
            <a:endParaRPr lang="en-US" dirty="0"/>
          </a:p>
        </p:txBody>
      </p:sp>
      <p:cxnSp>
        <p:nvCxnSpPr>
          <p:cNvPr id="23" name="Straight Arrow Connector 22"/>
          <p:cNvCxnSpPr/>
          <p:nvPr/>
        </p:nvCxnSpPr>
        <p:spPr>
          <a:xfrm flipH="1">
            <a:off x="3347864" y="2060848"/>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8198" y="242262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17.1</a:t>
            </a:r>
            <a:endParaRPr lang="en-US" dirty="0"/>
          </a:p>
        </p:txBody>
      </p:sp>
      <p:cxnSp>
        <p:nvCxnSpPr>
          <p:cNvPr id="25" name="Straight Arrow Connector 24"/>
          <p:cNvCxnSpPr/>
          <p:nvPr/>
        </p:nvCxnSpPr>
        <p:spPr>
          <a:xfrm flipH="1">
            <a:off x="3274596" y="27089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80312" y="443711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17.3</a:t>
            </a:r>
            <a:endParaRPr lang="en-US" dirty="0"/>
          </a:p>
        </p:txBody>
      </p:sp>
      <p:cxnSp>
        <p:nvCxnSpPr>
          <p:cNvPr id="27" name="Straight Arrow Connector 26"/>
          <p:cNvCxnSpPr/>
          <p:nvPr/>
        </p:nvCxnSpPr>
        <p:spPr>
          <a:xfrm flipH="1">
            <a:off x="3266709" y="479715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89458" y="314270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17.2</a:t>
            </a:r>
            <a:endParaRPr lang="en-US" dirty="0"/>
          </a:p>
        </p:txBody>
      </p:sp>
      <p:cxnSp>
        <p:nvCxnSpPr>
          <p:cNvPr id="32" name="Straight Arrow Connector 31"/>
          <p:cNvCxnSpPr/>
          <p:nvPr/>
        </p:nvCxnSpPr>
        <p:spPr>
          <a:xfrm flipH="1">
            <a:off x="3275856" y="342900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80312" y="551723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17.4</a:t>
            </a:r>
            <a:endParaRPr lang="en-US" dirty="0"/>
          </a:p>
        </p:txBody>
      </p:sp>
      <p:cxnSp>
        <p:nvCxnSpPr>
          <p:cNvPr id="34" name="Straight Arrow Connector 33"/>
          <p:cNvCxnSpPr/>
          <p:nvPr/>
        </p:nvCxnSpPr>
        <p:spPr>
          <a:xfrm flipH="1">
            <a:off x="3203848" y="587727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686798"/>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865206488"/>
                  </p:ext>
                </p:extLst>
              </p:nvPr>
            </p:nvGraphicFramePr>
            <p:xfrm>
              <a:off x="179511" y="1101488"/>
              <a:ext cx="8705081" cy="5639880"/>
            </p:xfrm>
            <a:graphic>
              <a:graphicData uri="http://schemas.openxmlformats.org/drawingml/2006/table">
                <a:tbl>
                  <a:tblPr firstRow="1" bandRow="1">
                    <a:effectLst/>
                    <a:tableStyleId>{5940675A-B579-460E-94D1-54222C63F5DA}</a:tableStyleId>
                  </a:tblPr>
                  <a:tblGrid>
                    <a:gridCol w="8705081"/>
                  </a:tblGrid>
                  <a:tr h="399334">
                    <a:tc>
                      <a:txBody>
                        <a:bodyPr/>
                        <a:lstStyle/>
                        <a:p>
                          <a:r>
                            <a:rPr lang="en-US" sz="2150" b="1" i="0" dirty="0" smtClean="0">
                              <a:latin typeface="Arial" panose="020B0604020202020204" pitchFamily="34" charset="0"/>
                              <a:cs typeface="Arial" panose="020B0604020202020204" pitchFamily="34" charset="0"/>
                            </a:rPr>
                            <a:t>17 – Knowledge Check</a:t>
                          </a:r>
                          <a:endParaRPr lang="en-US" sz="2150" b="1" i="0" dirty="0">
                            <a:latin typeface="Arial" panose="020B0604020202020204" pitchFamily="34" charset="0"/>
                            <a:cs typeface="Arial" panose="020B0604020202020204" pitchFamily="34" charset="0"/>
                          </a:endParaRP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72785">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You may need to </a:t>
                          </a:r>
                          <a:r>
                            <a:rPr lang="en-US" sz="2150" b="0" i="0" dirty="0" err="1" smtClean="0">
                              <a:latin typeface="Times New Roman" panose="02020603050405020304" pitchFamily="18" charset="0"/>
                              <a:cs typeface="Times New Roman" panose="02020603050405020304" pitchFamily="18" charset="0"/>
                            </a:rPr>
                            <a:t>factorise</a:t>
                          </a:r>
                          <a:r>
                            <a:rPr lang="en-US" sz="2150" b="0" i="0" dirty="0" smtClean="0">
                              <a:latin typeface="Times New Roman" panose="02020603050405020304" pitchFamily="18" charset="0"/>
                              <a:cs typeface="Times New Roman" panose="02020603050405020304" pitchFamily="18" charset="0"/>
                            </a:rPr>
                            <a:t> the numerator and/or denominator before you multiply or divide algebraic fractions.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To </a:t>
                          </a:r>
                          <a:r>
                            <a:rPr lang="en-US" sz="2150" b="0" i="0" dirty="0" err="1" smtClean="0">
                              <a:latin typeface="Times New Roman" panose="02020603050405020304" pitchFamily="18" charset="0"/>
                              <a:cs typeface="Times New Roman" panose="02020603050405020304" pitchFamily="18" charset="0"/>
                            </a:rPr>
                            <a:t>rationalise</a:t>
                          </a:r>
                          <a:r>
                            <a:rPr lang="en-US" sz="2150" b="0" i="0" dirty="0" smtClean="0">
                              <a:latin typeface="Times New Roman" panose="02020603050405020304" pitchFamily="18" charset="0"/>
                              <a:cs typeface="Times New Roman" panose="02020603050405020304" pitchFamily="18" charset="0"/>
                            </a:rPr>
                            <a:t> the fraction </a:t>
                          </a:r>
                          <a14:m>
                            <m:oMath xmlns:m="http://schemas.openxmlformats.org/officeDocument/2006/math">
                              <m:f>
                                <m:fPr>
                                  <m:ctrlPr>
                                    <a:rPr lang="en-US" sz="2150" i="1" smtClean="0">
                                      <a:latin typeface="Cambria Math" panose="02040503050406030204" pitchFamily="18" charset="0"/>
                                      <a:cs typeface="Arial" panose="020B0604020202020204" pitchFamily="34" charset="0"/>
                                    </a:rPr>
                                  </m:ctrlPr>
                                </m:fPr>
                                <m:num>
                                  <m:r>
                                    <a:rPr lang="en-US" sz="2150">
                                      <a:latin typeface="Cambria Math" panose="02040503050406030204" pitchFamily="18" charset="0"/>
                                      <a:cs typeface="Arial" panose="020B0604020202020204" pitchFamily="34" charset="0"/>
                                    </a:rPr>
                                    <m:t>1</m:t>
                                  </m:r>
                                </m:num>
                                <m:den>
                                  <m:r>
                                    <a:rPr lang="en-US" sz="2150" b="0" i="1" smtClean="0">
                                      <a:latin typeface="Cambria Math" panose="02040503050406030204" pitchFamily="18" charset="0"/>
                                      <a:cs typeface="Arial" panose="020B0604020202020204" pitchFamily="34" charset="0"/>
                                    </a:rPr>
                                    <m:t>𝑎</m:t>
                                  </m:r>
                                  <m:r>
                                    <a:rPr lang="en-US" sz="2150" b="0" i="1" smtClean="0">
                                      <a:latin typeface="Cambria Math" panose="02040503050406030204" pitchFamily="18" charset="0"/>
                                      <a:cs typeface="Arial" panose="020B0604020202020204" pitchFamily="34" charset="0"/>
                                    </a:rPr>
                                    <m:t> </m:t>
                                  </m:r>
                                  <m:r>
                                    <m:rPr>
                                      <m:nor/>
                                    </m:rPr>
                                    <a:rPr lang="en-US" sz="2150" dirty="0" smtClean="0">
                                      <a:latin typeface="arial" panose="020B0604020202020204" pitchFamily="34" charset="0"/>
                                    </a:rPr>
                                    <m:t>±</m:t>
                                  </m:r>
                                  <m:r>
                                    <a:rPr lang="en-US" sz="2150" b="0" i="1" dirty="0" smtClean="0">
                                      <a:latin typeface="Cambria Math" panose="02040503050406030204" pitchFamily="18" charset="0"/>
                                    </a:rPr>
                                    <m:t> </m:t>
                                  </m:r>
                                  <m:rad>
                                    <m:radPr>
                                      <m:degHide m:val="on"/>
                                      <m:ctrlPr>
                                        <a:rPr lang="en-US" sz="2150" i="1" smtClean="0">
                                          <a:latin typeface="Cambria Math" panose="02040503050406030204" pitchFamily="18" charset="0"/>
                                        </a:rPr>
                                      </m:ctrlPr>
                                    </m:radPr>
                                    <m:deg/>
                                    <m:e>
                                      <m:r>
                                        <a:rPr lang="en-US" sz="2150" b="0" i="1" smtClean="0">
                                          <a:latin typeface="Cambria Math" panose="02040503050406030204" pitchFamily="18" charset="0"/>
                                        </a:rPr>
                                        <m:t>𝑏</m:t>
                                      </m:r>
                                    </m:e>
                                  </m:rad>
                                </m:den>
                              </m:f>
                            </m:oMath>
                          </a14:m>
                          <a:r>
                            <a:rPr lang="en-US" sz="2150" b="0" i="0" dirty="0" smtClean="0">
                              <a:latin typeface="Times New Roman" panose="02020603050405020304" pitchFamily="18" charset="0"/>
                              <a:cs typeface="Times New Roman" panose="02020603050405020304" pitchFamily="18" charset="0"/>
                            </a:rPr>
                            <a:t> multiply by </a:t>
                          </a:r>
                          <a14:m>
                            <m:oMath xmlns:m="http://schemas.openxmlformats.org/officeDocument/2006/math">
                              <m:f>
                                <m:fPr>
                                  <m:ctrlPr>
                                    <a:rPr lang="en-US" sz="2150" i="1" smtClean="0">
                                      <a:latin typeface="Cambria Math" panose="02040503050406030204" pitchFamily="18" charset="0"/>
                                      <a:cs typeface="Arial" panose="020B0604020202020204" pitchFamily="34" charset="0"/>
                                    </a:rPr>
                                  </m:ctrlPr>
                                </m:fPr>
                                <m:num>
                                  <m:r>
                                    <a:rPr lang="en-US" sz="2150" b="0" i="1" smtClean="0">
                                      <a:latin typeface="Cambria Math" panose="02040503050406030204" pitchFamily="18" charset="0"/>
                                      <a:cs typeface="Arial" panose="020B0604020202020204" pitchFamily="34" charset="0"/>
                                    </a:rPr>
                                    <m:t>𝑎</m:t>
                                  </m:r>
                                  <m:r>
                                    <a:rPr lang="en-US" sz="2150" b="0" i="1" smtClean="0">
                                      <a:latin typeface="Cambria Math" panose="02040503050406030204" pitchFamily="18" charset="0"/>
                                      <a:cs typeface="Arial" panose="020B0604020202020204" pitchFamily="34" charset="0"/>
                                    </a:rPr>
                                    <m:t> </m:t>
                                  </m:r>
                                  <m:r>
                                    <m:rPr>
                                      <m:nor/>
                                    </m:rPr>
                                    <a:rPr lang="en-US" sz="2150" dirty="0" smtClean="0">
                                      <a:latin typeface="arial" panose="020B0604020202020204" pitchFamily="34" charset="0"/>
                                    </a:rPr>
                                    <m:t>±</m:t>
                                  </m:r>
                                  <m:r>
                                    <a:rPr lang="en-US" sz="2150" b="0" i="1" dirty="0" smtClean="0">
                                      <a:latin typeface="Cambria Math" panose="02040503050406030204" pitchFamily="18" charset="0"/>
                                    </a:rPr>
                                    <m:t> </m:t>
                                  </m:r>
                                  <m:rad>
                                    <m:radPr>
                                      <m:degHide m:val="on"/>
                                      <m:ctrlPr>
                                        <a:rPr lang="en-US" sz="2150" i="1" smtClean="0">
                                          <a:latin typeface="Cambria Math" panose="02040503050406030204" pitchFamily="18" charset="0"/>
                                        </a:rPr>
                                      </m:ctrlPr>
                                    </m:radPr>
                                    <m:deg/>
                                    <m:e>
                                      <m:r>
                                        <a:rPr lang="en-US" sz="2150" b="0" i="1" smtClean="0">
                                          <a:latin typeface="Cambria Math" panose="02040503050406030204" pitchFamily="18" charset="0"/>
                                        </a:rPr>
                                        <m:t>𝑏</m:t>
                                      </m:r>
                                    </m:e>
                                  </m:rad>
                                </m:num>
                                <m:den>
                                  <m:r>
                                    <a:rPr lang="en-US" sz="2150" b="0" i="1" smtClean="0">
                                      <a:latin typeface="Cambria Math" panose="02040503050406030204" pitchFamily="18" charset="0"/>
                                      <a:cs typeface="Arial" panose="020B0604020202020204" pitchFamily="34" charset="0"/>
                                    </a:rPr>
                                    <m:t>𝑎</m:t>
                                  </m:r>
                                  <m:r>
                                    <a:rPr lang="en-US" sz="2150" b="0" i="1" smtClean="0">
                                      <a:latin typeface="Cambria Math" panose="02040503050406030204" pitchFamily="18" charset="0"/>
                                      <a:cs typeface="Arial" panose="020B0604020202020204" pitchFamily="34" charset="0"/>
                                    </a:rPr>
                                    <m:t> </m:t>
                                  </m:r>
                                  <m:r>
                                    <m:rPr>
                                      <m:nor/>
                                    </m:rPr>
                                    <a:rPr lang="en-US" sz="2150" dirty="0" smtClean="0">
                                      <a:latin typeface="arial" panose="020B0604020202020204" pitchFamily="34" charset="0"/>
                                    </a:rPr>
                                    <m:t>±</m:t>
                                  </m:r>
                                  <m:r>
                                    <a:rPr lang="en-US" sz="2150" b="0" i="1" dirty="0" smtClean="0">
                                      <a:latin typeface="Cambria Math" panose="02040503050406030204" pitchFamily="18" charset="0"/>
                                    </a:rPr>
                                    <m:t> </m:t>
                                  </m:r>
                                  <m:rad>
                                    <m:radPr>
                                      <m:degHide m:val="on"/>
                                      <m:ctrlPr>
                                        <a:rPr lang="en-US" sz="2150" i="1" smtClean="0">
                                          <a:latin typeface="Cambria Math" panose="02040503050406030204" pitchFamily="18" charset="0"/>
                                        </a:rPr>
                                      </m:ctrlPr>
                                    </m:radPr>
                                    <m:deg/>
                                    <m:e>
                                      <m:r>
                                        <a:rPr lang="en-US" sz="2150" b="0" i="1" smtClean="0">
                                          <a:latin typeface="Cambria Math" panose="02040503050406030204" pitchFamily="18" charset="0"/>
                                        </a:rPr>
                                        <m:t>𝑏</m:t>
                                      </m:r>
                                    </m:e>
                                  </m:rad>
                                </m:den>
                              </m:f>
                            </m:oMath>
                          </a14:m>
                          <a:endParaRPr lang="en-US" sz="215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A function is a rule for working out values of </a:t>
                          </a:r>
                          <a:r>
                            <a:rPr lang="en-US" sz="2150" b="0" i="1" dirty="0" smtClean="0">
                              <a:latin typeface="Times New Roman" panose="02020603050405020304" pitchFamily="18" charset="0"/>
                              <a:cs typeface="Times New Roman" panose="02020603050405020304" pitchFamily="18" charset="0"/>
                            </a:rPr>
                            <a:t>y</a:t>
                          </a:r>
                          <a:r>
                            <a:rPr lang="en-US" sz="2150" b="0" i="0" dirty="0" smtClean="0">
                              <a:latin typeface="Times New Roman" panose="02020603050405020304" pitchFamily="18" charset="0"/>
                              <a:cs typeface="Times New Roman" panose="02020603050405020304" pitchFamily="18" charset="0"/>
                            </a:rPr>
                            <a:t> when given values of </a:t>
                          </a:r>
                          <a:r>
                            <a:rPr lang="en-US" sz="2150" b="0" i="1" dirty="0" smtClean="0">
                              <a:latin typeface="Times New Roman" panose="02020603050405020304" pitchFamily="18" charset="0"/>
                              <a:cs typeface="Times New Roman" panose="02020603050405020304" pitchFamily="18" charset="0"/>
                            </a:rPr>
                            <a:t>x </a:t>
                          </a:r>
                          <a:r>
                            <a:rPr lang="en-US" sz="2150" b="0" i="0" dirty="0" smtClean="0">
                              <a:latin typeface="Times New Roman" panose="02020603050405020304" pitchFamily="18" charset="0"/>
                              <a:cs typeface="Times New Roman" panose="02020603050405020304" pitchFamily="18" charset="0"/>
                            </a:rPr>
                            <a:t>e.g. </a:t>
                          </a:r>
                          <a:r>
                            <a:rPr lang="en-US" sz="2150" b="0" i="1" dirty="0" smtClean="0">
                              <a:latin typeface="Times New Roman" panose="02020603050405020304" pitchFamily="18" charset="0"/>
                              <a:cs typeface="Times New Roman" panose="02020603050405020304" pitchFamily="18" charset="0"/>
                            </a:rPr>
                            <a:t>y</a:t>
                          </a:r>
                          <a:r>
                            <a:rPr lang="en-US" sz="2150" b="0" i="0" dirty="0" smtClean="0">
                              <a:latin typeface="Times New Roman" panose="02020603050405020304" pitchFamily="18" charset="0"/>
                              <a:cs typeface="Times New Roman" panose="02020603050405020304" pitchFamily="18" charset="0"/>
                            </a:rPr>
                            <a:t> = 3</a:t>
                          </a:r>
                          <a:r>
                            <a:rPr lang="en-US" sz="2150" b="0" i="1" dirty="0" smtClean="0">
                              <a:latin typeface="Times New Roman" panose="02020603050405020304" pitchFamily="18" charset="0"/>
                              <a:cs typeface="Times New Roman" panose="02020603050405020304" pitchFamily="18" charset="0"/>
                            </a:rPr>
                            <a:t>x</a:t>
                          </a:r>
                          <a:r>
                            <a:rPr lang="en-US" sz="2150" b="0" i="0" dirty="0" smtClean="0">
                              <a:latin typeface="Times New Roman" panose="02020603050405020304" pitchFamily="18" charset="0"/>
                              <a:cs typeface="Times New Roman" panose="02020603050405020304" pitchFamily="18" charset="0"/>
                            </a:rPr>
                            <a:t> and </a:t>
                          </a:r>
                          <a:r>
                            <a:rPr lang="en-US" sz="2150" b="0" i="1" dirty="0" smtClean="0">
                              <a:latin typeface="Times New Roman" panose="02020603050405020304" pitchFamily="18" charset="0"/>
                              <a:cs typeface="Times New Roman" panose="02020603050405020304" pitchFamily="18" charset="0"/>
                            </a:rPr>
                            <a:t>y</a:t>
                          </a:r>
                          <a:r>
                            <a:rPr lang="en-US" sz="2150" b="0" i="0" dirty="0" smtClean="0">
                              <a:latin typeface="Times New Roman" panose="02020603050405020304" pitchFamily="18" charset="0"/>
                              <a:cs typeface="Times New Roman" panose="02020603050405020304" pitchFamily="18" charset="0"/>
                            </a:rPr>
                            <a:t> = </a:t>
                          </a:r>
                          <a:r>
                            <a:rPr lang="en-US" sz="2150" b="0" i="1" dirty="0" smtClean="0">
                              <a:latin typeface="Times New Roman" panose="02020603050405020304" pitchFamily="18" charset="0"/>
                              <a:cs typeface="Times New Roman" panose="02020603050405020304" pitchFamily="18" charset="0"/>
                            </a:rPr>
                            <a:t>x</a:t>
                          </a:r>
                          <a:r>
                            <a:rPr lang="en-US" sz="2150" b="0" i="0" baseline="30000" dirty="0" smtClean="0">
                              <a:latin typeface="Times New Roman" panose="02020603050405020304" pitchFamily="18" charset="0"/>
                              <a:cs typeface="Times New Roman" panose="02020603050405020304" pitchFamily="18" charset="0"/>
                            </a:rPr>
                            <a:t>2</a:t>
                          </a:r>
                          <a:r>
                            <a:rPr lang="en-US" sz="215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The notation f(</a:t>
                          </a:r>
                          <a:r>
                            <a:rPr lang="en-US" sz="2150" b="0" i="1" dirty="0" smtClean="0">
                              <a:latin typeface="Times New Roman" panose="02020603050405020304" pitchFamily="18" charset="0"/>
                              <a:cs typeface="Times New Roman" panose="02020603050405020304" pitchFamily="18" charset="0"/>
                            </a:rPr>
                            <a:t>x</a:t>
                          </a:r>
                          <a:r>
                            <a:rPr lang="en-US" sz="2150" b="0" i="0" dirty="0" smtClean="0">
                              <a:latin typeface="Times New Roman" panose="02020603050405020304" pitchFamily="18" charset="0"/>
                              <a:cs typeface="Times New Roman" panose="02020603050405020304" pitchFamily="18" charset="0"/>
                            </a:rPr>
                            <a:t>) is read as 'f of </a:t>
                          </a:r>
                          <a:r>
                            <a:rPr lang="en-US" sz="2150" b="0" i="1" dirty="0" smtClean="0">
                              <a:latin typeface="Times New Roman" panose="02020603050405020304" pitchFamily="18" charset="0"/>
                              <a:cs typeface="Times New Roman" panose="02020603050405020304" pitchFamily="18" charset="0"/>
                            </a:rPr>
                            <a:t>x</a:t>
                          </a:r>
                          <a:r>
                            <a:rPr lang="en-US" sz="215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err="1" smtClean="0">
                              <a:latin typeface="Times New Roman" panose="02020603050405020304" pitchFamily="18" charset="0"/>
                              <a:cs typeface="Times New Roman" panose="02020603050405020304" pitchFamily="18" charset="0"/>
                            </a:rPr>
                            <a:t>fg</a:t>
                          </a:r>
                          <a:r>
                            <a:rPr lang="en-US" sz="2150" b="0" i="0" dirty="0" smtClean="0">
                              <a:latin typeface="Times New Roman" panose="02020603050405020304" pitchFamily="18" charset="0"/>
                              <a:cs typeface="Times New Roman" panose="02020603050405020304" pitchFamily="18" charset="0"/>
                            </a:rPr>
                            <a:t> is the composition of the function f with the function g.</a:t>
                          </a:r>
                          <a:br>
                            <a:rPr lang="en-US" sz="2150" b="0" i="0" dirty="0" smtClean="0">
                              <a:latin typeface="Times New Roman" panose="02020603050405020304" pitchFamily="18" charset="0"/>
                              <a:cs typeface="Times New Roman" panose="02020603050405020304" pitchFamily="18" charset="0"/>
                            </a:rPr>
                          </a:br>
                          <a:r>
                            <a:rPr lang="en-US" sz="2150" b="0" i="0" dirty="0" smtClean="0">
                              <a:latin typeface="Times New Roman" panose="02020603050405020304" pitchFamily="18" charset="0"/>
                              <a:cs typeface="Times New Roman" panose="02020603050405020304" pitchFamily="18" charset="0"/>
                            </a:rPr>
                            <a:t>To work out </a:t>
                          </a:r>
                          <a:r>
                            <a:rPr lang="en-US" sz="2150" b="0" i="0" dirty="0" err="1" smtClean="0">
                              <a:latin typeface="Times New Roman" panose="02020603050405020304" pitchFamily="18" charset="0"/>
                              <a:cs typeface="Times New Roman" panose="02020603050405020304" pitchFamily="18" charset="0"/>
                            </a:rPr>
                            <a:t>fg</a:t>
                          </a:r>
                          <a:r>
                            <a:rPr lang="en-US" sz="2150" b="0" i="0" dirty="0" smtClean="0">
                              <a:latin typeface="Times New Roman" panose="02020603050405020304" pitchFamily="18" charset="0"/>
                              <a:cs typeface="Times New Roman" panose="02020603050405020304" pitchFamily="18" charset="0"/>
                            </a:rPr>
                            <a:t>(</a:t>
                          </a:r>
                          <a:r>
                            <a:rPr lang="en-US" sz="2150" b="0" i="1" dirty="0" smtClean="0">
                              <a:latin typeface="Times New Roman" panose="02020603050405020304" pitchFamily="18" charset="0"/>
                              <a:cs typeface="Times New Roman" panose="02020603050405020304" pitchFamily="18" charset="0"/>
                            </a:rPr>
                            <a:t>x</a:t>
                          </a:r>
                          <a:r>
                            <a:rPr lang="en-US" sz="2150" b="0" i="0" dirty="0" smtClean="0">
                              <a:latin typeface="Times New Roman" panose="02020603050405020304" pitchFamily="18" charset="0"/>
                              <a:cs typeface="Times New Roman" panose="02020603050405020304" pitchFamily="18" charset="0"/>
                            </a:rPr>
                            <a:t>), first work out g(</a:t>
                          </a:r>
                          <a:r>
                            <a:rPr lang="en-US" sz="2150" b="0" i="1" dirty="0" smtClean="0">
                              <a:latin typeface="Times New Roman" panose="02020603050405020304" pitchFamily="18" charset="0"/>
                              <a:cs typeface="Times New Roman" panose="02020603050405020304" pitchFamily="18" charset="0"/>
                            </a:rPr>
                            <a:t>x</a:t>
                          </a:r>
                          <a:r>
                            <a:rPr lang="en-US" sz="2150" b="0" i="0" dirty="0" smtClean="0">
                              <a:latin typeface="Times New Roman" panose="02020603050405020304" pitchFamily="18" charset="0"/>
                              <a:cs typeface="Times New Roman" panose="02020603050405020304" pitchFamily="18" charset="0"/>
                            </a:rPr>
                            <a:t>) and then substitute your</a:t>
                          </a:r>
                          <a:r>
                            <a:rPr lang="en-US" sz="2150" b="0" i="0" baseline="0" dirty="0" smtClean="0">
                              <a:latin typeface="Times New Roman" panose="02020603050405020304" pitchFamily="18" charset="0"/>
                              <a:cs typeface="Times New Roman" panose="02020603050405020304" pitchFamily="18" charset="0"/>
                            </a:rPr>
                            <a:t> </a:t>
                          </a:r>
                          <a:r>
                            <a:rPr lang="en-US" sz="2150" b="0" i="0" dirty="0" smtClean="0">
                              <a:latin typeface="Times New Roman" panose="02020603050405020304" pitchFamily="18" charset="0"/>
                              <a:cs typeface="Times New Roman" panose="02020603050405020304" pitchFamily="18" charset="0"/>
                            </a:rPr>
                            <a:t>answer into f(x).</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The inverse function reverses the effect of the original function.</a:t>
                          </a:r>
                          <a:r>
                            <a:rPr lang="en-US" sz="2150" b="0" i="0" baseline="0" dirty="0" smtClean="0">
                              <a:latin typeface="Times New Roman" panose="02020603050405020304" pitchFamily="18" charset="0"/>
                              <a:cs typeface="Times New Roman" panose="02020603050405020304" pitchFamily="18" charset="0"/>
                            </a:rPr>
                            <a:t> </a:t>
                          </a:r>
                          <a:r>
                            <a:rPr lang="en-US" sz="2150" b="0" i="0" dirty="0" smtClean="0">
                              <a:latin typeface="Times New Roman" panose="02020603050405020304" pitchFamily="18" charset="0"/>
                              <a:cs typeface="Times New Roman" panose="02020603050405020304" pitchFamily="18" charset="0"/>
                            </a:rPr>
                            <a:t>f</a:t>
                          </a:r>
                          <a:r>
                            <a:rPr lang="en-US" sz="2150" b="0" i="0" baseline="30000" dirty="0" smtClean="0">
                              <a:latin typeface="Times New Roman" panose="02020603050405020304" pitchFamily="18" charset="0"/>
                              <a:cs typeface="Times New Roman" panose="02020603050405020304" pitchFamily="18" charset="0"/>
                            </a:rPr>
                            <a:t>-1</a:t>
                          </a:r>
                          <a:r>
                            <a:rPr lang="en-US" sz="2150" b="0" i="0" dirty="0" smtClean="0">
                              <a:latin typeface="Times New Roman" panose="02020603050405020304" pitchFamily="18" charset="0"/>
                              <a:cs typeface="Times New Roman" panose="02020603050405020304" pitchFamily="18" charset="0"/>
                            </a:rPr>
                            <a:t>(</a:t>
                          </a:r>
                          <a:r>
                            <a:rPr lang="en-US" sz="2150" b="0" i="1" dirty="0" smtClean="0">
                              <a:latin typeface="Times New Roman" panose="02020603050405020304" pitchFamily="18" charset="0"/>
                              <a:cs typeface="Times New Roman" panose="02020603050405020304" pitchFamily="18" charset="0"/>
                            </a:rPr>
                            <a:t>x</a:t>
                          </a:r>
                          <a:r>
                            <a:rPr lang="en-US" sz="2150" b="0" i="0" dirty="0" smtClean="0">
                              <a:latin typeface="Times New Roman" panose="02020603050405020304" pitchFamily="18" charset="0"/>
                              <a:cs typeface="Times New Roman" panose="02020603050405020304" pitchFamily="18" charset="0"/>
                            </a:rPr>
                            <a:t>) is the inverse of f(x).</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To show a statement is an identity, expand and simplify the expressions on one or both sides of the equals sign, until the</a:t>
                          </a:r>
                          <a:r>
                            <a:rPr lang="en-US" sz="2150" b="0" i="0" baseline="0" dirty="0" smtClean="0">
                              <a:latin typeface="Times New Roman" panose="02020603050405020304" pitchFamily="18" charset="0"/>
                              <a:cs typeface="Times New Roman" panose="02020603050405020304" pitchFamily="18" charset="0"/>
                            </a:rPr>
                            <a:t> </a:t>
                          </a:r>
                          <a:r>
                            <a:rPr lang="en-US" sz="2150" b="0" i="0" dirty="0" smtClean="0">
                              <a:latin typeface="Times New Roman" panose="02020603050405020304" pitchFamily="18" charset="0"/>
                              <a:cs typeface="Times New Roman" panose="02020603050405020304" pitchFamily="18" charset="0"/>
                            </a:rPr>
                            <a:t>two expressions are the same</a:t>
                          </a: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865206488"/>
                  </p:ext>
                </p:extLst>
              </p:nvPr>
            </p:nvGraphicFramePr>
            <p:xfrm>
              <a:off x="179511" y="1101488"/>
              <a:ext cx="8705081" cy="5639880"/>
            </p:xfrm>
            <a:graphic>
              <a:graphicData uri="http://schemas.openxmlformats.org/drawingml/2006/table">
                <a:tbl>
                  <a:tblPr firstRow="1" bandRow="1">
                    <a:effectLst/>
                    <a:tableStyleId>{5940675A-B579-460E-94D1-54222C63F5DA}</a:tableStyleId>
                  </a:tblPr>
                  <a:tblGrid>
                    <a:gridCol w="8705081"/>
                  </a:tblGrid>
                  <a:tr h="419100">
                    <a:tc>
                      <a:txBody>
                        <a:bodyPr/>
                        <a:lstStyle/>
                        <a:p>
                          <a:r>
                            <a:rPr lang="en-US" sz="2150" b="1" i="0" dirty="0" smtClean="0">
                              <a:latin typeface="Arial" panose="020B0604020202020204" pitchFamily="34" charset="0"/>
                              <a:cs typeface="Arial" panose="020B0604020202020204" pitchFamily="34" charset="0"/>
                            </a:rPr>
                            <a:t>17 </a:t>
                          </a:r>
                          <a:r>
                            <a:rPr lang="en-US" sz="2150" b="1" i="0" dirty="0" smtClean="0">
                              <a:latin typeface="Arial" panose="020B0604020202020204" pitchFamily="34" charset="0"/>
                              <a:cs typeface="Arial" panose="020B0604020202020204" pitchFamily="34" charset="0"/>
                            </a:rPr>
                            <a:t>– Knowledge Check</a:t>
                          </a:r>
                          <a:endParaRPr lang="en-US" sz="2150" b="1" i="0" dirty="0">
                            <a:latin typeface="Arial" panose="020B0604020202020204" pitchFamily="34" charset="0"/>
                            <a:cs typeface="Arial" panose="020B0604020202020204" pitchFamily="34" charset="0"/>
                          </a:endParaRP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220780">
                    <a:tc>
                      <a:txBody>
                        <a:bodyPr/>
                        <a:lstStyle/>
                        <a:p>
                          <a:endParaRPr lang="en-US"/>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0" t="-8635" r="-420" b="-2334"/>
                          </a:stretch>
                        </a:blipFill>
                      </a:tcPr>
                    </a:tc>
                  </a:tr>
                </a:tbl>
              </a:graphicData>
            </a:graphic>
          </p:graphicFrame>
        </mc:Fallback>
      </mc:AlternateContent>
      <p:sp>
        <p:nvSpPr>
          <p:cNvPr id="22" name="TextBox 21"/>
          <p:cNvSpPr txBox="1"/>
          <p:nvPr/>
        </p:nvSpPr>
        <p:spPr>
          <a:xfrm>
            <a:off x="7380312" y="1628800"/>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17.4</a:t>
            </a:r>
            <a:endParaRPr lang="en-US" dirty="0"/>
          </a:p>
        </p:txBody>
      </p:sp>
      <p:cxnSp>
        <p:nvCxnSpPr>
          <p:cNvPr id="23" name="Straight Arrow Connector 22"/>
          <p:cNvCxnSpPr/>
          <p:nvPr/>
        </p:nvCxnSpPr>
        <p:spPr>
          <a:xfrm flipH="1">
            <a:off x="3347864" y="191683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8198" y="2566645"/>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17.5</a:t>
            </a:r>
            <a:endParaRPr lang="en-US" dirty="0"/>
          </a:p>
        </p:txBody>
      </p:sp>
      <p:cxnSp>
        <p:nvCxnSpPr>
          <p:cNvPr id="25" name="Straight Arrow Connector 24"/>
          <p:cNvCxnSpPr/>
          <p:nvPr/>
        </p:nvCxnSpPr>
        <p:spPr>
          <a:xfrm flipH="1">
            <a:off x="6588224" y="2852936"/>
            <a:ext cx="86283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80312" y="4149080"/>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17.7</a:t>
            </a:r>
            <a:endParaRPr lang="en-US" dirty="0"/>
          </a:p>
        </p:txBody>
      </p:sp>
      <p:cxnSp>
        <p:nvCxnSpPr>
          <p:cNvPr id="27" name="Straight Arrow Connector 26"/>
          <p:cNvCxnSpPr/>
          <p:nvPr/>
        </p:nvCxnSpPr>
        <p:spPr>
          <a:xfrm flipH="1">
            <a:off x="3266709" y="443711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389458" y="3286725"/>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17.7</a:t>
            </a:r>
            <a:endParaRPr lang="en-US" dirty="0"/>
          </a:p>
        </p:txBody>
      </p:sp>
      <p:cxnSp>
        <p:nvCxnSpPr>
          <p:cNvPr id="32" name="Straight Arrow Connector 31"/>
          <p:cNvCxnSpPr/>
          <p:nvPr/>
        </p:nvCxnSpPr>
        <p:spPr>
          <a:xfrm flipH="1">
            <a:off x="3275856" y="342900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80312" y="5013176"/>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17.7</a:t>
            </a:r>
            <a:endParaRPr lang="en-US" dirty="0"/>
          </a:p>
        </p:txBody>
      </p:sp>
      <p:cxnSp>
        <p:nvCxnSpPr>
          <p:cNvPr id="34" name="Straight Arrow Connector 33"/>
          <p:cNvCxnSpPr/>
          <p:nvPr/>
        </p:nvCxnSpPr>
        <p:spPr>
          <a:xfrm flipH="1">
            <a:off x="3203848" y="5373216"/>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80312" y="587727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17.8</a:t>
            </a:r>
            <a:endParaRPr lang="en-US" dirty="0"/>
          </a:p>
        </p:txBody>
      </p:sp>
      <p:cxnSp>
        <p:nvCxnSpPr>
          <p:cNvPr id="17" name="Straight Arrow Connector 16"/>
          <p:cNvCxnSpPr/>
          <p:nvPr/>
        </p:nvCxnSpPr>
        <p:spPr>
          <a:xfrm flipH="1">
            <a:off x="3203848" y="6093296"/>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8036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532</a:t>
            </a:r>
            <a:endParaRPr lang="en-GB" sz="1400" b="1" dirty="0">
              <a:latin typeface="Calibri" panose="020F0502020204030204" pitchFamily="34" charset="0"/>
            </a:endParaRPr>
          </a:p>
        </p:txBody>
      </p:sp>
      <p:grpSp>
        <p:nvGrpSpPr>
          <p:cNvPr id="11" name="Group 10"/>
          <p:cNvGrpSpPr/>
          <p:nvPr/>
        </p:nvGrpSpPr>
        <p:grpSpPr>
          <a:xfrm>
            <a:off x="208879" y="1196752"/>
            <a:ext cx="8613579" cy="5400599"/>
            <a:chOff x="3457589" y="1017023"/>
            <a:chExt cx="5309150" cy="5400599"/>
          </a:xfrm>
        </p:grpSpPr>
        <p:sp>
          <p:nvSpPr>
            <p:cNvPr id="12" name="Round Diagonal Corner Rectangle 11"/>
            <p:cNvSpPr/>
            <p:nvPr/>
          </p:nvSpPr>
          <p:spPr>
            <a:xfrm>
              <a:off x="3457589" y="1020653"/>
              <a:ext cx="5309150" cy="5396969"/>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57590" y="1017023"/>
              <a:ext cx="5309149"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1</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8865" y="1521078"/>
                  <a:ext cx="5146090" cy="4427174"/>
                </a:xfrm>
                <a:prstGeom prst="rect">
                  <a:avLst/>
                </a:prstGeom>
              </p:spPr>
              <p:txBody>
                <a:bodyPr wrap="square">
                  <a:spAutoFit/>
                </a:bodyPr>
                <a:lstStyle/>
                <a:p>
                  <a:pPr>
                    <a:spcAft>
                      <a:spcPts val="0"/>
                    </a:spcAft>
                    <a:tabLst>
                      <a:tab pos="4972050" algn="r"/>
                    </a:tabLst>
                  </a:pPr>
                  <a:r>
                    <a:rPr lang="en-US" sz="3400" dirty="0" smtClean="0"/>
                    <a:t>Make x the subject of the formula </a:t>
                  </a:r>
                  <a:r>
                    <a:rPr lang="en-US" sz="3400" i="1" dirty="0" smtClean="0"/>
                    <a:t>P</a:t>
                  </a:r>
                  <a:r>
                    <a:rPr lang="en-US" sz="3400" dirty="0" smtClean="0"/>
                    <a:t> = </a:t>
                  </a:r>
                  <a:r>
                    <a:rPr lang="en-US" sz="3400" i="1" dirty="0" smtClean="0"/>
                    <a:t>d</a:t>
                  </a:r>
                  <a14:m>
                    <m:oMath xmlns:m="http://schemas.openxmlformats.org/officeDocument/2006/math">
                      <m:rad>
                        <m:radPr>
                          <m:degHide m:val="on"/>
                          <m:ctrlPr>
                            <a:rPr lang="en-US" sz="3400" i="1">
                              <a:latin typeface="Cambria Math" panose="02040503050406030204" pitchFamily="18" charset="0"/>
                            </a:rPr>
                          </m:ctrlPr>
                        </m:radPr>
                        <m:deg/>
                        <m:e>
                          <m:f>
                            <m:fPr>
                              <m:ctrlPr>
                                <a:rPr lang="en-US" sz="3400" i="1">
                                  <a:latin typeface="Cambria Math" panose="02040503050406030204" pitchFamily="18" charset="0"/>
                                  <a:cs typeface="Arial" panose="020B0604020202020204" pitchFamily="34" charset="0"/>
                                </a:rPr>
                              </m:ctrlPr>
                            </m:fPr>
                            <m:num>
                              <m:r>
                                <m:rPr>
                                  <m:sty m:val="p"/>
                                </m:rPr>
                                <a:rPr lang="en-US" sz="3400" b="0" i="0" smtClean="0">
                                  <a:latin typeface="Cambria Math" panose="02040503050406030204" pitchFamily="18" charset="0"/>
                                  <a:cs typeface="Arial" panose="020B0604020202020204" pitchFamily="34" charset="0"/>
                                </a:rPr>
                                <m:t>x</m:t>
                              </m:r>
                            </m:num>
                            <m:den>
                              <m:r>
                                <m:rPr>
                                  <m:sty m:val="p"/>
                                </m:rPr>
                                <a:rPr lang="en-US" sz="3400" b="0" i="0" smtClean="0">
                                  <a:latin typeface="Cambria Math" panose="02040503050406030204" pitchFamily="18" charset="0"/>
                                  <a:cs typeface="Arial" panose="020B0604020202020204" pitchFamily="34" charset="0"/>
                                </a:rPr>
                                <m:t>y</m:t>
                              </m:r>
                            </m:den>
                          </m:f>
                        </m:e>
                      </m:rad>
                    </m:oMath>
                  </a14:m>
                  <a:r>
                    <a:rPr lang="en-US" sz="3400" dirty="0" smtClean="0"/>
                    <a:t/>
                  </a:r>
                  <a:br>
                    <a:rPr lang="en-US" sz="3400" dirty="0" smtClean="0"/>
                  </a:br>
                  <a:endParaRPr lang="en-US" sz="1600" dirty="0" smtClean="0"/>
                </a:p>
                <a:p>
                  <a:pPr>
                    <a:lnSpc>
                      <a:spcPts val="7700"/>
                    </a:lnSpc>
                    <a:spcAft>
                      <a:spcPts val="0"/>
                    </a:spcAft>
                    <a:tabLst>
                      <a:tab pos="4972050" algn="r"/>
                    </a:tabLst>
                  </a:pPr>
                  <a14:m>
                    <m:oMath xmlns:m="http://schemas.openxmlformats.org/officeDocument/2006/math">
                      <m:f>
                        <m:fPr>
                          <m:ctrlPr>
                            <a:rPr lang="en-US" sz="3400" i="1" smtClean="0">
                              <a:solidFill>
                                <a:srgbClr val="0070C0"/>
                              </a:solidFill>
                              <a:latin typeface="Cambria Math" panose="02040503050406030204" pitchFamily="18" charset="0"/>
                              <a:cs typeface="Arial" panose="020B0604020202020204" pitchFamily="34" charset="0"/>
                            </a:rPr>
                          </m:ctrlPr>
                        </m:fPr>
                        <m:num>
                          <m:r>
                            <a:rPr lang="en-US" sz="3400" b="0" i="1" smtClean="0">
                              <a:solidFill>
                                <a:srgbClr val="0070C0"/>
                              </a:solidFill>
                              <a:latin typeface="Cambria Math" panose="02040503050406030204" pitchFamily="18" charset="0"/>
                              <a:cs typeface="Arial" panose="020B0604020202020204" pitchFamily="34" charset="0"/>
                            </a:rPr>
                            <m:t>𝑃</m:t>
                          </m:r>
                        </m:num>
                        <m:den>
                          <m:r>
                            <a:rPr lang="en-US" sz="3400" b="0" i="1" smtClean="0">
                              <a:solidFill>
                                <a:srgbClr val="0070C0"/>
                              </a:solidFill>
                              <a:latin typeface="Cambria Math" panose="02040503050406030204" pitchFamily="18" charset="0"/>
                              <a:cs typeface="Arial" panose="020B0604020202020204" pitchFamily="34" charset="0"/>
                            </a:rPr>
                            <m:t>𝑑</m:t>
                          </m:r>
                        </m:den>
                      </m:f>
                    </m:oMath>
                  </a14:m>
                  <a:r>
                    <a:rPr lang="en-US" sz="3400" dirty="0" smtClean="0">
                      <a:solidFill>
                        <a:srgbClr val="0070C0"/>
                      </a:solidFill>
                      <a:latin typeface="Comic Sans MS" panose="030F0702030302020204" pitchFamily="66" charset="0"/>
                    </a:rPr>
                    <a:t> = </a:t>
                  </a:r>
                  <a14:m>
                    <m:oMath xmlns:m="http://schemas.openxmlformats.org/officeDocument/2006/math">
                      <m:rad>
                        <m:radPr>
                          <m:degHide m:val="on"/>
                          <m:ctrlPr>
                            <a:rPr lang="en-US" sz="3400" i="1">
                              <a:solidFill>
                                <a:srgbClr val="0070C0"/>
                              </a:solidFill>
                              <a:latin typeface="Cambria Math" panose="02040503050406030204" pitchFamily="18" charset="0"/>
                            </a:rPr>
                          </m:ctrlPr>
                        </m:radPr>
                        <m:deg/>
                        <m:e>
                          <m:f>
                            <m:fPr>
                              <m:ctrlPr>
                                <a:rPr lang="en-US" sz="3400" i="1">
                                  <a:solidFill>
                                    <a:srgbClr val="0070C0"/>
                                  </a:solidFill>
                                  <a:latin typeface="Cambria Math" panose="02040503050406030204" pitchFamily="18" charset="0"/>
                                  <a:cs typeface="Arial" panose="020B0604020202020204" pitchFamily="34" charset="0"/>
                                </a:rPr>
                              </m:ctrlPr>
                            </m:fPr>
                            <m:num>
                              <m:r>
                                <a:rPr lang="en-US" sz="3400" i="1">
                                  <a:solidFill>
                                    <a:srgbClr val="0070C0"/>
                                  </a:solidFill>
                                  <a:latin typeface="Cambria Math" panose="02040503050406030204" pitchFamily="18" charset="0"/>
                                  <a:cs typeface="Arial" panose="020B0604020202020204" pitchFamily="34" charset="0"/>
                                </a:rPr>
                                <m:t>𝑥</m:t>
                              </m:r>
                            </m:num>
                            <m:den>
                              <m:r>
                                <a:rPr lang="en-US" sz="3400" i="1">
                                  <a:solidFill>
                                    <a:srgbClr val="0070C0"/>
                                  </a:solidFill>
                                  <a:latin typeface="Cambria Math" panose="02040503050406030204" pitchFamily="18" charset="0"/>
                                  <a:cs typeface="Arial" panose="020B0604020202020204" pitchFamily="34" charset="0"/>
                                </a:rPr>
                                <m:t>𝑦</m:t>
                              </m:r>
                            </m:den>
                          </m:f>
                        </m:e>
                      </m:rad>
                    </m:oMath>
                  </a14:m>
                  <a:endParaRPr lang="en-US" sz="3400" dirty="0" smtClean="0">
                    <a:solidFill>
                      <a:srgbClr val="0070C0"/>
                    </a:solidFill>
                    <a:latin typeface="Comic Sans MS" panose="030F0702030302020204" pitchFamily="66" charset="0"/>
                  </a:endParaRPr>
                </a:p>
                <a:p>
                  <a:pPr>
                    <a:lnSpc>
                      <a:spcPts val="7700"/>
                    </a:lnSpc>
                    <a:spcAft>
                      <a:spcPts val="0"/>
                    </a:spcAft>
                    <a:tabLst>
                      <a:tab pos="4972050" algn="r"/>
                    </a:tabLst>
                  </a:pPr>
                  <a14:m>
                    <m:oMath xmlns:m="http://schemas.openxmlformats.org/officeDocument/2006/math">
                      <m:f>
                        <m:fPr>
                          <m:ctrlPr>
                            <a:rPr lang="en-US" sz="3400" i="1">
                              <a:solidFill>
                                <a:srgbClr val="0070C0"/>
                              </a:solidFill>
                              <a:latin typeface="Cambria Math" panose="02040503050406030204" pitchFamily="18" charset="0"/>
                              <a:cs typeface="Arial" panose="020B0604020202020204" pitchFamily="34" charset="0"/>
                            </a:rPr>
                          </m:ctrlPr>
                        </m:fPr>
                        <m:num>
                          <m:r>
                            <a:rPr lang="en-US" sz="3400" b="0" i="1" smtClean="0">
                              <a:solidFill>
                                <a:srgbClr val="0070C0"/>
                              </a:solidFill>
                              <a:latin typeface="Cambria Math" panose="02040503050406030204" pitchFamily="18" charset="0"/>
                              <a:cs typeface="Arial" panose="020B0604020202020204" pitchFamily="34" charset="0"/>
                            </a:rPr>
                            <m:t>𝑃</m:t>
                          </m:r>
                          <m:r>
                            <a:rPr lang="en-US" sz="3400" b="0" i="0" baseline="30000" smtClean="0">
                              <a:solidFill>
                                <a:srgbClr val="0070C0"/>
                              </a:solidFill>
                              <a:latin typeface="Cambria Math" panose="02040503050406030204" pitchFamily="18" charset="0"/>
                              <a:cs typeface="Arial" panose="020B0604020202020204" pitchFamily="34" charset="0"/>
                            </a:rPr>
                            <m:t>2</m:t>
                          </m:r>
                        </m:num>
                        <m:den>
                          <m:r>
                            <a:rPr lang="en-US" sz="3400" b="0" i="1" smtClean="0">
                              <a:solidFill>
                                <a:srgbClr val="0070C0"/>
                              </a:solidFill>
                              <a:latin typeface="Cambria Math" panose="02040503050406030204" pitchFamily="18" charset="0"/>
                              <a:cs typeface="Arial" panose="020B0604020202020204" pitchFamily="34" charset="0"/>
                            </a:rPr>
                            <m:t>𝑑</m:t>
                          </m:r>
                          <m:r>
                            <a:rPr lang="en-US" sz="3400" b="0" i="0" baseline="30000" smtClean="0">
                              <a:solidFill>
                                <a:srgbClr val="0070C0"/>
                              </a:solidFill>
                              <a:latin typeface="Cambria Math" panose="02040503050406030204" pitchFamily="18" charset="0"/>
                              <a:cs typeface="Arial" panose="020B0604020202020204" pitchFamily="34" charset="0"/>
                            </a:rPr>
                            <m:t>2</m:t>
                          </m:r>
                        </m:den>
                      </m:f>
                    </m:oMath>
                  </a14:m>
                  <a:r>
                    <a:rPr lang="en-US" sz="3400" dirty="0" smtClean="0">
                      <a:solidFill>
                        <a:srgbClr val="0070C0"/>
                      </a:solidFill>
                      <a:latin typeface="Comic Sans MS" panose="030F0702030302020204" pitchFamily="66" charset="0"/>
                    </a:rPr>
                    <a:t> = </a:t>
                  </a:r>
                  <a14:m>
                    <m:oMath xmlns:m="http://schemas.openxmlformats.org/officeDocument/2006/math">
                      <m:f>
                        <m:fPr>
                          <m:ctrlPr>
                            <a:rPr lang="en-US" sz="3400" i="1">
                              <a:solidFill>
                                <a:srgbClr val="0070C0"/>
                              </a:solidFill>
                              <a:latin typeface="Cambria Math" panose="02040503050406030204" pitchFamily="18" charset="0"/>
                              <a:cs typeface="Arial" panose="020B0604020202020204" pitchFamily="34" charset="0"/>
                            </a:rPr>
                          </m:ctrlPr>
                        </m:fPr>
                        <m:num>
                          <m:r>
                            <a:rPr lang="en-US" sz="3400" b="0" i="1" smtClean="0">
                              <a:solidFill>
                                <a:srgbClr val="0070C0"/>
                              </a:solidFill>
                              <a:latin typeface="Cambria Math" panose="02040503050406030204" pitchFamily="18" charset="0"/>
                              <a:cs typeface="Arial" panose="020B0604020202020204" pitchFamily="34" charset="0"/>
                            </a:rPr>
                            <m:t>𝑥</m:t>
                          </m:r>
                        </m:num>
                        <m:den>
                          <m:r>
                            <a:rPr lang="en-US" sz="3400" b="0" i="1" smtClean="0">
                              <a:solidFill>
                                <a:srgbClr val="0070C0"/>
                              </a:solidFill>
                              <a:latin typeface="Cambria Math" panose="02040503050406030204" pitchFamily="18" charset="0"/>
                              <a:cs typeface="Arial" panose="020B0604020202020204" pitchFamily="34" charset="0"/>
                            </a:rPr>
                            <m:t>𝑦</m:t>
                          </m:r>
                        </m:den>
                      </m:f>
                    </m:oMath>
                  </a14:m>
                  <a:endParaRPr lang="en-US" sz="3400" i="1" dirty="0" smtClean="0">
                    <a:solidFill>
                      <a:srgbClr val="0070C0"/>
                    </a:solidFill>
                    <a:latin typeface="Comic Sans MS" panose="030F0702030302020204" pitchFamily="66" charset="0"/>
                  </a:endParaRPr>
                </a:p>
                <a:p>
                  <a:pPr>
                    <a:lnSpc>
                      <a:spcPts val="7700"/>
                    </a:lnSpc>
                    <a:spcAft>
                      <a:spcPts val="0"/>
                    </a:spcAft>
                    <a:tabLst>
                      <a:tab pos="4972050" algn="r"/>
                    </a:tabLst>
                  </a:pPr>
                  <a14:m>
                    <m:oMath xmlns:m="http://schemas.openxmlformats.org/officeDocument/2006/math">
                      <m:f>
                        <m:fPr>
                          <m:ctrlPr>
                            <a:rPr lang="en-US" sz="3400" i="1">
                              <a:solidFill>
                                <a:srgbClr val="0070C0"/>
                              </a:solidFill>
                              <a:latin typeface="Cambria Math" panose="02040503050406030204" pitchFamily="18" charset="0"/>
                              <a:cs typeface="Arial" panose="020B0604020202020204" pitchFamily="34" charset="0"/>
                            </a:rPr>
                          </m:ctrlPr>
                        </m:fPr>
                        <m:num>
                          <m:r>
                            <a:rPr lang="en-US" sz="3400" b="1" i="1" smtClean="0">
                              <a:solidFill>
                                <a:srgbClr val="0070C0"/>
                              </a:solidFill>
                              <a:latin typeface="Cambria Math" panose="02040503050406030204" pitchFamily="18" charset="0"/>
                              <a:cs typeface="Arial" panose="020B0604020202020204" pitchFamily="34" charset="0"/>
                            </a:rPr>
                            <m:t>𝒚</m:t>
                          </m:r>
                          <m:r>
                            <a:rPr lang="en-US" sz="3400" b="0" i="1" smtClean="0">
                              <a:solidFill>
                                <a:srgbClr val="0070C0"/>
                              </a:solidFill>
                              <a:latin typeface="Cambria Math" panose="02040503050406030204" pitchFamily="18" charset="0"/>
                              <a:cs typeface="Arial" panose="020B0604020202020204" pitchFamily="34" charset="0"/>
                            </a:rPr>
                            <m:t>𝑃</m:t>
                          </m:r>
                          <m:r>
                            <a:rPr lang="en-US" sz="3400" b="0" i="0" baseline="30000" smtClean="0">
                              <a:solidFill>
                                <a:srgbClr val="0070C0"/>
                              </a:solidFill>
                              <a:latin typeface="Cambria Math" panose="02040503050406030204" pitchFamily="18" charset="0"/>
                              <a:cs typeface="Arial" panose="020B0604020202020204" pitchFamily="34" charset="0"/>
                            </a:rPr>
                            <m:t>2</m:t>
                          </m:r>
                        </m:num>
                        <m:den>
                          <m:r>
                            <a:rPr lang="en-US" sz="3400" b="0" i="1" smtClean="0">
                              <a:solidFill>
                                <a:srgbClr val="0070C0"/>
                              </a:solidFill>
                              <a:latin typeface="Cambria Math" panose="02040503050406030204" pitchFamily="18" charset="0"/>
                              <a:cs typeface="Arial" panose="020B0604020202020204" pitchFamily="34" charset="0"/>
                            </a:rPr>
                            <m:t>𝑑</m:t>
                          </m:r>
                          <m:r>
                            <a:rPr lang="en-US" sz="3400" b="0" i="0" baseline="30000" smtClean="0">
                              <a:solidFill>
                                <a:srgbClr val="0070C0"/>
                              </a:solidFill>
                              <a:latin typeface="Cambria Math" panose="02040503050406030204" pitchFamily="18" charset="0"/>
                              <a:cs typeface="Arial" panose="020B0604020202020204" pitchFamily="34" charset="0"/>
                            </a:rPr>
                            <m:t>2</m:t>
                          </m:r>
                        </m:den>
                      </m:f>
                    </m:oMath>
                  </a14:m>
                  <a:r>
                    <a:rPr lang="en-US" sz="3400" dirty="0" smtClean="0">
                      <a:solidFill>
                        <a:srgbClr val="0070C0"/>
                      </a:solidFill>
                      <a:latin typeface="Comic Sans MS" panose="030F0702030302020204" pitchFamily="66" charset="0"/>
                    </a:rPr>
                    <a:t> = x   or   x = </a:t>
                  </a:r>
                  <a14:m>
                    <m:oMath xmlns:m="http://schemas.openxmlformats.org/officeDocument/2006/math">
                      <m:f>
                        <m:fPr>
                          <m:ctrlPr>
                            <a:rPr lang="en-US" sz="3400" i="1">
                              <a:solidFill>
                                <a:srgbClr val="0070C0"/>
                              </a:solidFill>
                              <a:latin typeface="Cambria Math" panose="02040503050406030204" pitchFamily="18" charset="0"/>
                              <a:cs typeface="Arial" panose="020B0604020202020204" pitchFamily="34" charset="0"/>
                            </a:rPr>
                          </m:ctrlPr>
                        </m:fPr>
                        <m:num>
                          <m:r>
                            <a:rPr lang="en-US" sz="3400" b="1" i="1" smtClean="0">
                              <a:solidFill>
                                <a:srgbClr val="0070C0"/>
                              </a:solidFill>
                              <a:latin typeface="Cambria Math" panose="02040503050406030204" pitchFamily="18" charset="0"/>
                              <a:cs typeface="Arial" panose="020B0604020202020204" pitchFamily="34" charset="0"/>
                            </a:rPr>
                            <m:t>𝒚</m:t>
                          </m:r>
                          <m:r>
                            <a:rPr lang="en-US" sz="3400" b="0" i="1" smtClean="0">
                              <a:solidFill>
                                <a:srgbClr val="0070C0"/>
                              </a:solidFill>
                              <a:latin typeface="Cambria Math" panose="02040503050406030204" pitchFamily="18" charset="0"/>
                              <a:cs typeface="Arial" panose="020B0604020202020204" pitchFamily="34" charset="0"/>
                            </a:rPr>
                            <m:t>𝑝</m:t>
                          </m:r>
                          <m:r>
                            <a:rPr lang="en-US" sz="3400" b="0" i="0" baseline="30000" smtClean="0">
                              <a:solidFill>
                                <a:srgbClr val="0070C0"/>
                              </a:solidFill>
                              <a:latin typeface="Cambria Math" panose="02040503050406030204" pitchFamily="18" charset="0"/>
                              <a:cs typeface="Arial" panose="020B0604020202020204" pitchFamily="34" charset="0"/>
                            </a:rPr>
                            <m:t>2</m:t>
                          </m:r>
                        </m:num>
                        <m:den>
                          <m:r>
                            <a:rPr lang="en-US" sz="3400" b="0" i="1" smtClean="0">
                              <a:solidFill>
                                <a:srgbClr val="0070C0"/>
                              </a:solidFill>
                              <a:latin typeface="Cambria Math" panose="02040503050406030204" pitchFamily="18" charset="0"/>
                              <a:cs typeface="Arial" panose="020B0604020202020204" pitchFamily="34" charset="0"/>
                            </a:rPr>
                            <m:t>𝑑</m:t>
                          </m:r>
                          <m:r>
                            <a:rPr lang="en-US" sz="3400" b="0" i="0" baseline="30000" smtClean="0">
                              <a:solidFill>
                                <a:srgbClr val="0070C0"/>
                              </a:solidFill>
                              <a:latin typeface="Cambria Math" panose="02040503050406030204" pitchFamily="18" charset="0"/>
                              <a:cs typeface="Arial" panose="020B0604020202020204" pitchFamily="34" charset="0"/>
                            </a:rPr>
                            <m:t>2</m:t>
                          </m:r>
                        </m:den>
                      </m:f>
                    </m:oMath>
                  </a14:m>
                  <a:endParaRPr lang="en-US" sz="3400" dirty="0">
                    <a:latin typeface="Comic Sans MS" panose="030F0702030302020204" pitchFamily="66"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58865" y="1521078"/>
                  <a:ext cx="5146090" cy="4427174"/>
                </a:xfrm>
                <a:prstGeom prst="rect">
                  <a:avLst/>
                </a:prstGeom>
                <a:blipFill rotWithShape="0">
                  <a:blip r:embed="rId5"/>
                  <a:stretch>
                    <a:fillRect l="-2044"/>
                  </a:stretch>
                </a:blipFill>
              </p:spPr>
              <p:txBody>
                <a:bodyPr/>
                <a:lstStyle/>
                <a:p>
                  <a:r>
                    <a:rPr lang="en-US">
                      <a:noFill/>
                    </a:rPr>
                    <a:t> </a:t>
                  </a:r>
                </a:p>
              </p:txBody>
            </p:sp>
          </mc:Fallback>
        </mc:AlternateContent>
      </p:grpSp>
      <p:sp>
        <p:nvSpPr>
          <p:cNvPr id="15" name="Rectangle 14"/>
          <p:cNvSpPr/>
          <p:nvPr/>
        </p:nvSpPr>
        <p:spPr>
          <a:xfrm flipH="1">
            <a:off x="3635896" y="3161293"/>
            <a:ext cx="5112568"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3600" dirty="0">
                <a:solidFill>
                  <a:schemeClr val="tx1"/>
                </a:solidFill>
                <a:latin typeface="Arial" panose="020B0604020202020204" pitchFamily="34" charset="0"/>
                <a:cs typeface="Arial" panose="020B0604020202020204" pitchFamily="34" charset="0"/>
              </a:rPr>
              <a:t>Divide both sides by </a:t>
            </a:r>
            <a:r>
              <a:rPr lang="en-US" sz="3600" i="1" dirty="0">
                <a:solidFill>
                  <a:schemeClr val="tx1"/>
                </a:solidFill>
                <a:latin typeface="Arial" panose="020B0604020202020204" pitchFamily="34" charset="0"/>
                <a:cs typeface="Arial" panose="020B0604020202020204" pitchFamily="34" charset="0"/>
              </a:rPr>
              <a:t>d</a:t>
            </a:r>
            <a:r>
              <a:rPr lang="en-US" sz="3600" dirty="0" smtClean="0">
                <a:solidFill>
                  <a:schemeClr val="tx1"/>
                </a:solidFill>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flipH="1">
            <a:off x="4716016" y="4293096"/>
            <a:ext cx="4004664"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3600" dirty="0">
                <a:solidFill>
                  <a:schemeClr val="tx1"/>
                </a:solidFill>
                <a:latin typeface="Arial" panose="020B0604020202020204" pitchFamily="34" charset="0"/>
                <a:cs typeface="Arial" panose="020B0604020202020204" pitchFamily="34" charset="0"/>
              </a:rPr>
              <a:t>Square both sides.</a:t>
            </a:r>
            <a:endParaRPr lang="en-US" sz="3600" i="1" dirty="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a:stCxn id="16" idx="3"/>
          </p:cNvCxnSpPr>
          <p:nvPr/>
        </p:nvCxnSpPr>
        <p:spPr>
          <a:xfrm flipH="1" flipV="1">
            <a:off x="1763690" y="4581128"/>
            <a:ext cx="2952326" cy="351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3"/>
          </p:cNvCxnSpPr>
          <p:nvPr/>
        </p:nvCxnSpPr>
        <p:spPr>
          <a:xfrm flipH="1">
            <a:off x="1763690" y="3484459"/>
            <a:ext cx="1872206" cy="16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31851"/>
      </p:ext>
    </p:extLst>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555</a:t>
            </a:r>
            <a:endParaRPr lang="en-GB" sz="1400" b="1" dirty="0">
              <a:latin typeface="Calibri" panose="020F050202020403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95001581"/>
              </p:ext>
            </p:extLst>
          </p:nvPr>
        </p:nvGraphicFramePr>
        <p:xfrm>
          <a:off x="179511" y="1101488"/>
          <a:ext cx="8705081" cy="5654040"/>
        </p:xfrm>
        <a:graphic>
          <a:graphicData uri="http://schemas.openxmlformats.org/drawingml/2006/table">
            <a:tbl>
              <a:tblPr firstRow="1" bandRow="1">
                <a:effectLst/>
                <a:tableStyleId>{5940675A-B579-460E-94D1-54222C63F5DA}</a:tableStyleId>
              </a:tblPr>
              <a:tblGrid>
                <a:gridCol w="8705081"/>
              </a:tblGrid>
              <a:tr h="399334">
                <a:tc>
                  <a:txBody>
                    <a:bodyPr/>
                    <a:lstStyle/>
                    <a:p>
                      <a:r>
                        <a:rPr lang="en-US" sz="2150" b="1" i="0" dirty="0" smtClean="0">
                          <a:latin typeface="Arial" panose="020B0604020202020204" pitchFamily="34" charset="0"/>
                          <a:cs typeface="Arial" panose="020B0604020202020204" pitchFamily="34" charset="0"/>
                        </a:rPr>
                        <a:t>17 – Knowledge Check</a:t>
                      </a:r>
                      <a:endParaRPr lang="en-US" sz="2150" b="1" i="0" dirty="0">
                        <a:latin typeface="Arial" panose="020B0604020202020204" pitchFamily="34" charset="0"/>
                        <a:cs typeface="Arial" panose="020B0604020202020204" pitchFamily="34" charset="0"/>
                      </a:endParaRP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72785">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A </a:t>
                      </a:r>
                      <a:r>
                        <a:rPr lang="en-US" sz="2150" b="1" i="0" dirty="0" smtClean="0">
                          <a:latin typeface="Times New Roman" panose="02020603050405020304" pitchFamily="18" charset="0"/>
                          <a:cs typeface="Times New Roman" panose="02020603050405020304" pitchFamily="18" charset="0"/>
                        </a:rPr>
                        <a:t>proof</a:t>
                      </a:r>
                      <a:r>
                        <a:rPr lang="en-US" sz="2150" b="0" i="0" dirty="0" smtClean="0">
                          <a:latin typeface="Times New Roman" panose="02020603050405020304" pitchFamily="18" charset="0"/>
                          <a:cs typeface="Times New Roman" panose="02020603050405020304" pitchFamily="18" charset="0"/>
                        </a:rPr>
                        <a:t> is a logical argument for a mathematical statement.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To prove a statement is true, you must show that it will be true in</a:t>
                      </a:r>
                      <a:r>
                        <a:rPr lang="en-US" sz="2150" b="0" i="0" baseline="0" dirty="0" smtClean="0">
                          <a:latin typeface="Times New Roman" panose="02020603050405020304" pitchFamily="18" charset="0"/>
                          <a:cs typeface="Times New Roman" panose="02020603050405020304" pitchFamily="18" charset="0"/>
                        </a:rPr>
                        <a:t> </a:t>
                      </a:r>
                      <a:r>
                        <a:rPr lang="en-US" sz="2150" b="0" i="0" dirty="0" smtClean="0">
                          <a:latin typeface="Times New Roman" panose="02020603050405020304" pitchFamily="18" charset="0"/>
                          <a:cs typeface="Times New Roman" panose="02020603050405020304" pitchFamily="18" charset="0"/>
                        </a:rPr>
                        <a:t>all cases.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To prove a statement is not true you can find a </a:t>
                      </a:r>
                      <a:r>
                        <a:rPr lang="en-US" sz="2150" b="1" i="0" dirty="0" smtClean="0">
                          <a:latin typeface="Times New Roman" panose="02020603050405020304" pitchFamily="18" charset="0"/>
                          <a:cs typeface="Times New Roman" panose="02020603050405020304" pitchFamily="18" charset="0"/>
                        </a:rPr>
                        <a:t>counter-example</a:t>
                      </a:r>
                      <a:r>
                        <a:rPr lang="en-US" sz="2150" b="0" i="0" dirty="0" smtClean="0">
                          <a:latin typeface="Times New Roman" panose="02020603050405020304" pitchFamily="18" charset="0"/>
                          <a:cs typeface="Times New Roman" panose="02020603050405020304" pitchFamily="18" charset="0"/>
                        </a:rPr>
                        <a:t> - an example that does not fit the statement.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50" b="0" i="0" dirty="0" smtClean="0">
                          <a:latin typeface="Times New Roman" panose="02020603050405020304" pitchFamily="18" charset="0"/>
                          <a:cs typeface="Times New Roman" panose="02020603050405020304" pitchFamily="18" charset="0"/>
                        </a:rPr>
                        <a:t>For an algebraic proof, use </a:t>
                      </a:r>
                      <a:r>
                        <a:rPr lang="en-US" sz="2150" b="0" i="1" dirty="0" smtClean="0">
                          <a:latin typeface="Times New Roman" panose="02020603050405020304" pitchFamily="18" charset="0"/>
                          <a:cs typeface="Times New Roman" panose="02020603050405020304" pitchFamily="18" charset="0"/>
                        </a:rPr>
                        <a:t>n</a:t>
                      </a:r>
                      <a:r>
                        <a:rPr lang="en-US" sz="2150" b="0" i="0" dirty="0" smtClean="0">
                          <a:latin typeface="Times New Roman" panose="02020603050405020304" pitchFamily="18" charset="0"/>
                          <a:cs typeface="Times New Roman" panose="02020603050405020304" pitchFamily="18" charset="0"/>
                        </a:rPr>
                        <a:t> to represent any integer.</a:t>
                      </a:r>
                      <a:br>
                        <a:rPr lang="en-US" sz="2150" b="0" i="0" dirty="0" smtClean="0">
                          <a:latin typeface="Times New Roman" panose="02020603050405020304" pitchFamily="18" charset="0"/>
                          <a:cs typeface="Times New Roman" panose="02020603050405020304" pitchFamily="18" charset="0"/>
                        </a:rPr>
                      </a:br>
                      <a:r>
                        <a:rPr lang="en-US" sz="2150" b="0" i="0" dirty="0" smtClean="0">
                          <a:latin typeface="Times New Roman" panose="02020603050405020304" pitchFamily="18" charset="0"/>
                          <a:cs typeface="Times New Roman" panose="02020603050405020304" pitchFamily="18" charset="0"/>
                        </a:rPr>
                        <a:t/>
                      </a:r>
                      <a:br>
                        <a:rPr lang="en-US" sz="2150" b="0" i="0" dirty="0" smtClean="0">
                          <a:latin typeface="Times New Roman" panose="02020603050405020304" pitchFamily="18" charset="0"/>
                          <a:cs typeface="Times New Roman" panose="02020603050405020304" pitchFamily="18" charset="0"/>
                        </a:rPr>
                      </a:br>
                      <a:r>
                        <a:rPr lang="en-US" sz="3200" b="0" i="0" dirty="0" smtClean="0">
                          <a:latin typeface="Times New Roman" panose="02020603050405020304" pitchFamily="18" charset="0"/>
                          <a:cs typeface="Times New Roman" panose="02020603050405020304" pitchFamily="18" charset="0"/>
                        </a:rPr>
                        <a:t/>
                      </a:r>
                      <a:br>
                        <a:rPr lang="en-US" sz="3200" b="0" i="0" dirty="0" smtClean="0">
                          <a:latin typeface="Times New Roman" panose="02020603050405020304" pitchFamily="18" charset="0"/>
                          <a:cs typeface="Times New Roman" panose="02020603050405020304" pitchFamily="18" charset="0"/>
                        </a:rPr>
                      </a:br>
                      <a:r>
                        <a:rPr lang="en-US" sz="2150" b="0" i="0" dirty="0" smtClean="0">
                          <a:latin typeface="Times New Roman" panose="02020603050405020304" pitchFamily="18" charset="0"/>
                          <a:cs typeface="Times New Roman" panose="02020603050405020304" pitchFamily="18" charset="0"/>
                        </a:rPr>
                        <a:t/>
                      </a:r>
                      <a:br>
                        <a:rPr lang="en-US" sz="2150" b="0" i="0" dirty="0" smtClean="0">
                          <a:latin typeface="Times New Roman" panose="02020603050405020304" pitchFamily="18" charset="0"/>
                          <a:cs typeface="Times New Roman" panose="02020603050405020304" pitchFamily="18" charset="0"/>
                        </a:rPr>
                      </a:br>
                      <a:r>
                        <a:rPr lang="en-US" sz="2800" b="0" i="0" dirty="0" smtClean="0">
                          <a:latin typeface="Times New Roman" panose="02020603050405020304" pitchFamily="18" charset="0"/>
                          <a:cs typeface="Times New Roman" panose="02020603050405020304" pitchFamily="18" charset="0"/>
                        </a:rPr>
                        <a:t/>
                      </a:r>
                      <a:br>
                        <a:rPr lang="en-US" sz="2800" b="0" i="0" dirty="0" smtClean="0">
                          <a:latin typeface="Times New Roman" panose="02020603050405020304" pitchFamily="18" charset="0"/>
                          <a:cs typeface="Times New Roman" panose="02020603050405020304" pitchFamily="18" charset="0"/>
                        </a:rPr>
                      </a:br>
                      <a:endParaRPr lang="en-US" sz="28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endParaRPr lang="en-US" sz="28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endParaRPr lang="en-US" sz="2800" b="0" i="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sz="2150" b="0" i="0" dirty="0" smtClean="0">
                        <a:latin typeface="Times New Roman" panose="02020603050405020304" pitchFamily="18" charset="0"/>
                        <a:cs typeface="Times New Roman" panose="02020603050405020304" pitchFamily="18" charset="0"/>
                      </a:endParaRPr>
                    </a:p>
                  </a:txBody>
                  <a:tcPr marR="155448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22" name="TextBox 21"/>
          <p:cNvSpPr txBox="1"/>
          <p:nvPr/>
        </p:nvSpPr>
        <p:spPr>
          <a:xfrm>
            <a:off x="7380312" y="1628800"/>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17.8</a:t>
            </a:r>
            <a:endParaRPr lang="en-US" dirty="0"/>
          </a:p>
        </p:txBody>
      </p:sp>
      <p:cxnSp>
        <p:nvCxnSpPr>
          <p:cNvPr id="23" name="Straight Arrow Connector 22"/>
          <p:cNvCxnSpPr/>
          <p:nvPr/>
        </p:nvCxnSpPr>
        <p:spPr>
          <a:xfrm flipH="1">
            <a:off x="3347864" y="191683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8198" y="2566645"/>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17.8</a:t>
            </a:r>
            <a:endParaRPr lang="en-US" dirty="0"/>
          </a:p>
        </p:txBody>
      </p:sp>
      <p:cxnSp>
        <p:nvCxnSpPr>
          <p:cNvPr id="25" name="Straight Arrow Connector 24"/>
          <p:cNvCxnSpPr/>
          <p:nvPr/>
        </p:nvCxnSpPr>
        <p:spPr>
          <a:xfrm flipH="1">
            <a:off x="3347864" y="2924944"/>
            <a:ext cx="410319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413864698"/>
              </p:ext>
            </p:extLst>
          </p:nvPr>
        </p:nvGraphicFramePr>
        <p:xfrm>
          <a:off x="299864" y="3573016"/>
          <a:ext cx="6936432" cy="1828800"/>
        </p:xfrm>
        <a:graphic>
          <a:graphicData uri="http://schemas.openxmlformats.org/drawingml/2006/table">
            <a:tbl>
              <a:tblPr firstRow="1" bandRow="1">
                <a:tableStyleId>{5940675A-B579-460E-94D1-54222C63F5DA}</a:tableStyleId>
              </a:tblPr>
              <a:tblGrid>
                <a:gridCol w="3468216"/>
                <a:gridCol w="3468216"/>
              </a:tblGrid>
              <a:tr h="316835">
                <a:tc>
                  <a:txBody>
                    <a:bodyPr/>
                    <a:lstStyle/>
                    <a:p>
                      <a:r>
                        <a:rPr lang="en-US" dirty="0" smtClean="0">
                          <a:latin typeface="Arial" panose="020B0604020202020204" pitchFamily="34" charset="0"/>
                          <a:cs typeface="Arial" panose="020B0604020202020204" pitchFamily="34" charset="0"/>
                        </a:rPr>
                        <a:t>Even Number</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a:t>
                      </a:r>
                      <a:r>
                        <a:rPr lang="en-US" i="1" dirty="0" smtClean="0">
                          <a:latin typeface="Arial" panose="020B0604020202020204" pitchFamily="34" charset="0"/>
                          <a:cs typeface="Arial" panose="020B0604020202020204" pitchFamily="34" charset="0"/>
                        </a:rPr>
                        <a:t>n</a:t>
                      </a:r>
                      <a:endParaRPr lang="en-US" i="1" dirty="0">
                        <a:latin typeface="Arial" panose="020B0604020202020204" pitchFamily="34" charset="0"/>
                        <a:cs typeface="Arial" panose="020B0604020202020204" pitchFamily="34" charset="0"/>
                      </a:endParaRPr>
                    </a:p>
                  </a:txBody>
                  <a:tcPr/>
                </a:tc>
              </a:tr>
              <a:tr h="316835">
                <a:tc>
                  <a:txBody>
                    <a:bodyPr/>
                    <a:lstStyle/>
                    <a:p>
                      <a:r>
                        <a:rPr lang="en-US" dirty="0" smtClean="0">
                          <a:latin typeface="Arial" panose="020B0604020202020204" pitchFamily="34" charset="0"/>
                          <a:cs typeface="Arial" panose="020B0604020202020204" pitchFamily="34" charset="0"/>
                        </a:rPr>
                        <a:t>Odd Number</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a:t>
                      </a:r>
                      <a:r>
                        <a:rPr lang="en-US" i="1" dirty="0" smtClean="0">
                          <a:latin typeface="Arial" panose="020B0604020202020204" pitchFamily="34" charset="0"/>
                          <a:cs typeface="Arial" panose="020B0604020202020204" pitchFamily="34" charset="0"/>
                        </a:rPr>
                        <a:t>n </a:t>
                      </a:r>
                      <a:r>
                        <a:rPr lang="en-US" i="0" dirty="0" smtClean="0">
                          <a:latin typeface="Arial" panose="020B0604020202020204" pitchFamily="34" charset="0"/>
                          <a:cs typeface="Arial" panose="020B0604020202020204" pitchFamily="34" charset="0"/>
                        </a:rPr>
                        <a:t>+ 1 or 2n – 1</a:t>
                      </a:r>
                      <a:endParaRPr lang="en-US" i="0" dirty="0">
                        <a:latin typeface="Arial" panose="020B0604020202020204" pitchFamily="34" charset="0"/>
                        <a:cs typeface="Arial" panose="020B0604020202020204" pitchFamily="34" charset="0"/>
                      </a:endParaRPr>
                    </a:p>
                  </a:txBody>
                  <a:tcPr/>
                </a:tc>
              </a:tr>
              <a:tr h="316835">
                <a:tc>
                  <a:txBody>
                    <a:bodyPr/>
                    <a:lstStyle/>
                    <a:p>
                      <a:r>
                        <a:rPr lang="en-US" dirty="0" smtClean="0">
                          <a:latin typeface="Arial" panose="020B0604020202020204" pitchFamily="34" charset="0"/>
                          <a:cs typeface="Arial" panose="020B0604020202020204" pitchFamily="34" charset="0"/>
                        </a:rPr>
                        <a:t>Consecutive numbers</a:t>
                      </a:r>
                      <a:endParaRPr lang="en-US" dirty="0">
                        <a:latin typeface="Arial" panose="020B0604020202020204" pitchFamily="34" charset="0"/>
                        <a:cs typeface="Arial" panose="020B0604020202020204" pitchFamily="34" charset="0"/>
                      </a:endParaRPr>
                    </a:p>
                  </a:txBody>
                  <a:tcPr/>
                </a:tc>
                <a:tc>
                  <a:txBody>
                    <a:bodyPr/>
                    <a:lstStyle/>
                    <a:p>
                      <a:r>
                        <a:rPr lang="en-US" i="1" dirty="0" smtClean="0">
                          <a:latin typeface="Arial" panose="020B0604020202020204" pitchFamily="34" charset="0"/>
                          <a:cs typeface="Arial" panose="020B0604020202020204" pitchFamily="34" charset="0"/>
                        </a:rPr>
                        <a:t>n, n </a:t>
                      </a:r>
                      <a:r>
                        <a:rPr lang="en-US" i="0" dirty="0" smtClean="0">
                          <a:latin typeface="Arial" panose="020B0604020202020204" pitchFamily="34" charset="0"/>
                          <a:cs typeface="Arial" panose="020B0604020202020204" pitchFamily="34" charset="0"/>
                        </a:rPr>
                        <a:t>+ 1, </a:t>
                      </a:r>
                      <a:r>
                        <a:rPr lang="en-US" i="1" dirty="0" smtClean="0">
                          <a:latin typeface="Arial" panose="020B0604020202020204" pitchFamily="34" charset="0"/>
                          <a:cs typeface="Arial" panose="020B0604020202020204" pitchFamily="34" charset="0"/>
                        </a:rPr>
                        <a:t>n</a:t>
                      </a:r>
                      <a:r>
                        <a:rPr lang="en-US" i="0" dirty="0" smtClean="0">
                          <a:latin typeface="Arial" panose="020B0604020202020204" pitchFamily="34" charset="0"/>
                          <a:cs typeface="Arial" panose="020B0604020202020204" pitchFamily="34" charset="0"/>
                        </a:rPr>
                        <a:t> + 2</a:t>
                      </a:r>
                      <a:r>
                        <a:rPr lang="en-US" i="1"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r>
              <a:tr h="316835">
                <a:tc>
                  <a:txBody>
                    <a:bodyPr/>
                    <a:lstStyle/>
                    <a:p>
                      <a:r>
                        <a:rPr lang="en-US" dirty="0" smtClean="0">
                          <a:latin typeface="Arial" panose="020B0604020202020204" pitchFamily="34" charset="0"/>
                          <a:cs typeface="Arial" panose="020B0604020202020204" pitchFamily="34" charset="0"/>
                        </a:rPr>
                        <a:t>Consecutive even numbers</a:t>
                      </a:r>
                      <a:endParaRPr lang="en-US" dirty="0">
                        <a:latin typeface="Arial" panose="020B0604020202020204" pitchFamily="34" charset="0"/>
                        <a:cs typeface="Arial" panose="020B0604020202020204" pitchFamily="34" charset="0"/>
                      </a:endParaRPr>
                    </a:p>
                  </a:txBody>
                  <a:tcPr/>
                </a:tc>
                <a:tc>
                  <a:txBody>
                    <a:bodyPr/>
                    <a:lstStyle/>
                    <a:p>
                      <a:r>
                        <a:rPr lang="en-US" i="1" dirty="0" smtClean="0">
                          <a:latin typeface="Arial" panose="020B0604020202020204" pitchFamily="34" charset="0"/>
                          <a:cs typeface="Arial" panose="020B0604020202020204" pitchFamily="34" charset="0"/>
                        </a:rPr>
                        <a:t>2n, 2n </a:t>
                      </a:r>
                      <a:r>
                        <a:rPr lang="en-US" i="0" dirty="0" smtClean="0">
                          <a:latin typeface="Arial" panose="020B0604020202020204" pitchFamily="34" charset="0"/>
                          <a:cs typeface="Arial" panose="020B0604020202020204" pitchFamily="34" charset="0"/>
                        </a:rPr>
                        <a:t>+ 2, 2</a:t>
                      </a:r>
                      <a:r>
                        <a:rPr lang="en-US" i="1" dirty="0" smtClean="0">
                          <a:latin typeface="Arial" panose="020B0604020202020204" pitchFamily="34" charset="0"/>
                          <a:cs typeface="Arial" panose="020B0604020202020204" pitchFamily="34" charset="0"/>
                        </a:rPr>
                        <a:t>n</a:t>
                      </a:r>
                      <a:r>
                        <a:rPr lang="en-US" i="0" dirty="0" smtClean="0">
                          <a:latin typeface="Arial" panose="020B0604020202020204" pitchFamily="34" charset="0"/>
                          <a:cs typeface="Arial" panose="020B0604020202020204" pitchFamily="34" charset="0"/>
                        </a:rPr>
                        <a:t> + 4</a:t>
                      </a:r>
                      <a:r>
                        <a:rPr lang="en-US" i="1"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r>
              <a:tr h="316835">
                <a:tc>
                  <a:txBody>
                    <a:bodyPr/>
                    <a:lstStyle/>
                    <a:p>
                      <a:r>
                        <a:rPr lang="en-US" dirty="0" smtClean="0">
                          <a:latin typeface="Arial" panose="020B0604020202020204" pitchFamily="34" charset="0"/>
                          <a:cs typeface="Arial" panose="020B0604020202020204" pitchFamily="34" charset="0"/>
                        </a:rPr>
                        <a:t>Consecutive off numbers</a:t>
                      </a:r>
                      <a:endParaRPr lang="en-US" dirty="0">
                        <a:latin typeface="Arial" panose="020B0604020202020204" pitchFamily="34" charset="0"/>
                        <a:cs typeface="Arial" panose="020B0604020202020204" pitchFamily="34" charset="0"/>
                      </a:endParaRPr>
                    </a:p>
                  </a:txBody>
                  <a:tcPr/>
                </a:tc>
                <a:tc>
                  <a:txBody>
                    <a:bodyPr/>
                    <a:lstStyle/>
                    <a:p>
                      <a:r>
                        <a:rPr lang="en-US" i="1" dirty="0" smtClean="0">
                          <a:latin typeface="Arial" panose="020B0604020202020204" pitchFamily="34" charset="0"/>
                          <a:cs typeface="Arial" panose="020B0604020202020204" pitchFamily="34" charset="0"/>
                        </a:rPr>
                        <a:t>2n </a:t>
                      </a:r>
                      <a:r>
                        <a:rPr lang="en-US" i="0" dirty="0" smtClean="0">
                          <a:latin typeface="Arial" panose="020B0604020202020204" pitchFamily="34" charset="0"/>
                          <a:cs typeface="Arial" panose="020B0604020202020204" pitchFamily="34" charset="0"/>
                        </a:rPr>
                        <a:t>+ 1</a:t>
                      </a:r>
                      <a:r>
                        <a:rPr lang="en-US" i="1" dirty="0" smtClean="0">
                          <a:latin typeface="Arial" panose="020B0604020202020204" pitchFamily="34" charset="0"/>
                          <a:cs typeface="Arial" panose="020B0604020202020204" pitchFamily="34" charset="0"/>
                        </a:rPr>
                        <a:t>, 2n </a:t>
                      </a:r>
                      <a:r>
                        <a:rPr lang="en-US" i="0" dirty="0" smtClean="0">
                          <a:latin typeface="Arial" panose="020B0604020202020204" pitchFamily="34" charset="0"/>
                          <a:cs typeface="Arial" panose="020B0604020202020204" pitchFamily="34" charset="0"/>
                        </a:rPr>
                        <a:t>+ 3, </a:t>
                      </a:r>
                      <a:r>
                        <a:rPr lang="en-US" i="1" dirty="0" smtClean="0">
                          <a:latin typeface="Arial" panose="020B0604020202020204" pitchFamily="34" charset="0"/>
                          <a:cs typeface="Arial" panose="020B0604020202020204" pitchFamily="34" charset="0"/>
                        </a:rPr>
                        <a:t>n</a:t>
                      </a:r>
                      <a:r>
                        <a:rPr lang="en-US" i="0" dirty="0" smtClean="0">
                          <a:latin typeface="Arial" panose="020B0604020202020204" pitchFamily="34" charset="0"/>
                          <a:cs typeface="Arial" panose="020B0604020202020204" pitchFamily="34" charset="0"/>
                        </a:rPr>
                        <a:t> + 5</a:t>
                      </a:r>
                      <a:r>
                        <a:rPr lang="en-US" i="1"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r>
            </a:tbl>
          </a:graphicData>
        </a:graphic>
      </p:graphicFrame>
      <p:sp>
        <p:nvSpPr>
          <p:cNvPr id="18" name="Flowchart: Delay 17"/>
          <p:cNvSpPr/>
          <p:nvPr/>
        </p:nvSpPr>
        <p:spPr>
          <a:xfrm flipH="1">
            <a:off x="8604447" y="5373216"/>
            <a:ext cx="217284" cy="1339552"/>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latin typeface="Arial" panose="020B0604020202020204" pitchFamily="34" charset="0"/>
                <a:cs typeface="Arial" panose="020B0604020202020204" pitchFamily="34" charset="0"/>
              </a:rPr>
              <a:t>Reflect</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251520" y="5373216"/>
            <a:ext cx="8241722" cy="1415772"/>
          </a:xfrm>
          <a:prstGeom prst="rect">
            <a:avLst/>
          </a:prstGeom>
        </p:spPr>
        <p:txBody>
          <a:bodyPr wrap="square">
            <a:spAutoFit/>
          </a:bodyPr>
          <a:lstStyle/>
          <a:p>
            <a:pPr lvl="0" fontAlgn="auto">
              <a:spcBef>
                <a:spcPts val="0"/>
              </a:spcBef>
              <a:spcAft>
                <a:spcPts val="0"/>
              </a:spcAft>
              <a:defRPr/>
            </a:pPr>
            <a:r>
              <a:rPr lang="en-US" sz="2150" dirty="0">
                <a:latin typeface="Times New Roman" panose="02020603050405020304" pitchFamily="18" charset="0"/>
                <a:cs typeface="Times New Roman" panose="02020603050405020304" pitchFamily="18" charset="0"/>
              </a:rPr>
              <a:t>Look back at this unit.</a:t>
            </a:r>
          </a:p>
          <a:p>
            <a:pPr lvl="0" fontAlgn="auto">
              <a:spcBef>
                <a:spcPts val="0"/>
              </a:spcBef>
              <a:spcAft>
                <a:spcPts val="0"/>
              </a:spcAft>
              <a:defRPr/>
            </a:pPr>
            <a:r>
              <a:rPr lang="en-US" sz="2150" dirty="0">
                <a:latin typeface="Times New Roman" panose="02020603050405020304" pitchFamily="18" charset="0"/>
                <a:cs typeface="Times New Roman" panose="02020603050405020304" pitchFamily="18" charset="0"/>
              </a:rPr>
              <a:t>Which lesson made you think the hardest? Write a sentence to explain why. Begin your sentence with: Lesson ____ made me think the hardest because _______</a:t>
            </a:r>
          </a:p>
        </p:txBody>
      </p:sp>
    </p:spTree>
    <p:extLst>
      <p:ext uri="{BB962C8B-B14F-4D97-AF65-F5344CB8AC3E}">
        <p14:creationId xmlns:p14="http://schemas.microsoft.com/office/powerpoint/2010/main" val="1334744263"/>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556</a:t>
            </a:r>
            <a:endParaRPr lang="en-GB" sz="1400" b="1"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73986512"/>
              </p:ext>
            </p:extLst>
          </p:nvPr>
        </p:nvGraphicFramePr>
        <p:xfrm>
          <a:off x="251518" y="1196360"/>
          <a:ext cx="8568952" cy="792480"/>
        </p:xfrm>
        <a:graphic>
          <a:graphicData uri="http://schemas.openxmlformats.org/drawingml/2006/table">
            <a:tbl>
              <a:tblPr firstRow="1" bandRow="1">
                <a:effectLst/>
                <a:tableStyleId>{5940675A-B579-460E-94D1-54222C63F5DA}</a:tableStyleId>
              </a:tblPr>
              <a:tblGrid>
                <a:gridCol w="2520282"/>
                <a:gridCol w="6048670"/>
              </a:tblGrid>
              <a:tr h="520686">
                <a:tc>
                  <a:txBody>
                    <a:bodyPr/>
                    <a:lstStyle/>
                    <a:p>
                      <a:pPr marL="0" indent="0">
                        <a:buFont typeface="Arial" panose="020B0604020202020204" pitchFamily="34" charset="0"/>
                        <a:buNone/>
                      </a:pPr>
                      <a:r>
                        <a:rPr lang="en-US" sz="2400" b="1" dirty="0" smtClean="0">
                          <a:latin typeface="Arial" panose="020B0604020202020204" pitchFamily="34" charset="0"/>
                          <a:cs typeface="Arial" panose="020B0604020202020204" pitchFamily="34" charset="0"/>
                        </a:rPr>
                        <a:t>17 – Unit Test</a:t>
                      </a:r>
                      <a:endParaRPr lang="en-US" sz="23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c>
                  <a:txBody>
                    <a:bodyPr/>
                    <a:lstStyle/>
                    <a:p>
                      <a:pPr marL="0" indent="0">
                        <a:buFont typeface="Arial" panose="020B0604020202020204" pitchFamily="34" charset="0"/>
                        <a:buNone/>
                      </a:pPr>
                      <a:r>
                        <a:rPr lang="en-US" sz="23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60000"/>
                        <a:lumOff val="40000"/>
                      </a:schemeClr>
                    </a:solidFill>
                  </a:tcPr>
                </a:tc>
              </a:tr>
            </a:tbl>
          </a:graphicData>
        </a:graphic>
      </p:graphicFrame>
      <p:sp>
        <p:nvSpPr>
          <p:cNvPr id="12" name="Rectangle 11"/>
          <p:cNvSpPr/>
          <p:nvPr/>
        </p:nvSpPr>
        <p:spPr>
          <a:xfrm>
            <a:off x="5580112" y="1988840"/>
            <a:ext cx="3200036" cy="456043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251520" y="2060848"/>
                <a:ext cx="5215333" cy="4552144"/>
              </a:xfrm>
              <a:prstGeom prst="rect">
                <a:avLst/>
              </a:prstGeom>
            </p:spPr>
            <p:txBody>
              <a:bodyPr wrap="square">
                <a:spAutoFit/>
              </a:bodyPr>
              <a:lstStyle/>
              <a:p>
                <a:pPr marL="457200" indent="-457200">
                  <a:buClr>
                    <a:srgbClr val="C00000"/>
                  </a:buClr>
                  <a:buFont typeface="+mj-lt"/>
                  <a:buAutoNum type="arabicPeriod"/>
                  <a:tabLst>
                    <a:tab pos="4972050" algn="r"/>
                  </a:tabLst>
                </a:pPr>
                <a:r>
                  <a:rPr lang="en-US" sz="2700" dirty="0" smtClean="0"/>
                  <a:t>Find the inverse of the function f(</a:t>
                </a:r>
                <a:r>
                  <a:rPr lang="en-US" sz="2700" i="1" dirty="0" smtClean="0"/>
                  <a:t>x</a:t>
                </a:r>
                <a:r>
                  <a:rPr lang="en-US" sz="2700" dirty="0" smtClean="0"/>
                  <a:t>) = 5(</a:t>
                </a:r>
                <a:r>
                  <a:rPr lang="en-US" sz="2700" i="1" dirty="0"/>
                  <a:t>x</a:t>
                </a:r>
                <a:r>
                  <a:rPr lang="en-US" sz="2700" dirty="0" smtClean="0"/>
                  <a:t> + 4)	</a:t>
                </a:r>
                <a:br>
                  <a:rPr lang="en-US" sz="2700" dirty="0" smtClean="0"/>
                </a:br>
                <a:r>
                  <a:rPr lang="en-US" sz="2700" dirty="0" smtClean="0"/>
                  <a:t>	</a:t>
                </a:r>
                <a:r>
                  <a:rPr lang="en-US" sz="2700" b="1" dirty="0" smtClean="0"/>
                  <a:t>(</a:t>
                </a:r>
                <a:r>
                  <a:rPr lang="en-US" sz="2700" b="1" dirty="0"/>
                  <a:t>3 marks)</a:t>
                </a:r>
              </a:p>
              <a:p>
                <a:pPr marL="457200" indent="-457200">
                  <a:buClr>
                    <a:srgbClr val="C00000"/>
                  </a:buClr>
                  <a:buFont typeface="+mj-lt"/>
                  <a:buAutoNum type="arabicPeriod"/>
                  <a:tabLst>
                    <a:tab pos="4972050" algn="r"/>
                  </a:tabLst>
                </a:pPr>
                <a:r>
                  <a:rPr lang="en-US" sz="2700" dirty="0" smtClean="0"/>
                  <a:t>Show </a:t>
                </a:r>
                <a:r>
                  <a:rPr lang="en-US" sz="2700" dirty="0"/>
                  <a:t>that </a:t>
                </a:r>
                <a:r>
                  <a:rPr lang="en-US" sz="2700" dirty="0" smtClean="0"/>
                  <a:t>(</a:t>
                </a:r>
                <a:r>
                  <a:rPr lang="en-US" sz="2700" i="1" dirty="0"/>
                  <a:t>x</a:t>
                </a:r>
                <a:r>
                  <a:rPr lang="en-US" sz="2700" dirty="0" smtClean="0"/>
                  <a:t> </a:t>
                </a:r>
                <a:r>
                  <a:rPr lang="en-US" sz="2700" dirty="0"/>
                  <a:t>+ 4)</a:t>
                </a:r>
                <a:r>
                  <a:rPr lang="en-US" sz="2700" baseline="30000" dirty="0"/>
                  <a:t>2</a:t>
                </a:r>
                <a:r>
                  <a:rPr lang="en-US" sz="2700" dirty="0"/>
                  <a:t> - </a:t>
                </a:r>
                <a:r>
                  <a:rPr lang="en-US" sz="2700" dirty="0" smtClean="0"/>
                  <a:t>(2</a:t>
                </a:r>
                <a:r>
                  <a:rPr lang="en-US" sz="2700" i="1" dirty="0" smtClean="0"/>
                  <a:t>x</a:t>
                </a:r>
                <a:r>
                  <a:rPr lang="en-US" sz="2700" dirty="0" smtClean="0"/>
                  <a:t> </a:t>
                </a:r>
                <a:r>
                  <a:rPr lang="en-US" sz="2700" dirty="0"/>
                  <a:t>+ 7) </a:t>
                </a:r>
                <a:r>
                  <a:rPr lang="en-US" sz="2700" dirty="0" smtClean="0"/>
                  <a:t>≡ (</a:t>
                </a:r>
                <a:r>
                  <a:rPr lang="en-US" sz="2700" i="1" dirty="0"/>
                  <a:t>x</a:t>
                </a:r>
                <a:r>
                  <a:rPr lang="en-US" sz="2700" dirty="0" smtClean="0"/>
                  <a:t> </a:t>
                </a:r>
                <a:r>
                  <a:rPr lang="en-US" sz="2700" dirty="0"/>
                  <a:t>+ </a:t>
                </a:r>
                <a:r>
                  <a:rPr lang="en-US" sz="2700" dirty="0" smtClean="0"/>
                  <a:t>3)</a:t>
                </a:r>
                <a:r>
                  <a:rPr lang="en-US" sz="2700" baseline="30000" dirty="0" smtClean="0"/>
                  <a:t>2 </a:t>
                </a:r>
                <a:r>
                  <a:rPr lang="en-US" sz="2700" dirty="0" smtClean="0"/>
                  <a:t>for </a:t>
                </a:r>
                <a:r>
                  <a:rPr lang="en-US" sz="2700" dirty="0"/>
                  <a:t>all values </a:t>
                </a:r>
                <a:r>
                  <a:rPr lang="en-US" sz="2700" dirty="0" smtClean="0"/>
                  <a:t>of </a:t>
                </a:r>
                <a:r>
                  <a:rPr lang="en-US" sz="2700" i="1" dirty="0"/>
                  <a:t>x</a:t>
                </a:r>
                <a:r>
                  <a:rPr lang="en-US" sz="2700" dirty="0" smtClean="0"/>
                  <a:t>.	</a:t>
                </a:r>
                <a:br>
                  <a:rPr lang="en-US" sz="2700" dirty="0" smtClean="0"/>
                </a:br>
                <a:r>
                  <a:rPr lang="en-US" sz="2700" dirty="0" smtClean="0"/>
                  <a:t>	</a:t>
                </a:r>
                <a:r>
                  <a:rPr lang="en-US" sz="2700" b="1" dirty="0" smtClean="0"/>
                  <a:t>(</a:t>
                </a:r>
                <a:r>
                  <a:rPr lang="en-US" sz="2700" b="1" dirty="0"/>
                  <a:t>2 marks)</a:t>
                </a:r>
              </a:p>
              <a:p>
                <a:pPr marL="457200" indent="-457200">
                  <a:spcAft>
                    <a:spcPts val="600"/>
                  </a:spcAft>
                  <a:buClr>
                    <a:srgbClr val="C00000"/>
                  </a:buClr>
                  <a:buFont typeface="+mj-lt"/>
                  <a:buAutoNum type="arabicPeriod"/>
                  <a:tabLst>
                    <a:tab pos="4972050" algn="r"/>
                  </a:tabLst>
                </a:pPr>
                <a:r>
                  <a:rPr lang="en-US" sz="2700" dirty="0" smtClean="0"/>
                  <a:t>Make </a:t>
                </a:r>
                <a:r>
                  <a:rPr lang="en-US" sz="2700" i="1" dirty="0"/>
                  <a:t>x</a:t>
                </a:r>
                <a:r>
                  <a:rPr lang="en-US" sz="2700" dirty="0" smtClean="0"/>
                  <a:t> </a:t>
                </a:r>
                <a:r>
                  <a:rPr lang="en-US" sz="2700" dirty="0"/>
                  <a:t>the subject of the formula y = </a:t>
                </a:r>
                <a:r>
                  <a:rPr lang="en-US" sz="2700" dirty="0" smtClean="0"/>
                  <a:t>½(</a:t>
                </a:r>
                <a:r>
                  <a:rPr lang="en-US" sz="2700" i="1" dirty="0"/>
                  <a:t>x</a:t>
                </a:r>
                <a:r>
                  <a:rPr lang="en-US" sz="2700" dirty="0" smtClean="0"/>
                  <a:t> </a:t>
                </a:r>
                <a:r>
                  <a:rPr lang="en-US" sz="2700" dirty="0"/>
                  <a:t>+ </a:t>
                </a:r>
                <a:r>
                  <a:rPr lang="en-US" sz="2700" dirty="0" smtClean="0"/>
                  <a:t>3)</a:t>
                </a:r>
                <a:r>
                  <a:rPr lang="en-US" sz="2700" baseline="30000" dirty="0" smtClean="0"/>
                  <a:t>2	</a:t>
                </a:r>
                <a:br>
                  <a:rPr lang="en-US" sz="2700" baseline="30000" dirty="0" smtClean="0"/>
                </a:br>
                <a:r>
                  <a:rPr lang="en-US" sz="2700" baseline="30000" dirty="0" smtClean="0"/>
                  <a:t>	</a:t>
                </a:r>
                <a:r>
                  <a:rPr lang="en-US" sz="2700" b="1" dirty="0" smtClean="0"/>
                  <a:t>(2 </a:t>
                </a:r>
                <a:r>
                  <a:rPr lang="en-US" sz="2700" b="1" dirty="0"/>
                  <a:t>marks)</a:t>
                </a:r>
              </a:p>
              <a:p>
                <a:pPr marL="457200" indent="-457200">
                  <a:buClr>
                    <a:srgbClr val="C00000"/>
                  </a:buClr>
                  <a:buFont typeface="+mj-lt"/>
                  <a:buAutoNum type="arabicPeriod"/>
                  <a:tabLst>
                    <a:tab pos="4972050" algn="r"/>
                  </a:tabLst>
                </a:pPr>
                <a:r>
                  <a:rPr lang="en-US" sz="2700" dirty="0" smtClean="0"/>
                  <a:t>Simplify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9 −</m:t>
                        </m:r>
                        <m:r>
                          <m:rPr>
                            <m:sty m:val="p"/>
                          </m:rPr>
                          <a:rPr lang="en-US" sz="2700" b="0" i="0" smtClean="0">
                            <a:latin typeface="Cambria Math" panose="02040503050406030204" pitchFamily="18" charset="0"/>
                            <a:cs typeface="Arial" panose="020B0604020202020204" pitchFamily="34" charset="0"/>
                          </a:rPr>
                          <m:t>x</m:t>
                        </m:r>
                        <m:r>
                          <a:rPr lang="en-US" sz="2700" b="0" i="0" baseline="30000" smtClean="0">
                            <a:latin typeface="Cambria Math" panose="02040503050406030204" pitchFamily="18" charset="0"/>
                            <a:cs typeface="Arial" panose="020B0604020202020204" pitchFamily="34" charset="0"/>
                          </a:rPr>
                          <m:t>2</m:t>
                        </m:r>
                      </m:num>
                      <m:den>
                        <m:r>
                          <a:rPr lang="en-US" sz="2700" b="0" i="1" smtClean="0">
                            <a:latin typeface="Cambria Math" panose="02040503050406030204" pitchFamily="18" charset="0"/>
                            <a:cs typeface="Arial" panose="020B0604020202020204" pitchFamily="34" charset="0"/>
                          </a:rPr>
                          <m:t>𝑥</m:t>
                        </m:r>
                        <m:r>
                          <a:rPr lang="en-US" sz="2700" b="0" i="1" smtClean="0">
                            <a:latin typeface="Cambria Math" panose="02040503050406030204" pitchFamily="18" charset="0"/>
                            <a:cs typeface="Arial" panose="020B0604020202020204" pitchFamily="34" charset="0"/>
                          </a:rPr>
                          <m:t>(</m:t>
                        </m:r>
                        <m:r>
                          <a:rPr lang="en-US" sz="2700" b="0" i="1" smtClean="0">
                            <a:latin typeface="Cambria Math" panose="02040503050406030204" pitchFamily="18" charset="0"/>
                            <a:cs typeface="Arial" panose="020B0604020202020204" pitchFamily="34" charset="0"/>
                          </a:rPr>
                          <m:t>𝑥</m:t>
                        </m:r>
                        <m:r>
                          <a:rPr lang="en-US" sz="2700" b="0" i="1" smtClean="0">
                            <a:latin typeface="Cambria Math" panose="02040503050406030204" pitchFamily="18" charset="0"/>
                            <a:cs typeface="Arial" panose="020B0604020202020204" pitchFamily="34" charset="0"/>
                          </a:rPr>
                          <m:t> −3)</m:t>
                        </m:r>
                      </m:den>
                    </m:f>
                  </m:oMath>
                </a14:m>
                <a:r>
                  <a:rPr lang="en-US" sz="2700" dirty="0" smtClean="0"/>
                  <a:t>	</a:t>
                </a:r>
                <a:r>
                  <a:rPr lang="en-US" sz="2700" b="1" dirty="0"/>
                  <a:t>(2 marks</a:t>
                </a:r>
                <a:r>
                  <a:rPr lang="en-US" sz="2700" b="1" dirty="0" smtClean="0"/>
                  <a:t>)</a:t>
                </a:r>
                <a:endParaRPr lang="en-US" sz="2700" b="1" dirty="0"/>
              </a:p>
            </p:txBody>
          </p:sp>
        </mc:Choice>
        <mc:Fallback xmlns="">
          <p:sp>
            <p:nvSpPr>
              <p:cNvPr id="13" name="Rectangle 12"/>
              <p:cNvSpPr>
                <a:spLocks noRot="1" noChangeAspect="1" noMove="1" noResize="1" noEditPoints="1" noAdjustHandles="1" noChangeArrowheads="1" noChangeShapeType="1" noTextEdit="1"/>
              </p:cNvSpPr>
              <p:nvPr/>
            </p:nvSpPr>
            <p:spPr>
              <a:xfrm>
                <a:off x="251520" y="2060848"/>
                <a:ext cx="5215333" cy="4552144"/>
              </a:xfrm>
              <a:prstGeom prst="rect">
                <a:avLst/>
              </a:prstGeom>
              <a:blipFill rotWithShape="0">
                <a:blip r:embed="rId4"/>
                <a:stretch>
                  <a:fillRect l="-1986" t="-1205" r="-2570"/>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1988840"/>
            <a:ext cx="548640" cy="548640"/>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99824" y="3429000"/>
            <a:ext cx="548640" cy="548640"/>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199824" y="5895292"/>
            <a:ext cx="548640" cy="548640"/>
          </a:xfrm>
          <a:prstGeom prst="rect">
            <a:avLst/>
          </a:prstGeom>
        </p:spPr>
      </p:pic>
    </p:spTree>
    <p:extLst>
      <p:ext uri="{BB962C8B-B14F-4D97-AF65-F5344CB8AC3E}">
        <p14:creationId xmlns:p14="http://schemas.microsoft.com/office/powerpoint/2010/main" val="3974651096"/>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51520" y="1253120"/>
                <a:ext cx="5215333" cy="5251246"/>
              </a:xfrm>
              <a:prstGeom prst="rect">
                <a:avLst/>
              </a:prstGeom>
            </p:spPr>
            <p:txBody>
              <a:bodyPr wrap="square">
                <a:spAutoFit/>
              </a:bodyPr>
              <a:lstStyle/>
              <a:p>
                <a:pPr marL="514350" indent="-514350">
                  <a:buClr>
                    <a:srgbClr val="C00000"/>
                  </a:buClr>
                  <a:buFont typeface="+mj-lt"/>
                  <a:buAutoNum type="arabicPeriod" startAt="5"/>
                  <a:tabLst>
                    <a:tab pos="2690813" algn="l"/>
                    <a:tab pos="4972050" algn="r"/>
                  </a:tabLst>
                </a:pPr>
                <a:r>
                  <a:rPr lang="en-US" sz="3000" dirty="0" smtClean="0"/>
                  <a:t>Write as a single fraction in its simplest form.</a:t>
                </a:r>
                <a:r>
                  <a:rPr lang="en-US" sz="3000" b="1" dirty="0"/>
                  <a:t> </a:t>
                </a:r>
                <a:r>
                  <a:rPr lang="en-US" sz="3000" b="1" dirty="0" smtClean="0"/>
                  <a:t>	</a:t>
                </a:r>
                <a:br>
                  <a:rPr lang="en-US" sz="3000" b="1" dirty="0" smtClean="0"/>
                </a:br>
                <a:r>
                  <a:rPr lang="en-US" sz="3000" b="1" dirty="0" smtClean="0"/>
                  <a:t>		(</a:t>
                </a:r>
                <a:r>
                  <a:rPr lang="en-US" sz="3000" b="1" dirty="0"/>
                  <a:t>4 marks)</a:t>
                </a:r>
                <a:endParaRPr lang="en-US" sz="3000" dirty="0" smtClean="0"/>
              </a:p>
              <a:p>
                <a:pPr marL="971550" lvl="1" indent="-461963">
                  <a:buClr>
                    <a:srgbClr val="C00000"/>
                  </a:buClr>
                  <a:buFont typeface="+mj-lt"/>
                  <a:buAutoNum type="alphaLcPeriod"/>
                  <a:tabLst>
                    <a:tab pos="2690813" algn="l"/>
                    <a:tab pos="4972050" algn="r"/>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i="0">
                            <a:latin typeface="Cambria Math" panose="02040503050406030204" pitchFamily="18" charset="0"/>
                            <a:cs typeface="Arial" panose="020B0604020202020204" pitchFamily="34" charset="0"/>
                          </a:rPr>
                          <m:t>9</m:t>
                        </m:r>
                        <m:r>
                          <m:rPr>
                            <m:sty m:val="p"/>
                          </m:rPr>
                          <a:rPr lang="en-US" sz="3000" i="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3</m:t>
                        </m:r>
                      </m:num>
                      <m:den>
                        <m:r>
                          <a:rPr lang="en-US" sz="3000" b="0" i="0" smtClean="0">
                            <a:latin typeface="Cambria Math" panose="02040503050406030204" pitchFamily="18" charset="0"/>
                            <a:cs typeface="Arial" panose="020B0604020202020204" pitchFamily="34" charset="0"/>
                          </a:rPr>
                          <m:t>8</m:t>
                        </m:r>
                        <m:r>
                          <m:rPr>
                            <m:sty m:val="p"/>
                          </m:rPr>
                          <a:rPr lang="en-US" sz="3000" b="0" i="0" smtClean="0">
                            <a:latin typeface="Cambria Math" panose="02040503050406030204" pitchFamily="18" charset="0"/>
                            <a:cs typeface="Arial" panose="020B0604020202020204" pitchFamily="34" charset="0"/>
                          </a:rPr>
                          <m:t>y</m:t>
                        </m:r>
                      </m:den>
                    </m:f>
                  </m:oMath>
                </a14:m>
                <a:r>
                  <a:rPr lang="en-US" sz="3000" dirty="0" smtClean="0"/>
                  <a:t> x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4</m:t>
                        </m:r>
                        <m:r>
                          <m:rPr>
                            <m:sty m:val="p"/>
                          </m:rPr>
                          <a:rPr lang="en-US" sz="3000" b="0" i="0" smtClean="0">
                            <a:latin typeface="Cambria Math" panose="02040503050406030204" pitchFamily="18" charset="0"/>
                            <a:cs typeface="Arial" panose="020B0604020202020204" pitchFamily="34" charset="0"/>
                          </a:rPr>
                          <m:t>y</m:t>
                        </m:r>
                        <m:r>
                          <a:rPr lang="en-US" sz="3000" b="0" i="0" baseline="30000" smtClean="0">
                            <a:latin typeface="Cambria Math" panose="02040503050406030204" pitchFamily="18" charset="0"/>
                            <a:cs typeface="Arial" panose="020B0604020202020204" pitchFamily="34" charset="0"/>
                          </a:rPr>
                          <m:t>2</m:t>
                        </m:r>
                      </m:num>
                      <m:den>
                        <m:r>
                          <a:rPr lang="en-US" sz="3000" b="0" i="0" smtClean="0">
                            <a:latin typeface="Cambria Math" panose="02040503050406030204" pitchFamily="18" charset="0"/>
                            <a:cs typeface="Arial" panose="020B0604020202020204" pitchFamily="34" charset="0"/>
                          </a:rPr>
                          <m:t>15</m:t>
                        </m:r>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5</m:t>
                        </m:r>
                      </m:den>
                    </m:f>
                  </m:oMath>
                </a14:m>
                <a:r>
                  <a:rPr lang="en-US" sz="3000" dirty="0" smtClean="0"/>
                  <a:t>	</a:t>
                </a:r>
                <a:r>
                  <a:rPr lang="en-US" sz="3000" dirty="0" smtClean="0">
                    <a:solidFill>
                      <a:srgbClr val="C00000"/>
                    </a:solidFill>
                  </a:rPr>
                  <a:t>b.</a:t>
                </a:r>
                <a:r>
                  <a:rPr lang="en-US" sz="3000" dirty="0" smtClean="0"/>
                  <a:t>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a:latin typeface="Cambria Math" panose="02040503050406030204" pitchFamily="18" charset="0"/>
                            <a:cs typeface="Arial" panose="020B0604020202020204" pitchFamily="34" charset="0"/>
                          </a:rPr>
                          <m:t>9</m:t>
                        </m:r>
                      </m:num>
                      <m:den>
                        <m:r>
                          <a:rPr lang="en-US" sz="3000" b="0" i="0" smtClean="0">
                            <a:latin typeface="Cambria Math" panose="02040503050406030204" pitchFamily="18" charset="0"/>
                            <a:cs typeface="Arial" panose="020B0604020202020204" pitchFamily="34" charset="0"/>
                          </a:rPr>
                          <m:t>4</m:t>
                        </m:r>
                        <m:r>
                          <m:rPr>
                            <m:sty m:val="p"/>
                          </m:rPr>
                          <a:rPr lang="en-US" sz="3000" b="0" i="0" smtClean="0">
                            <a:latin typeface="Cambria Math" panose="02040503050406030204" pitchFamily="18" charset="0"/>
                            <a:cs typeface="Arial" panose="020B0604020202020204" pitchFamily="34" charset="0"/>
                          </a:rPr>
                          <m:t>x</m:t>
                        </m:r>
                      </m:den>
                    </m:f>
                  </m:oMath>
                </a14:m>
                <a:r>
                  <a:rPr lang="en-US" sz="3000" dirty="0"/>
                  <a:t> x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2</m:t>
                        </m:r>
                      </m:num>
                      <m:den>
                        <m:r>
                          <a:rPr lang="en-US" sz="3000">
                            <a:latin typeface="Cambria Math" panose="02040503050406030204" pitchFamily="18" charset="0"/>
                            <a:cs typeface="Arial" panose="020B0604020202020204" pitchFamily="34" charset="0"/>
                          </a:rPr>
                          <m:t>5</m:t>
                        </m:r>
                        <m:r>
                          <m:rPr>
                            <m:sty m:val="p"/>
                          </m:rPr>
                          <a:rPr lang="en-US" sz="3000">
                            <a:latin typeface="Cambria Math" panose="02040503050406030204" pitchFamily="18" charset="0"/>
                            <a:cs typeface="Arial" panose="020B0604020202020204" pitchFamily="34" charset="0"/>
                          </a:rPr>
                          <m:t>x</m:t>
                        </m:r>
                      </m:den>
                    </m:f>
                  </m:oMath>
                </a14:m>
                <a:r>
                  <a:rPr lang="en-US" sz="3000" baseline="30000" dirty="0" smtClean="0">
                    <a:cs typeface="Arial" panose="020B0604020202020204" pitchFamily="34" charset="0"/>
                  </a:rPr>
                  <a:t>	</a:t>
                </a:r>
                <a:endParaRPr lang="en-US" sz="3000" b="1" dirty="0"/>
              </a:p>
              <a:p>
                <a:pPr marL="457200" indent="-457200">
                  <a:buClr>
                    <a:srgbClr val="C00000"/>
                  </a:buClr>
                  <a:buFont typeface="+mj-lt"/>
                  <a:buAutoNum type="arabicPeriod" startAt="5"/>
                  <a:tabLst>
                    <a:tab pos="2690813" algn="l"/>
                    <a:tab pos="4972050" algn="r"/>
                  </a:tabLst>
                </a:pPr>
                <a:r>
                  <a:rPr lang="en-US" sz="3000" dirty="0" smtClean="0"/>
                  <a:t>Make </a:t>
                </a:r>
                <a:r>
                  <a:rPr lang="en-US" sz="3000" i="1" dirty="0"/>
                  <a:t>x</a:t>
                </a:r>
                <a:r>
                  <a:rPr lang="en-US" sz="3000" dirty="0"/>
                  <a:t> the subject of the formula </a:t>
                </a:r>
                <a:r>
                  <a:rPr lang="en-US" sz="3000" i="1" dirty="0"/>
                  <a:t>V</a:t>
                </a:r>
                <a:r>
                  <a:rPr lang="en-US" sz="3000" dirty="0"/>
                  <a:t> =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1 + 5</m:t>
                        </m:r>
                        <m:r>
                          <m:rPr>
                            <m:sty m:val="p"/>
                          </m:rPr>
                          <a:rPr lang="en-US" sz="3000" b="0" i="0" smtClean="0">
                            <a:latin typeface="Cambria Math" panose="02040503050406030204" pitchFamily="18" charset="0"/>
                            <a:cs typeface="Arial" panose="020B0604020202020204" pitchFamily="34" charset="0"/>
                          </a:rPr>
                          <m:t>x</m:t>
                        </m:r>
                      </m:num>
                      <m:den>
                        <m:r>
                          <m:rPr>
                            <m:sty m:val="p"/>
                          </m:rPr>
                          <a:rPr lang="en-US" sz="3000" b="0" i="0" smtClean="0">
                            <a:latin typeface="Cambria Math" panose="02040503050406030204" pitchFamily="18" charset="0"/>
                            <a:cs typeface="Arial" panose="020B0604020202020204" pitchFamily="34" charset="0"/>
                          </a:rPr>
                          <m:t>x</m:t>
                        </m:r>
                      </m:den>
                    </m:f>
                  </m:oMath>
                </a14:m>
                <a:r>
                  <a:rPr lang="en-US" sz="3000" dirty="0" smtClean="0"/>
                  <a:t>	</a:t>
                </a:r>
                <a:br>
                  <a:rPr lang="en-US" sz="3000" dirty="0" smtClean="0"/>
                </a:br>
                <a:r>
                  <a:rPr lang="en-US" sz="3000" dirty="0" smtClean="0"/>
                  <a:t>		</a:t>
                </a:r>
                <a:r>
                  <a:rPr lang="en-US" sz="3000" b="1" dirty="0" smtClean="0"/>
                  <a:t>(</a:t>
                </a:r>
                <a:r>
                  <a:rPr lang="en-US" sz="3000" b="1" dirty="0"/>
                  <a:t>2 marks)</a:t>
                </a:r>
              </a:p>
              <a:p>
                <a:pPr marL="457200" indent="-457200">
                  <a:buClr>
                    <a:srgbClr val="C00000"/>
                  </a:buClr>
                  <a:buFont typeface="+mj-lt"/>
                  <a:buAutoNum type="arabicPeriod" startAt="5"/>
                  <a:tabLst>
                    <a:tab pos="2690813" algn="l"/>
                    <a:tab pos="4972050" algn="r"/>
                  </a:tabLst>
                </a:pPr>
                <a:r>
                  <a:rPr lang="en-US" sz="3000" dirty="0" smtClean="0"/>
                  <a:t>Expand </a:t>
                </a:r>
                <a:r>
                  <a:rPr lang="en-US" sz="3000" dirty="0"/>
                  <a:t>and simplify</a:t>
                </a:r>
                <a:r>
                  <a:rPr lang="en-US" sz="3000" dirty="0" smtClean="0"/>
                  <a:t>,</a:t>
                </a:r>
              </a:p>
              <a:p>
                <a:pPr marL="971550" lvl="1" indent="-514350">
                  <a:buClr>
                    <a:srgbClr val="C00000"/>
                  </a:buClr>
                  <a:buFont typeface="+mj-lt"/>
                  <a:buAutoNum type="alphaLcPeriod"/>
                  <a:tabLst>
                    <a:tab pos="2690813" algn="l"/>
                    <a:tab pos="4972050" algn="r"/>
                  </a:tabLst>
                </a:pPr>
                <a:r>
                  <a:rPr lang="en-US" sz="3000" dirty="0" smtClean="0"/>
                  <a:t>(3 + </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rPr>
                          <m:t>2</m:t>
                        </m:r>
                      </m:e>
                    </m:rad>
                  </m:oMath>
                </a14:m>
                <a:r>
                  <a:rPr lang="en-US" sz="3000" dirty="0" smtClean="0"/>
                  <a:t>)(4 - </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rPr>
                          <m:t>2</m:t>
                        </m:r>
                      </m:e>
                    </m:rad>
                  </m:oMath>
                </a14:m>
                <a:r>
                  <a:rPr lang="en-US" sz="3000" dirty="0" smtClean="0"/>
                  <a:t>)</a:t>
                </a:r>
              </a:p>
              <a:p>
                <a:pPr marL="971550" lvl="1" indent="-514350">
                  <a:buClr>
                    <a:srgbClr val="C00000"/>
                  </a:buClr>
                  <a:buFont typeface="+mj-lt"/>
                  <a:buAutoNum type="alphaLcPeriod"/>
                  <a:tabLst>
                    <a:tab pos="2690813" algn="l"/>
                    <a:tab pos="4972050" algn="r"/>
                  </a:tabLst>
                </a:pPr>
                <a:r>
                  <a:rPr lang="en-US" sz="3000" dirty="0" smtClean="0"/>
                  <a:t>(3 + </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rPr>
                          <m:t>5</m:t>
                        </m:r>
                      </m:e>
                    </m:rad>
                  </m:oMath>
                </a14:m>
                <a:r>
                  <a:rPr lang="en-US" sz="3000" dirty="0" smtClean="0"/>
                  <a:t>)</a:t>
                </a:r>
                <a:r>
                  <a:rPr lang="en-US" sz="3000" baseline="30000" dirty="0" smtClean="0"/>
                  <a:t>2		</a:t>
                </a:r>
                <a:r>
                  <a:rPr lang="en-US" sz="3000" b="1" dirty="0" smtClean="0"/>
                  <a:t>(4 marks)</a:t>
                </a:r>
                <a:endParaRPr lang="en-US" sz="3000" b="1" dirty="0"/>
              </a:p>
            </p:txBody>
          </p:sp>
        </mc:Choice>
        <mc:Fallback xmlns="">
          <p:sp>
            <p:nvSpPr>
              <p:cNvPr id="13" name="Rectangle 12"/>
              <p:cNvSpPr>
                <a:spLocks noRot="1" noChangeAspect="1" noMove="1" noResize="1" noEditPoints="1" noAdjustHandles="1" noChangeArrowheads="1" noChangeShapeType="1" noTextEdit="1"/>
              </p:cNvSpPr>
              <p:nvPr/>
            </p:nvSpPr>
            <p:spPr>
              <a:xfrm>
                <a:off x="251520" y="1253120"/>
                <a:ext cx="5215333" cy="5251246"/>
              </a:xfrm>
              <a:prstGeom prst="rect">
                <a:avLst/>
              </a:prstGeom>
              <a:blipFill rotWithShape="0">
                <a:blip r:embed="rId4"/>
                <a:stretch>
                  <a:fillRect l="-2336" t="-1510" r="-1636" b="-2671"/>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3572863780"/>
      </p:ext>
    </p:extLst>
  </p:cSld>
  <p:clrMapOvr>
    <a:masterClrMapping/>
  </p:clrMapOvr>
  <p:transition advClick="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51520" y="1253120"/>
                <a:ext cx="5215333" cy="5408981"/>
              </a:xfrm>
              <a:prstGeom prst="rect">
                <a:avLst/>
              </a:prstGeom>
            </p:spPr>
            <p:txBody>
              <a:bodyPr wrap="square">
                <a:spAutoFit/>
              </a:bodyPr>
              <a:lstStyle/>
              <a:p>
                <a:pPr marL="514350" indent="-514350">
                  <a:buClr>
                    <a:srgbClr val="C00000"/>
                  </a:buClr>
                  <a:buFont typeface="+mj-lt"/>
                  <a:buAutoNum type="arabicPeriod" startAt="8"/>
                  <a:tabLst>
                    <a:tab pos="2690813" algn="l"/>
                    <a:tab pos="4972050" algn="r"/>
                  </a:tabLst>
                </a:pPr>
                <a:r>
                  <a:rPr lang="en-US" sz="2700" dirty="0" smtClean="0"/>
                  <a:t>Write as a single fraction in its simplest form.	</a:t>
                </a:r>
                <a:r>
                  <a:rPr lang="en-US" sz="2700" b="1" dirty="0"/>
                  <a:t>(4 marks</a:t>
                </a:r>
                <a:r>
                  <a:rPr lang="en-US" sz="2700" b="1" dirty="0" smtClean="0"/>
                  <a:t>)</a:t>
                </a:r>
                <a:endParaRPr lang="en-US" sz="2700" dirty="0" smtClean="0"/>
              </a:p>
              <a:p>
                <a:pPr marL="971550" lvl="1" indent="-461963">
                  <a:spcAft>
                    <a:spcPts val="1200"/>
                  </a:spcAft>
                  <a:buClr>
                    <a:srgbClr val="C00000"/>
                  </a:buClr>
                  <a:buFont typeface="+mj-lt"/>
                  <a:buAutoNum type="alphaLcPeriod"/>
                  <a:tabLst>
                    <a:tab pos="2690813" algn="l"/>
                    <a:tab pos="4972050" algn="r"/>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i="0">
                            <a:latin typeface="Cambria Math" panose="02040503050406030204" pitchFamily="18" charset="0"/>
                            <a:cs typeface="Arial" panose="020B0604020202020204" pitchFamily="34" charset="0"/>
                          </a:rPr>
                          <m:t>x</m:t>
                        </m:r>
                        <m:r>
                          <a:rPr lang="en-US" sz="2700" b="0" i="0" baseline="30000" smtClean="0">
                            <a:latin typeface="Cambria Math" panose="02040503050406030204" pitchFamily="18" charset="0"/>
                            <a:cs typeface="Arial" panose="020B0604020202020204" pitchFamily="34" charset="0"/>
                          </a:rPr>
                          <m:t>2</m:t>
                        </m:r>
                        <m:r>
                          <a:rPr lang="en-US" sz="2700" b="0" i="0" smtClean="0">
                            <a:latin typeface="Cambria Math" panose="02040503050406030204" pitchFamily="18" charset="0"/>
                            <a:cs typeface="Arial" panose="020B0604020202020204" pitchFamily="34" charset="0"/>
                          </a:rPr>
                          <m:t>+ </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− 30</m:t>
                        </m:r>
                      </m:num>
                      <m:den>
                        <m:r>
                          <m:rPr>
                            <m:sty m:val="p"/>
                          </m:rPr>
                          <a:rPr lang="en-US" sz="2700">
                            <a:latin typeface="Cambria Math" panose="02040503050406030204" pitchFamily="18" charset="0"/>
                            <a:cs typeface="Arial" panose="020B0604020202020204" pitchFamily="34" charset="0"/>
                          </a:rPr>
                          <m:t>x</m:t>
                        </m:r>
                        <m:r>
                          <a:rPr lang="en-US" sz="2700" baseline="30000">
                            <a:latin typeface="Cambria Math" panose="02040503050406030204" pitchFamily="18" charset="0"/>
                            <a:cs typeface="Arial" panose="020B0604020202020204" pitchFamily="34" charset="0"/>
                          </a:rPr>
                          <m:t>2</m:t>
                        </m:r>
                        <m:r>
                          <a:rPr lang="en-US" sz="2700" b="0" i="0" baseline="30000" smtClean="0">
                            <a:latin typeface="Cambria Math" panose="02040503050406030204" pitchFamily="18" charset="0"/>
                            <a:cs typeface="Arial" panose="020B0604020202020204" pitchFamily="34" charset="0"/>
                          </a:rPr>
                          <m:t> </m:t>
                        </m:r>
                        <m:r>
                          <a:rPr lang="en-US" sz="2700">
                            <a:latin typeface="Cambria Math" panose="02040503050406030204" pitchFamily="18" charset="0"/>
                            <a:cs typeface="Arial" panose="020B0604020202020204" pitchFamily="34" charset="0"/>
                          </a:rPr>
                          <m:t>+</m:t>
                        </m:r>
                        <m:r>
                          <a:rPr lang="en-US" sz="2700" b="0" i="0" smtClean="0">
                            <a:latin typeface="Cambria Math" panose="02040503050406030204" pitchFamily="18" charset="0"/>
                            <a:cs typeface="Arial" panose="020B0604020202020204" pitchFamily="34" charset="0"/>
                          </a:rPr>
                          <m:t> 10</m:t>
                        </m:r>
                        <m:r>
                          <m:rPr>
                            <m:sty m:val="p"/>
                          </m:rPr>
                          <a:rPr lang="en-US" sz="270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+24</m:t>
                        </m:r>
                      </m:den>
                    </m:f>
                  </m:oMath>
                </a14:m>
                <a:r>
                  <a:rPr lang="en-US" sz="2700" dirty="0" smtClean="0"/>
                  <a:t> </a:t>
                </a:r>
                <a:r>
                  <a:rPr lang="en-US" sz="2700" dirty="0"/>
                  <a:t>÷</a:t>
                </a:r>
                <a:r>
                  <a:rPr lang="en-US" sz="2700" dirty="0" smtClean="0"/>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a:latin typeface="Cambria Math" panose="02040503050406030204" pitchFamily="18" charset="0"/>
                            <a:cs typeface="Arial" panose="020B0604020202020204" pitchFamily="34" charset="0"/>
                          </a:rPr>
                          <m:t>x</m:t>
                        </m:r>
                        <m:r>
                          <a:rPr lang="en-US" sz="2700" baseline="30000">
                            <a:latin typeface="Cambria Math" panose="02040503050406030204" pitchFamily="18" charset="0"/>
                            <a:cs typeface="Arial" panose="020B0604020202020204" pitchFamily="34" charset="0"/>
                          </a:rPr>
                          <m:t>2</m:t>
                        </m:r>
                        <m:r>
                          <a:rPr lang="en-US" sz="2700" b="0" i="0" baseline="30000" smtClean="0">
                            <a:latin typeface="Cambria Math" panose="02040503050406030204" pitchFamily="18" charset="0"/>
                            <a:cs typeface="Arial" panose="020B0604020202020204" pitchFamily="34" charset="0"/>
                          </a:rPr>
                          <m:t> </m:t>
                        </m:r>
                        <m:r>
                          <a:rPr lang="en-US" sz="2700" b="0" i="0" smtClean="0">
                            <a:latin typeface="Cambria Math" panose="02040503050406030204" pitchFamily="18" charset="0"/>
                            <a:cs typeface="Arial" panose="020B0604020202020204" pitchFamily="34" charset="0"/>
                          </a:rPr>
                          <m:t>− 12</m:t>
                        </m:r>
                        <m:r>
                          <m:rPr>
                            <m:sty m:val="p"/>
                          </m:rPr>
                          <a:rPr lang="en-US" sz="270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m:t>
                        </m:r>
                        <m:r>
                          <a:rPr lang="en-US" sz="2700">
                            <a:latin typeface="Cambria Math" panose="02040503050406030204" pitchFamily="18" charset="0"/>
                            <a:cs typeface="Arial" panose="020B0604020202020204" pitchFamily="34" charset="0"/>
                          </a:rPr>
                          <m:t> 35</m:t>
                        </m:r>
                      </m:num>
                      <m:den>
                        <m:r>
                          <m:rPr>
                            <m:sty m:val="p"/>
                          </m:rPr>
                          <a:rPr lang="en-US" sz="2700">
                            <a:latin typeface="Cambria Math" panose="02040503050406030204" pitchFamily="18" charset="0"/>
                            <a:cs typeface="Arial" panose="020B0604020202020204" pitchFamily="34" charset="0"/>
                          </a:rPr>
                          <m:t>x</m:t>
                        </m:r>
                        <m:r>
                          <a:rPr lang="en-US" sz="2700" baseline="30000">
                            <a:latin typeface="Cambria Math" panose="02040503050406030204" pitchFamily="18" charset="0"/>
                            <a:cs typeface="Arial" panose="020B0604020202020204" pitchFamily="34" charset="0"/>
                          </a:rPr>
                          <m:t>2</m:t>
                        </m:r>
                        <m:r>
                          <a:rPr lang="en-US" sz="2700">
                            <a:latin typeface="Cambria Math" panose="02040503050406030204" pitchFamily="18" charset="0"/>
                            <a:cs typeface="Arial" panose="020B0604020202020204" pitchFamily="34" charset="0"/>
                          </a:rPr>
                          <m:t>+</m:t>
                        </m:r>
                        <m:r>
                          <a:rPr lang="en-US" sz="2700" b="0" i="0" smtClean="0">
                            <a:latin typeface="Cambria Math" panose="02040503050406030204" pitchFamily="18" charset="0"/>
                            <a:cs typeface="Arial" panose="020B0604020202020204" pitchFamily="34" charset="0"/>
                          </a:rPr>
                          <m:t>3</m:t>
                        </m:r>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− 4</m:t>
                        </m:r>
                      </m:den>
                    </m:f>
                  </m:oMath>
                </a14:m>
                <a:r>
                  <a:rPr lang="en-US" sz="2700" dirty="0" smtClean="0"/>
                  <a:t>	</a:t>
                </a:r>
              </a:p>
              <a:p>
                <a:pPr marL="971550" lvl="1" indent="-461963">
                  <a:buClr>
                    <a:srgbClr val="C00000"/>
                  </a:buClr>
                  <a:buFont typeface="+mj-lt"/>
                  <a:buAutoNum type="alphaLcPeriod"/>
                  <a:tabLst>
                    <a:tab pos="2690813" algn="l"/>
                    <a:tab pos="4972050" algn="r"/>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5</m:t>
                        </m:r>
                        <m:r>
                          <m:rPr>
                            <m:sty m:val="p"/>
                          </m:rPr>
                          <a:rPr lang="en-US" sz="2700">
                            <a:latin typeface="Cambria Math" panose="02040503050406030204" pitchFamily="18" charset="0"/>
                            <a:cs typeface="Arial" panose="020B0604020202020204" pitchFamily="34" charset="0"/>
                          </a:rPr>
                          <m:t>x</m:t>
                        </m:r>
                        <m:r>
                          <a:rPr lang="en-US" sz="2700" baseline="30000">
                            <a:latin typeface="Cambria Math" panose="02040503050406030204" pitchFamily="18" charset="0"/>
                            <a:cs typeface="Arial" panose="020B0604020202020204" pitchFamily="34" charset="0"/>
                          </a:rPr>
                          <m:t>2</m:t>
                        </m:r>
                        <m:r>
                          <a:rPr lang="en-US" sz="2700" b="0" i="0" smtClean="0">
                            <a:latin typeface="Cambria Math" panose="02040503050406030204" pitchFamily="18" charset="0"/>
                            <a:cs typeface="Arial" panose="020B0604020202020204" pitchFamily="34" charset="0"/>
                          </a:rPr>
                          <m:t>− 4</m:t>
                        </m:r>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− 12</m:t>
                        </m:r>
                      </m:num>
                      <m:den>
                        <m:r>
                          <a:rPr lang="en-US" sz="2700" b="0" i="0" smtClean="0">
                            <a:latin typeface="Cambria Math" panose="02040503050406030204" pitchFamily="18" charset="0"/>
                            <a:cs typeface="Arial" panose="020B0604020202020204" pitchFamily="34" charset="0"/>
                          </a:rPr>
                          <m:t>4</m:t>
                        </m:r>
                        <m:r>
                          <m:rPr>
                            <m:sty m:val="p"/>
                          </m:rPr>
                          <a:rPr lang="en-US" sz="270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− 8</m:t>
                        </m:r>
                      </m:den>
                    </m:f>
                  </m:oMath>
                </a14:m>
                <a:r>
                  <a:rPr lang="en-US" sz="2700" dirty="0"/>
                  <a:t> </a:t>
                </a:r>
                <a:r>
                  <a:rPr lang="en-US" sz="2700" dirty="0" smtClean="0"/>
                  <a:t>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5</m:t>
                        </m:r>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+ 5</m:t>
                        </m:r>
                      </m:num>
                      <m:den>
                        <m:r>
                          <a:rPr lang="en-US" sz="2700" b="0" i="0" smtClean="0">
                            <a:latin typeface="Cambria Math" panose="02040503050406030204" pitchFamily="18" charset="0"/>
                            <a:cs typeface="Arial" panose="020B0604020202020204" pitchFamily="34" charset="0"/>
                          </a:rPr>
                          <m:t>5</m:t>
                        </m:r>
                        <m:r>
                          <m:rPr>
                            <m:sty m:val="p"/>
                          </m:rPr>
                          <a:rPr lang="en-US" sz="2700">
                            <a:latin typeface="Cambria Math" panose="02040503050406030204" pitchFamily="18" charset="0"/>
                            <a:cs typeface="Arial" panose="020B0604020202020204" pitchFamily="34" charset="0"/>
                          </a:rPr>
                          <m:t>x</m:t>
                        </m:r>
                        <m:r>
                          <a:rPr lang="en-US" sz="2700" baseline="30000">
                            <a:latin typeface="Cambria Math" panose="02040503050406030204" pitchFamily="18" charset="0"/>
                            <a:cs typeface="Arial" panose="020B0604020202020204" pitchFamily="34" charset="0"/>
                          </a:rPr>
                          <m:t>2</m:t>
                        </m:r>
                        <m:r>
                          <a:rPr lang="en-US" sz="2700" b="0" i="0" baseline="30000" smtClean="0">
                            <a:latin typeface="Cambria Math" panose="02040503050406030204" pitchFamily="18" charset="0"/>
                            <a:cs typeface="Arial" panose="020B0604020202020204" pitchFamily="34" charset="0"/>
                          </a:rPr>
                          <m:t> </m:t>
                        </m:r>
                        <m:r>
                          <a:rPr lang="en-US" sz="2700">
                            <a:latin typeface="Cambria Math" panose="02040503050406030204" pitchFamily="18" charset="0"/>
                            <a:cs typeface="Arial" panose="020B0604020202020204" pitchFamily="34" charset="0"/>
                          </a:rPr>
                          <m:t>+</m:t>
                        </m:r>
                        <m:r>
                          <a:rPr lang="en-US" sz="2700" b="0" i="0" smtClean="0">
                            <a:latin typeface="Cambria Math" panose="02040503050406030204" pitchFamily="18" charset="0"/>
                            <a:cs typeface="Arial" panose="020B0604020202020204" pitchFamily="34" charset="0"/>
                          </a:rPr>
                          <m:t> 11</m:t>
                        </m:r>
                        <m:r>
                          <m:rPr>
                            <m:sty m:val="p"/>
                          </m:rPr>
                          <a:rPr lang="en-US" sz="270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+ 6</m:t>
                        </m:r>
                      </m:den>
                    </m:f>
                  </m:oMath>
                </a14:m>
                <a:endParaRPr lang="en-US" sz="2700" b="1" dirty="0" smtClean="0"/>
              </a:p>
              <a:p>
                <a:pPr marL="514350" indent="-514350">
                  <a:buClr>
                    <a:srgbClr val="C00000"/>
                  </a:buClr>
                  <a:buFont typeface="+mj-lt"/>
                  <a:buAutoNum type="arabicPeriod" startAt="8"/>
                  <a:tabLst>
                    <a:tab pos="2690813" algn="l"/>
                    <a:tab pos="4972050" algn="r"/>
                  </a:tabLst>
                </a:pPr>
                <a:r>
                  <a:rPr lang="en-US" sz="2700" dirty="0"/>
                  <a:t>Rationalise the denominator.</a:t>
                </a:r>
                <a:r>
                  <a:rPr lang="en-US" sz="2700" dirty="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9</m:t>
                        </m:r>
                      </m:num>
                      <m:den>
                        <m:r>
                          <a:rPr lang="en-US" sz="2700" b="0" i="0" smtClean="0">
                            <a:latin typeface="Cambria Math" panose="02040503050406030204" pitchFamily="18" charset="0"/>
                            <a:cs typeface="Arial" panose="020B0604020202020204" pitchFamily="34" charset="0"/>
                          </a:rPr>
                          <m:t>1 − </m:t>
                        </m:r>
                        <m:rad>
                          <m:radPr>
                            <m:degHide m:val="on"/>
                            <m:ctrlPr>
                              <a:rPr lang="en-US" sz="2700" i="1">
                                <a:latin typeface="Cambria Math" panose="02040503050406030204" pitchFamily="18" charset="0"/>
                              </a:rPr>
                            </m:ctrlPr>
                          </m:radPr>
                          <m:deg/>
                          <m:e>
                            <m:r>
                              <a:rPr lang="en-US" sz="2700" b="0" i="1" smtClean="0">
                                <a:latin typeface="Cambria Math" panose="02040503050406030204" pitchFamily="18" charset="0"/>
                              </a:rPr>
                              <m:t>3</m:t>
                            </m:r>
                          </m:e>
                        </m:rad>
                      </m:den>
                    </m:f>
                  </m:oMath>
                </a14:m>
                <a:r>
                  <a:rPr lang="en-US" sz="2700" dirty="0" smtClean="0"/>
                  <a:t>		</a:t>
                </a:r>
                <a:r>
                  <a:rPr lang="en-US" sz="2700" b="1" dirty="0" smtClean="0"/>
                  <a:t>(2 </a:t>
                </a:r>
                <a:r>
                  <a:rPr lang="en-US" sz="2700" b="1" dirty="0"/>
                  <a:t>marks</a:t>
                </a:r>
                <a:r>
                  <a:rPr lang="en-US" sz="2700" b="1" dirty="0" smtClean="0"/>
                  <a:t>)</a:t>
                </a:r>
                <a:endParaRPr lang="en-US" sz="2700" dirty="0" smtClean="0"/>
              </a:p>
              <a:p>
                <a:pPr marL="514350" indent="-514350">
                  <a:buClr>
                    <a:srgbClr val="C00000"/>
                  </a:buClr>
                  <a:buFont typeface="+mj-lt"/>
                  <a:buAutoNum type="arabicPeriod" startAt="8"/>
                  <a:tabLst>
                    <a:tab pos="2690813" algn="l"/>
                    <a:tab pos="4972050" algn="r"/>
                  </a:tabLst>
                </a:pPr>
                <a:r>
                  <a:rPr lang="en-US" sz="2700" dirty="0"/>
                  <a:t>Solve these quadratic equations</a:t>
                </a:r>
                <a:r>
                  <a:rPr lang="en-US" sz="2700" dirty="0" smtClean="0"/>
                  <a:t>.		</a:t>
                </a:r>
                <a:r>
                  <a:rPr lang="en-US" sz="2700" b="1" dirty="0" smtClean="0"/>
                  <a:t>(6 </a:t>
                </a:r>
                <a:r>
                  <a:rPr lang="en-US" sz="2700" b="1" dirty="0"/>
                  <a:t>marks</a:t>
                </a:r>
                <a:r>
                  <a:rPr lang="en-US" sz="2700" b="1" dirty="0" smtClean="0"/>
                  <a:t>)</a:t>
                </a:r>
                <a:endParaRPr lang="en-US" sz="2700" dirty="0" smtClean="0"/>
              </a:p>
              <a:p>
                <a:pPr marL="1023937" lvl="1" indent="-514350">
                  <a:spcAft>
                    <a:spcPts val="600"/>
                  </a:spcAft>
                  <a:buClr>
                    <a:srgbClr val="C00000"/>
                  </a:buClr>
                  <a:buFont typeface="+mj-lt"/>
                  <a:buAutoNum type="alphaLcPeriod"/>
                  <a:tabLst>
                    <a:tab pos="2690813" algn="l"/>
                    <a:tab pos="4972050" algn="r"/>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a:latin typeface="Cambria Math" panose="02040503050406030204" pitchFamily="18" charset="0"/>
                            <a:cs typeface="Arial" panose="020B0604020202020204" pitchFamily="34" charset="0"/>
                          </a:rPr>
                          <m:t>5</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− 1</m:t>
                        </m:r>
                      </m:num>
                      <m:den>
                        <m:r>
                          <a:rPr lang="en-US" sz="2700" b="0" i="0" smtClean="0">
                            <a:latin typeface="Cambria Math" panose="02040503050406030204" pitchFamily="18" charset="0"/>
                            <a:cs typeface="Arial" panose="020B0604020202020204" pitchFamily="34" charset="0"/>
                          </a:rPr>
                          <m:t>2</m:t>
                        </m:r>
                      </m:den>
                    </m:f>
                  </m:oMath>
                </a14:m>
                <a:r>
                  <a:rPr lang="en-US" sz="2700" dirty="0"/>
                  <a:t> </a:t>
                </a:r>
                <a:r>
                  <a:rPr lang="en-US" sz="2700" dirty="0" smtClean="0"/>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3</m:t>
                        </m:r>
                      </m:num>
                      <m:den>
                        <m:r>
                          <m:rPr>
                            <m:sty m:val="p"/>
                          </m:rPr>
                          <a:rPr lang="en-US" sz="2700" i="0">
                            <a:latin typeface="Cambria Math" panose="02040503050406030204" pitchFamily="18" charset="0"/>
                            <a:cs typeface="Arial" panose="020B0604020202020204" pitchFamily="34" charset="0"/>
                          </a:rPr>
                          <m:t>x</m:t>
                        </m:r>
                      </m:den>
                    </m:f>
                  </m:oMath>
                </a14:m>
                <a:r>
                  <a:rPr lang="en-US" sz="2700" dirty="0" smtClean="0"/>
                  <a:t>	</a:t>
                </a:r>
              </a:p>
              <a:p>
                <a:pPr marL="1023937" lvl="1" indent="-514350">
                  <a:buClr>
                    <a:srgbClr val="C00000"/>
                  </a:buClr>
                  <a:buFont typeface="+mj-lt"/>
                  <a:buAutoNum type="alphaLcPeriod"/>
                  <a:tabLst>
                    <a:tab pos="2690813" algn="l"/>
                    <a:tab pos="4972050" algn="r"/>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a:latin typeface="Cambria Math" panose="02040503050406030204" pitchFamily="18" charset="0"/>
                            <a:cs typeface="Arial" panose="020B0604020202020204" pitchFamily="34" charset="0"/>
                          </a:rPr>
                          <m:t>5</m:t>
                        </m:r>
                      </m:num>
                      <m:den>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− 1</m:t>
                        </m:r>
                      </m:den>
                    </m:f>
                  </m:oMath>
                </a14:m>
                <a:r>
                  <a:rPr lang="en-US" sz="2700" dirty="0"/>
                  <a:t> </a:t>
                </a:r>
                <a:r>
                  <a:rPr lang="en-US" sz="2700" dirty="0" smtClean="0"/>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7</m:t>
                        </m:r>
                      </m:num>
                      <m:den>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− 1</m:t>
                        </m:r>
                      </m:den>
                    </m:f>
                  </m:oMath>
                </a14:m>
                <a:r>
                  <a:rPr lang="en-US" sz="2700" dirty="0" smtClean="0"/>
                  <a:t> </a:t>
                </a:r>
                <a:r>
                  <a:rPr lang="en-US" sz="2700" dirty="0"/>
                  <a:t>= </a:t>
                </a:r>
                <a14:m>
                  <m:oMath xmlns:m="http://schemas.openxmlformats.org/officeDocument/2006/math">
                    <m:r>
                      <a:rPr lang="en-US" sz="2700" b="0" i="1" smtClean="0">
                        <a:latin typeface="Cambria Math" panose="02040503050406030204" pitchFamily="18" charset="0"/>
                        <a:cs typeface="Arial" panose="020B0604020202020204" pitchFamily="34" charset="0"/>
                      </a:rPr>
                      <m:t>𝑥</m:t>
                    </m:r>
                  </m:oMath>
                </a14:m>
                <a:endParaRPr lang="en-US" sz="2700" dirty="0"/>
              </a:p>
            </p:txBody>
          </p:sp>
        </mc:Choice>
        <mc:Fallback xmlns="">
          <p:sp>
            <p:nvSpPr>
              <p:cNvPr id="13" name="Rectangle 12"/>
              <p:cNvSpPr>
                <a:spLocks noRot="1" noChangeAspect="1" noMove="1" noResize="1" noEditPoints="1" noAdjustHandles="1" noChangeArrowheads="1" noChangeShapeType="1" noTextEdit="1"/>
              </p:cNvSpPr>
              <p:nvPr/>
            </p:nvSpPr>
            <p:spPr>
              <a:xfrm>
                <a:off x="251520" y="1253120"/>
                <a:ext cx="5215333" cy="5408981"/>
              </a:xfrm>
              <a:prstGeom prst="rect">
                <a:avLst/>
              </a:prstGeom>
              <a:blipFill rotWithShape="0">
                <a:blip r:embed="rId4"/>
                <a:stretch>
                  <a:fillRect l="-1986" t="-1015" r="-1051"/>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4218058145"/>
      </p:ext>
    </p:extLst>
  </p:cSld>
  <p:clrMapOvr>
    <a:masterClrMapping/>
  </p:clrMapOvr>
  <p:transition advClick="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51520" y="1253120"/>
                <a:ext cx="5215333" cy="5251566"/>
              </a:xfrm>
              <a:prstGeom prst="rect">
                <a:avLst/>
              </a:prstGeom>
            </p:spPr>
            <p:txBody>
              <a:bodyPr wrap="square">
                <a:spAutoFit/>
              </a:bodyPr>
              <a:lstStyle/>
              <a:p>
                <a:pPr marL="633413" indent="-633413">
                  <a:buClr>
                    <a:srgbClr val="C00000"/>
                  </a:buClr>
                  <a:buFont typeface="+mj-lt"/>
                  <a:buAutoNum type="arabicPeriod" startAt="11"/>
                  <a:tabLst>
                    <a:tab pos="2690813" algn="l"/>
                    <a:tab pos="4972050" algn="r"/>
                  </a:tabLst>
                </a:pPr>
                <a:r>
                  <a:rPr lang="en-US" sz="2700" dirty="0" smtClean="0"/>
                  <a:t>Solve the equation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1</m:t>
                        </m:r>
                      </m:num>
                      <m:den>
                        <m:r>
                          <m:rPr>
                            <m:sty m:val="p"/>
                          </m:rPr>
                          <a:rPr lang="en-US" sz="270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+2</m:t>
                        </m:r>
                      </m:den>
                    </m:f>
                  </m:oMath>
                </a14:m>
                <a:r>
                  <a:rPr lang="en-US" sz="2700" dirty="0" smtClean="0"/>
                  <a:t>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1</m:t>
                        </m:r>
                      </m:num>
                      <m:den>
                        <m:r>
                          <m:rPr>
                            <m:sty m:val="p"/>
                          </m:rPr>
                          <a:rPr lang="en-US" sz="270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+4</m:t>
                        </m:r>
                      </m:den>
                    </m:f>
                  </m:oMath>
                </a14:m>
                <a:r>
                  <a:rPr lang="en-US" sz="2700" dirty="0" smtClean="0"/>
                  <a:t> = 1. </a:t>
                </a:r>
                <a:br>
                  <a:rPr lang="en-US" sz="2700" dirty="0" smtClean="0"/>
                </a:br>
                <a:r>
                  <a:rPr lang="en-US" sz="2700" dirty="0" smtClean="0"/>
                  <a:t>Give </a:t>
                </a:r>
                <a:r>
                  <a:rPr lang="en-US" sz="2700" dirty="0"/>
                  <a:t>your answers correct to 2 decimal places</a:t>
                </a:r>
                <a:r>
                  <a:rPr lang="en-US" sz="2700" dirty="0" smtClean="0"/>
                  <a:t>.	</a:t>
                </a:r>
                <a:r>
                  <a:rPr lang="en-US" sz="2700" b="1" dirty="0" smtClean="0"/>
                  <a:t>(</a:t>
                </a:r>
                <a:r>
                  <a:rPr lang="en-US" sz="2700" b="1" dirty="0"/>
                  <a:t>3 marks)</a:t>
                </a:r>
              </a:p>
              <a:p>
                <a:pPr marL="633413" indent="-633413">
                  <a:buClr>
                    <a:srgbClr val="C00000"/>
                  </a:buClr>
                  <a:buFont typeface="+mj-lt"/>
                  <a:buAutoNum type="arabicPeriod" startAt="11"/>
                  <a:tabLst>
                    <a:tab pos="2690813" algn="l"/>
                    <a:tab pos="4972050" algn="r"/>
                  </a:tabLst>
                </a:pPr>
                <a:r>
                  <a:rPr lang="en-US" sz="2700" dirty="0" smtClean="0"/>
                  <a:t>f(</a:t>
                </a:r>
                <a:r>
                  <a:rPr lang="en-US" sz="2700" i="1" dirty="0" smtClean="0"/>
                  <a:t>x</a:t>
                </a:r>
                <a:r>
                  <a:rPr lang="en-US" sz="2700" dirty="0" smtClean="0"/>
                  <a:t>) = </a:t>
                </a:r>
                <a:r>
                  <a:rPr lang="en-US" sz="2700" i="1" dirty="0" smtClean="0"/>
                  <a:t>x</a:t>
                </a:r>
                <a:r>
                  <a:rPr lang="en-US" sz="2700" baseline="30000" dirty="0" smtClean="0"/>
                  <a:t>2 </a:t>
                </a:r>
                <a:r>
                  <a:rPr lang="en-US" sz="2700" dirty="0" smtClean="0"/>
                  <a:t>- 9, g(</a:t>
                </a:r>
                <a:r>
                  <a:rPr lang="en-US" sz="2700" i="1" dirty="0"/>
                  <a:t>x</a:t>
                </a:r>
                <a:r>
                  <a:rPr lang="en-US" sz="2700" dirty="0" smtClean="0"/>
                  <a:t>) </a:t>
                </a:r>
                <a:r>
                  <a:rPr lang="en-US" sz="2700" dirty="0"/>
                  <a:t>= </a:t>
                </a:r>
                <a:r>
                  <a:rPr lang="en-US" sz="2700" dirty="0" smtClean="0"/>
                  <a:t>2</a:t>
                </a:r>
                <a:r>
                  <a:rPr lang="en-US" sz="2700" i="1" dirty="0"/>
                  <a:t>x</a:t>
                </a:r>
                <a:r>
                  <a:rPr lang="en-US" sz="2700" dirty="0" smtClean="0"/>
                  <a:t> </a:t>
                </a:r>
                <a:r>
                  <a:rPr lang="en-US" sz="2700" dirty="0"/>
                  <a:t>+ </a:t>
                </a:r>
                <a:r>
                  <a:rPr lang="en-US" sz="2700" dirty="0" smtClean="0"/>
                  <a:t>1 </a:t>
                </a:r>
              </a:p>
              <a:p>
                <a:pPr marL="1038225" lvl="1" indent="-457200">
                  <a:buClr>
                    <a:srgbClr val="C00000"/>
                  </a:buClr>
                  <a:buFont typeface="+mj-lt"/>
                  <a:buAutoNum type="alphaLcPeriod"/>
                  <a:tabLst>
                    <a:tab pos="2690813" algn="l"/>
                    <a:tab pos="4972050" algn="r"/>
                  </a:tabLst>
                </a:pPr>
                <a:r>
                  <a:rPr lang="en-US" sz="2700" dirty="0" smtClean="0"/>
                  <a:t>Work out</a:t>
                </a:r>
              </a:p>
              <a:p>
                <a:pPr marL="1609725" lvl="2" indent="-571500">
                  <a:buClr>
                    <a:srgbClr val="C00000"/>
                  </a:buClr>
                  <a:buFont typeface="+mj-lt"/>
                  <a:buAutoNum type="romanLcPeriod"/>
                  <a:tabLst>
                    <a:tab pos="2690813" algn="l"/>
                    <a:tab pos="4972050" algn="r"/>
                  </a:tabLst>
                </a:pPr>
                <a:r>
                  <a:rPr lang="en-US" sz="2700" dirty="0" smtClean="0"/>
                  <a:t>f(4) + g(2</a:t>
                </a:r>
                <a:r>
                  <a:rPr lang="en-US" sz="2700" dirty="0"/>
                  <a:t>) </a:t>
                </a:r>
                <a:endParaRPr lang="en-US" sz="2700" dirty="0" smtClean="0"/>
              </a:p>
              <a:p>
                <a:pPr marL="1609725" lvl="2" indent="-571500">
                  <a:buClr>
                    <a:srgbClr val="C00000"/>
                  </a:buClr>
                  <a:buFont typeface="+mj-lt"/>
                  <a:buAutoNum type="romanLcPeriod"/>
                  <a:tabLst>
                    <a:tab pos="2690813" algn="l"/>
                    <a:tab pos="4972050" algn="r"/>
                  </a:tabLst>
                </a:pPr>
                <a:r>
                  <a:rPr lang="en-US" sz="2700" dirty="0" smtClean="0"/>
                  <a:t>f(2) x g(-1)</a:t>
                </a:r>
              </a:p>
              <a:p>
                <a:pPr marL="1038225" lvl="1" indent="-457200">
                  <a:buClr>
                    <a:srgbClr val="C00000"/>
                  </a:buClr>
                  <a:buFont typeface="+mj-lt"/>
                  <a:buAutoNum type="alphaLcPeriod"/>
                  <a:tabLst>
                    <a:tab pos="2690813" algn="l"/>
                    <a:tab pos="4972050" algn="r"/>
                  </a:tabLst>
                </a:pPr>
                <a:r>
                  <a:rPr lang="en-US" sz="2700" dirty="0" smtClean="0"/>
                  <a:t>Find </a:t>
                </a:r>
                <a:r>
                  <a:rPr lang="en-US" sz="2700" dirty="0"/>
                  <a:t>the value of </a:t>
                </a:r>
                <a:r>
                  <a:rPr lang="en-US" sz="2700" i="1" dirty="0"/>
                  <a:t>a</a:t>
                </a:r>
                <a:r>
                  <a:rPr lang="en-US" sz="2700" dirty="0"/>
                  <a:t> where f(</a:t>
                </a:r>
                <a:r>
                  <a:rPr lang="en-US" sz="2700" i="1" dirty="0"/>
                  <a:t>a</a:t>
                </a:r>
                <a:r>
                  <a:rPr lang="en-US" sz="2700" dirty="0"/>
                  <a:t>) = </a:t>
                </a:r>
                <a:r>
                  <a:rPr lang="en-US" sz="2700" dirty="0" smtClean="0"/>
                  <a:t>0.</a:t>
                </a:r>
              </a:p>
              <a:p>
                <a:pPr marL="1038225" lvl="1" indent="-457200">
                  <a:buClr>
                    <a:srgbClr val="C00000"/>
                  </a:buClr>
                  <a:buFont typeface="+mj-lt"/>
                  <a:buAutoNum type="alphaLcPeriod"/>
                  <a:tabLst>
                    <a:tab pos="2690813" algn="l"/>
                    <a:tab pos="4972050" algn="r"/>
                  </a:tabLst>
                </a:pPr>
                <a:r>
                  <a:rPr lang="en-US" sz="2700" dirty="0" smtClean="0"/>
                  <a:t>Show </a:t>
                </a:r>
                <a:r>
                  <a:rPr lang="en-US" sz="2700" dirty="0"/>
                  <a:t>that </a:t>
                </a:r>
                <a:r>
                  <a:rPr lang="en-US" sz="2700" dirty="0" err="1" smtClean="0"/>
                  <a:t>fg</a:t>
                </a:r>
                <a:r>
                  <a:rPr lang="en-US" sz="2700" dirty="0" smtClean="0"/>
                  <a:t>(</a:t>
                </a:r>
                <a:r>
                  <a:rPr lang="en-US" sz="2700" i="1" dirty="0" smtClean="0"/>
                  <a:t>x</a:t>
                </a:r>
                <a:r>
                  <a:rPr lang="en-US" sz="2700" dirty="0" smtClean="0"/>
                  <a:t>) </a:t>
                </a:r>
                <a:r>
                  <a:rPr lang="en-US" sz="2700" dirty="0"/>
                  <a:t>= </a:t>
                </a:r>
                <a:r>
                  <a:rPr lang="en-US" sz="2700" dirty="0" smtClean="0"/>
                  <a:t>4</a:t>
                </a:r>
                <a:r>
                  <a:rPr lang="en-US" sz="2700" i="1" dirty="0"/>
                  <a:t>x</a:t>
                </a:r>
                <a:r>
                  <a:rPr lang="en-US" sz="2700" baseline="30000" dirty="0" smtClean="0"/>
                  <a:t>2</a:t>
                </a:r>
                <a:r>
                  <a:rPr lang="en-US" sz="2700" dirty="0" smtClean="0"/>
                  <a:t> </a:t>
                </a:r>
                <a:r>
                  <a:rPr lang="en-US" sz="2700" dirty="0"/>
                  <a:t>+ </a:t>
                </a:r>
                <a:r>
                  <a:rPr lang="en-US" sz="2700" dirty="0" smtClean="0"/>
                  <a:t>4</a:t>
                </a:r>
                <a:r>
                  <a:rPr lang="en-US" sz="2700" i="1" dirty="0"/>
                  <a:t>x</a:t>
                </a:r>
                <a:r>
                  <a:rPr lang="en-US" sz="2700" dirty="0" smtClean="0"/>
                  <a:t> – 8		</a:t>
                </a:r>
                <a:r>
                  <a:rPr lang="en-US" sz="2700" b="1" dirty="0" smtClean="0"/>
                  <a:t>(5 marks)</a:t>
                </a:r>
                <a:endParaRPr lang="en-US" sz="2700" b="1" dirty="0"/>
              </a:p>
            </p:txBody>
          </p:sp>
        </mc:Choice>
        <mc:Fallback xmlns="">
          <p:sp>
            <p:nvSpPr>
              <p:cNvPr id="13" name="Rectangle 12"/>
              <p:cNvSpPr>
                <a:spLocks noRot="1" noChangeAspect="1" noMove="1" noResize="1" noEditPoints="1" noAdjustHandles="1" noChangeArrowheads="1" noChangeShapeType="1" noTextEdit="1"/>
              </p:cNvSpPr>
              <p:nvPr/>
            </p:nvSpPr>
            <p:spPr>
              <a:xfrm>
                <a:off x="251520" y="1253120"/>
                <a:ext cx="5215333" cy="5251566"/>
              </a:xfrm>
              <a:prstGeom prst="rect">
                <a:avLst/>
              </a:prstGeom>
              <a:blipFill rotWithShape="0">
                <a:blip r:embed="rId4"/>
                <a:stretch>
                  <a:fillRect l="-1986" r="-3271" b="-2091"/>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215077720"/>
      </p:ext>
    </p:extLst>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556</a:t>
            </a:r>
            <a:endParaRPr lang="en-GB" sz="1400" b="1" dirty="0">
              <a:latin typeface="Calibri" panose="020F0502020204030204" pitchFamily="34" charset="0"/>
            </a:endParaRPr>
          </a:p>
        </p:txBody>
      </p:sp>
      <p:sp>
        <p:nvSpPr>
          <p:cNvPr id="13" name="Rectangle 12"/>
          <p:cNvSpPr/>
          <p:nvPr/>
        </p:nvSpPr>
        <p:spPr>
          <a:xfrm>
            <a:off x="251520" y="1253120"/>
            <a:ext cx="8555406" cy="2062103"/>
          </a:xfrm>
          <a:prstGeom prst="rect">
            <a:avLst/>
          </a:prstGeom>
        </p:spPr>
        <p:txBody>
          <a:bodyPr wrap="square">
            <a:spAutoFit/>
          </a:bodyPr>
          <a:lstStyle/>
          <a:p>
            <a:pPr>
              <a:buClr>
                <a:srgbClr val="C00000"/>
              </a:buClr>
              <a:tabLst>
                <a:tab pos="2690813" algn="l"/>
                <a:tab pos="4972050" algn="r"/>
              </a:tabLst>
            </a:pPr>
            <a:r>
              <a:rPr lang="en-US" sz="3200" b="1" dirty="0">
                <a:solidFill>
                  <a:srgbClr val="0070C0"/>
                </a:solidFill>
              </a:rPr>
              <a:t>Sample student answer</a:t>
            </a:r>
          </a:p>
          <a:p>
            <a:pPr>
              <a:buClr>
                <a:srgbClr val="C00000"/>
              </a:buClr>
              <a:tabLst>
                <a:tab pos="2690813" algn="l"/>
                <a:tab pos="4972050" algn="r"/>
              </a:tabLst>
            </a:pPr>
            <a:r>
              <a:rPr lang="en-US" sz="3200" dirty="0"/>
              <a:t>Explain what common mistake the student has made right at the very start of the answer. Suggest a way to avoid making this mistake.</a:t>
            </a:r>
            <a:endParaRPr lang="en-US" sz="3200" b="1" dirty="0"/>
          </a:p>
        </p:txBody>
      </p:sp>
      <p:grpSp>
        <p:nvGrpSpPr>
          <p:cNvPr id="6" name="Group 5"/>
          <p:cNvGrpSpPr/>
          <p:nvPr/>
        </p:nvGrpSpPr>
        <p:grpSpPr>
          <a:xfrm>
            <a:off x="288097" y="3356992"/>
            <a:ext cx="4571936" cy="3207954"/>
            <a:chOff x="3465597" y="1089031"/>
            <a:chExt cx="5309150" cy="3207954"/>
          </a:xfrm>
        </p:grpSpPr>
        <p:sp>
          <p:nvSpPr>
            <p:cNvPr id="7" name="Round Diagonal Corner Rectangle 6"/>
            <p:cNvSpPr/>
            <p:nvPr/>
          </p:nvSpPr>
          <p:spPr>
            <a:xfrm>
              <a:off x="3465597" y="1089031"/>
              <a:ext cx="5309150" cy="320795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550913" y="1666250"/>
                  <a:ext cx="5197552" cy="2525628"/>
                </a:xfrm>
                <a:prstGeom prst="rect">
                  <a:avLst/>
                </a:prstGeom>
              </p:spPr>
              <p:txBody>
                <a:bodyPr wrap="square">
                  <a:spAutoFit/>
                </a:bodyPr>
                <a:lstStyle/>
                <a:p>
                  <a:pPr>
                    <a:spcAft>
                      <a:spcPts val="0"/>
                    </a:spcAft>
                    <a:tabLst>
                      <a:tab pos="4972050" algn="r"/>
                    </a:tabLst>
                  </a:pPr>
                  <a:r>
                    <a:rPr lang="en-US" sz="2800" dirty="0" smtClean="0"/>
                    <a:t>Make b the subject of the formula </a:t>
                  </a:r>
                  <a:br>
                    <a:rPr lang="en-US" sz="2800" dirty="0" smtClean="0"/>
                  </a:br>
                  <a:r>
                    <a:rPr lang="en-US" sz="2800" i="1" dirty="0" smtClean="0"/>
                    <a:t>a</a:t>
                  </a:r>
                  <a:r>
                    <a:rPr lang="en-US" sz="2800" dirty="0" smtClean="0"/>
                    <a:t> </a:t>
                  </a:r>
                  <a:r>
                    <a:rPr lang="en-US" sz="2800" dirty="0"/>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2 − 7</m:t>
                          </m:r>
                          <m:r>
                            <a:rPr lang="en-US" sz="3200" b="0" i="1" smtClean="0">
                              <a:latin typeface="Cambria Math" panose="02040503050406030204" pitchFamily="18" charset="0"/>
                              <a:cs typeface="Arial" panose="020B0604020202020204" pitchFamily="34" charset="0"/>
                            </a:rPr>
                            <m:t>𝑏</m:t>
                          </m:r>
                        </m:num>
                        <m:den>
                          <m:r>
                            <a:rPr lang="en-US" sz="3200" b="0" i="1" smtClean="0">
                              <a:latin typeface="Cambria Math" panose="02040503050406030204" pitchFamily="18" charset="0"/>
                              <a:cs typeface="Arial" panose="020B0604020202020204" pitchFamily="34" charset="0"/>
                            </a:rPr>
                            <m:t>𝑏</m:t>
                          </m:r>
                          <m:r>
                            <a:rPr lang="en-US" sz="3200" b="0" i="0" smtClean="0">
                              <a:latin typeface="Cambria Math" panose="02040503050406030204" pitchFamily="18" charset="0"/>
                              <a:cs typeface="Arial" panose="020B0604020202020204" pitchFamily="34" charset="0"/>
                            </a:rPr>
                            <m:t> −5</m:t>
                          </m:r>
                        </m:den>
                      </m:f>
                    </m:oMath>
                  </a14:m>
                  <a:endParaRPr lang="en-US" sz="2800" dirty="0" smtClean="0"/>
                </a:p>
                <a:p>
                  <a:pPr>
                    <a:spcAft>
                      <a:spcPts val="0"/>
                    </a:spcAft>
                    <a:tabLst>
                      <a:tab pos="4972050" algn="r"/>
                    </a:tabLst>
                  </a:pPr>
                  <a:r>
                    <a:rPr lang="en-US" sz="2800" b="1" dirty="0" smtClean="0"/>
                    <a:t>	(4 marks</a:t>
                  </a:r>
                  <a:r>
                    <a:rPr lang="en-US" sz="2800" b="1" dirty="0"/>
                    <a:t>)</a:t>
                  </a:r>
                </a:p>
                <a:p>
                  <a:pPr algn="r">
                    <a:spcAft>
                      <a:spcPts val="0"/>
                    </a:spcAft>
                    <a:tabLst>
                      <a:tab pos="4972050" algn="r"/>
                    </a:tabLst>
                  </a:pPr>
                  <a:r>
                    <a:rPr lang="en-US" sz="2800" i="1" dirty="0"/>
                    <a:t>May 2008, Q22, 5540/3H J</a:t>
                  </a:r>
                </a:p>
              </p:txBody>
            </p:sp>
          </mc:Choice>
          <mc:Fallback xmlns="">
            <p:sp>
              <p:nvSpPr>
                <p:cNvPr id="9" name="Rectangle 8"/>
                <p:cNvSpPr>
                  <a:spLocks noRot="1" noChangeAspect="1" noMove="1" noResize="1" noEditPoints="1" noAdjustHandles="1" noChangeArrowheads="1" noChangeShapeType="1" noTextEdit="1"/>
                </p:cNvSpPr>
                <p:nvPr/>
              </p:nvSpPr>
              <p:spPr>
                <a:xfrm>
                  <a:off x="3550913" y="1666250"/>
                  <a:ext cx="5197552" cy="2525628"/>
                </a:xfrm>
                <a:prstGeom prst="rect">
                  <a:avLst/>
                </a:prstGeom>
                <a:blipFill rotWithShape="0">
                  <a:blip r:embed="rId4"/>
                  <a:stretch>
                    <a:fillRect l="-2721" t="-2410" r="-2721" b="-554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Rectangle 1"/>
              <p:cNvSpPr/>
              <p:nvPr/>
            </p:nvSpPr>
            <p:spPr>
              <a:xfrm>
                <a:off x="4998201" y="3429000"/>
                <a:ext cx="3822271" cy="2932469"/>
              </a:xfrm>
              <a:prstGeom prst="rect">
                <a:avLst/>
              </a:prstGeom>
            </p:spPr>
            <p:txBody>
              <a:bodyPr>
                <a:spAutoFit/>
              </a:bodyPr>
              <a:lstStyle/>
              <a:p>
                <a:r>
                  <a:rPr lang="en-US" sz="3200" b="1" dirty="0" smtClean="0">
                    <a:solidFill>
                      <a:srgbClr val="0070C0"/>
                    </a:solidFill>
                    <a:latin typeface="Arial" panose="020B0604020202020204" pitchFamily="34" charset="0"/>
                    <a:cs typeface="Arial" panose="020B0604020202020204" pitchFamily="34" charset="0"/>
                  </a:rPr>
                  <a:t>Student </a:t>
                </a:r>
                <a:r>
                  <a:rPr lang="en-US" sz="3200" b="1" dirty="0">
                    <a:solidFill>
                      <a:srgbClr val="0070C0"/>
                    </a:solidFill>
                    <a:latin typeface="Arial" panose="020B0604020202020204" pitchFamily="34" charset="0"/>
                    <a:cs typeface="Arial" panose="020B0604020202020204" pitchFamily="34" charset="0"/>
                  </a:rPr>
                  <a:t>answer</a:t>
                </a:r>
              </a:p>
              <a:p>
                <a:r>
                  <a:rPr lang="de-DE" sz="3200" i="1" dirty="0" smtClean="0">
                    <a:solidFill>
                      <a:srgbClr val="0070C0"/>
                    </a:solidFill>
                    <a:latin typeface="Comic Sans MS" panose="030F0702030302020204" pitchFamily="66" charset="0"/>
                    <a:cs typeface="Arial" panose="020B0604020202020204" pitchFamily="34" charset="0"/>
                  </a:rPr>
                  <a:t>Ab - 5 </a:t>
                </a:r>
                <a:r>
                  <a:rPr lang="de-DE" sz="3200" i="1" dirty="0">
                    <a:solidFill>
                      <a:srgbClr val="0070C0"/>
                    </a:solidFill>
                    <a:latin typeface="Comic Sans MS" panose="030F0702030302020204" pitchFamily="66" charset="0"/>
                    <a:cs typeface="Arial" panose="020B0604020202020204" pitchFamily="34" charset="0"/>
                  </a:rPr>
                  <a:t>= </a:t>
                </a:r>
                <a:r>
                  <a:rPr lang="de-DE" sz="3200" i="1" dirty="0" smtClean="0">
                    <a:solidFill>
                      <a:srgbClr val="0070C0"/>
                    </a:solidFill>
                    <a:latin typeface="Comic Sans MS" panose="030F0702030302020204" pitchFamily="66" charset="0"/>
                    <a:cs typeface="Arial" panose="020B0604020202020204" pitchFamily="34" charset="0"/>
                  </a:rPr>
                  <a:t>2 - 7b </a:t>
                </a:r>
              </a:p>
              <a:p>
                <a:r>
                  <a:rPr lang="de-DE" sz="3200" i="1" dirty="0" smtClean="0">
                    <a:solidFill>
                      <a:srgbClr val="0070C0"/>
                    </a:solidFill>
                    <a:latin typeface="Comic Sans MS" panose="030F0702030302020204" pitchFamily="66" charset="0"/>
                    <a:cs typeface="Arial" panose="020B0604020202020204" pitchFamily="34" charset="0"/>
                  </a:rPr>
                  <a:t>ab + 7b = 2 </a:t>
                </a:r>
                <a:r>
                  <a:rPr lang="de-DE" sz="3200" i="1" dirty="0">
                    <a:solidFill>
                      <a:srgbClr val="0070C0"/>
                    </a:solidFill>
                    <a:latin typeface="Comic Sans MS" panose="030F0702030302020204" pitchFamily="66" charset="0"/>
                    <a:cs typeface="Arial" panose="020B0604020202020204" pitchFamily="34" charset="0"/>
                  </a:rPr>
                  <a:t>+ 5 </a:t>
                </a:r>
                <a:endParaRPr lang="de-DE" sz="3200" i="1" dirty="0" smtClean="0">
                  <a:solidFill>
                    <a:srgbClr val="0070C0"/>
                  </a:solidFill>
                  <a:latin typeface="Comic Sans MS" panose="030F0702030302020204" pitchFamily="66" charset="0"/>
                  <a:cs typeface="Arial" panose="020B0604020202020204" pitchFamily="34" charset="0"/>
                </a:endParaRPr>
              </a:p>
              <a:p>
                <a:r>
                  <a:rPr lang="de-DE" sz="3200" i="1" dirty="0" smtClean="0">
                    <a:solidFill>
                      <a:srgbClr val="0070C0"/>
                    </a:solidFill>
                    <a:latin typeface="Comic Sans MS" panose="030F0702030302020204" pitchFamily="66" charset="0"/>
                    <a:cs typeface="Arial" panose="020B0604020202020204" pitchFamily="34" charset="0"/>
                  </a:rPr>
                  <a:t>b(a + </a:t>
                </a:r>
                <a:r>
                  <a:rPr lang="de-DE" sz="3200" i="1" dirty="0">
                    <a:solidFill>
                      <a:srgbClr val="0070C0"/>
                    </a:solidFill>
                    <a:latin typeface="Comic Sans MS" panose="030F0702030302020204" pitchFamily="66" charset="0"/>
                    <a:cs typeface="Arial" panose="020B0604020202020204" pitchFamily="34" charset="0"/>
                  </a:rPr>
                  <a:t>7) = 7</a:t>
                </a:r>
                <a:endParaRPr lang="de-DE" sz="3200" dirty="0">
                  <a:solidFill>
                    <a:srgbClr val="0070C0"/>
                  </a:solidFill>
                  <a:latin typeface="Comic Sans MS" panose="030F0702030302020204" pitchFamily="66" charset="0"/>
                  <a:cs typeface="Arial" panose="020B0604020202020204" pitchFamily="34" charset="0"/>
                </a:endParaRPr>
              </a:p>
              <a:p>
                <a:r>
                  <a:rPr lang="en-US" sz="3200" dirty="0" smtClean="0">
                    <a:solidFill>
                      <a:srgbClr val="0070C0"/>
                    </a:solidFill>
                    <a:latin typeface="Comic Sans MS" panose="030F0702030302020204" pitchFamily="66" charset="0"/>
                    <a:cs typeface="Arial" panose="020B0604020202020204" pitchFamily="34" charset="0"/>
                  </a:rPr>
                  <a:t>	</a:t>
                </a:r>
                <a:r>
                  <a:rPr lang="en-US" sz="3200" i="1" dirty="0" smtClean="0">
                    <a:solidFill>
                      <a:srgbClr val="0070C0"/>
                    </a:solidFill>
                    <a:latin typeface="Comic Sans MS" panose="030F0702030302020204" pitchFamily="66" charset="0"/>
                    <a:cs typeface="Arial" panose="020B0604020202020204" pitchFamily="34" charset="0"/>
                  </a:rPr>
                  <a:t>b</a:t>
                </a:r>
                <a:r>
                  <a:rPr lang="en-US" sz="3200" dirty="0" smtClean="0">
                    <a:solidFill>
                      <a:srgbClr val="0070C0"/>
                    </a:solidFill>
                    <a:latin typeface="Comic Sans MS" panose="030F0702030302020204" pitchFamily="66" charset="0"/>
                    <a:cs typeface="Arial" panose="020B0604020202020204" pitchFamily="34" charset="0"/>
                  </a:rPr>
                  <a:t> = </a:t>
                </a:r>
                <a14:m>
                  <m:oMath xmlns:m="http://schemas.openxmlformats.org/officeDocument/2006/math">
                    <m:f>
                      <m:fPr>
                        <m:ctrlPr>
                          <a:rPr lang="en-US" sz="4000" i="1">
                            <a:solidFill>
                              <a:srgbClr val="0070C0"/>
                            </a:solidFill>
                            <a:latin typeface="Cambria Math" panose="02040503050406030204" pitchFamily="18" charset="0"/>
                            <a:cs typeface="Arial" panose="020B0604020202020204" pitchFamily="34" charset="0"/>
                          </a:rPr>
                        </m:ctrlPr>
                      </m:fPr>
                      <m:num>
                        <m:r>
                          <a:rPr lang="en-US" sz="4000" b="0" i="1" smtClean="0">
                            <a:solidFill>
                              <a:srgbClr val="0070C0"/>
                            </a:solidFill>
                            <a:latin typeface="Cambria Math" panose="02040503050406030204" pitchFamily="18" charset="0"/>
                            <a:cs typeface="Arial" panose="020B0604020202020204" pitchFamily="34" charset="0"/>
                          </a:rPr>
                          <m:t>7</m:t>
                        </m:r>
                      </m:num>
                      <m:den>
                        <m:r>
                          <a:rPr lang="en-US" sz="4000" b="0" i="1" smtClean="0">
                            <a:solidFill>
                              <a:srgbClr val="0070C0"/>
                            </a:solidFill>
                            <a:latin typeface="Cambria Math" panose="02040503050406030204" pitchFamily="18" charset="0"/>
                            <a:cs typeface="Arial" panose="020B0604020202020204" pitchFamily="34" charset="0"/>
                          </a:rPr>
                          <m:t>𝑎</m:t>
                        </m:r>
                        <m:r>
                          <a:rPr lang="en-US" sz="4000" b="0" i="1" smtClean="0">
                            <a:solidFill>
                              <a:srgbClr val="0070C0"/>
                            </a:solidFill>
                            <a:latin typeface="Cambria Math" panose="02040503050406030204" pitchFamily="18" charset="0"/>
                            <a:cs typeface="Arial" panose="020B0604020202020204" pitchFamily="34" charset="0"/>
                          </a:rPr>
                          <m:t> + 7</m:t>
                        </m:r>
                      </m:den>
                    </m:f>
                  </m:oMath>
                </a14:m>
                <a:r>
                  <a:rPr lang="en-US" sz="3200" dirty="0" smtClean="0">
                    <a:solidFill>
                      <a:srgbClr val="0070C0"/>
                    </a:solidFill>
                    <a:latin typeface="Comic Sans MS" panose="030F0702030302020204" pitchFamily="66" charset="0"/>
                    <a:cs typeface="Arial" panose="020B0604020202020204" pitchFamily="34" charset="0"/>
                  </a:rPr>
                  <a:t> </a:t>
                </a:r>
                <a:endParaRPr lang="en-US" sz="7200" dirty="0">
                  <a:solidFill>
                    <a:srgbClr val="0070C0"/>
                  </a:solidFill>
                  <a:latin typeface="Comic Sans MS" panose="030F0702030302020204" pitchFamily="66"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98201" y="3429000"/>
                <a:ext cx="3822271" cy="2932469"/>
              </a:xfrm>
              <a:prstGeom prst="rect">
                <a:avLst/>
              </a:prstGeom>
              <a:blipFill rotWithShape="0">
                <a:blip r:embed="rId5"/>
                <a:stretch>
                  <a:fillRect l="-4147" t="-2703" b="-416"/>
                </a:stretch>
              </a:blipFill>
            </p:spPr>
            <p:txBody>
              <a:bodyPr/>
              <a:lstStyle/>
              <a:p>
                <a:r>
                  <a:rPr lang="en-US">
                    <a:noFill/>
                  </a:rPr>
                  <a:t> </a:t>
                </a:r>
              </a:p>
            </p:txBody>
          </p:sp>
        </mc:Fallback>
      </mc:AlternateContent>
    </p:spTree>
    <p:extLst>
      <p:ext uri="{BB962C8B-B14F-4D97-AF65-F5344CB8AC3E}">
        <p14:creationId xmlns:p14="http://schemas.microsoft.com/office/powerpoint/2010/main" val="296340554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741491"/>
              </a:xfrm>
              <a:prstGeom prst="rect">
                <a:avLst/>
              </a:prstGeom>
            </p:spPr>
            <p:txBody>
              <a:bodyPr wrap="square">
                <a:spAutoFit/>
              </a:bodyPr>
              <a:lstStyle/>
              <a:p>
                <a:pPr marL="509588" indent="-509588">
                  <a:buClr>
                    <a:srgbClr val="C00000"/>
                  </a:buClr>
                  <a:buFont typeface="+mj-lt"/>
                  <a:buAutoNum type="arabicPeriod" startAt="5"/>
                  <a:tabLst>
                    <a:tab pos="966788" algn="l"/>
                    <a:tab pos="2514600" algn="l"/>
                  </a:tabLst>
                </a:pPr>
                <a:r>
                  <a:rPr lang="en-US" sz="2200" dirty="0" smtClean="0">
                    <a:latin typeface="Arial" panose="020B0604020202020204" pitchFamily="34" charset="0"/>
                    <a:cs typeface="Arial" panose="020B0604020202020204" pitchFamily="34" charset="0"/>
                  </a:rPr>
                  <a:t>Make </a:t>
                </a:r>
                <a:r>
                  <a:rPr lang="en-US" sz="2200" i="1" dirty="0" smtClean="0">
                    <a:latin typeface="Arial" panose="020B0604020202020204" pitchFamily="34" charset="0"/>
                    <a:cs typeface="Arial" panose="020B0604020202020204" pitchFamily="34" charset="0"/>
                  </a:rPr>
                  <a:t>x</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subject of each formula.</a:t>
                </a:r>
              </a:p>
              <a:p>
                <a:pPr marL="966788" lvl="1" indent="-509588">
                  <a:buClr>
                    <a:srgbClr val="C00000"/>
                  </a:buClr>
                  <a:buFont typeface="+mj-lt"/>
                  <a:buAutoNum type="alphaLcPeriod"/>
                  <a:tabLst>
                    <a:tab pos="966788" algn="l"/>
                    <a:tab pos="2514600" algn="l"/>
                  </a:tabLst>
                </a:pPr>
                <a:r>
                  <a:rPr lang="en-US" sz="2200" dirty="0" smtClean="0">
                    <a:latin typeface="Arial" panose="020B0604020202020204" pitchFamily="34" charset="0"/>
                    <a:cs typeface="Arial" panose="020B0604020202020204" pitchFamily="34" charset="0"/>
                  </a:rPr>
                  <a:t>T = 2</a:t>
                </a:r>
                <a:r>
                  <a:rPr lang="en-US" sz="2200" i="1" dirty="0" smtClean="0">
                    <a:latin typeface="Arial" panose="020B0604020202020204" pitchFamily="34" charset="0"/>
                    <a:cs typeface="Arial" panose="020B0604020202020204" pitchFamily="34" charset="0"/>
                  </a:rPr>
                  <a:t>p</a:t>
                </a:r>
                <a14:m>
                  <m:oMath xmlns:m="http://schemas.openxmlformats.org/officeDocument/2006/math">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cs typeface="Arial" panose="020B0604020202020204" pitchFamily="34" charset="0"/>
                              </a:rPr>
                            </m:ctrlPr>
                          </m:fPr>
                          <m:num>
                            <m:r>
                              <m:rPr>
                                <m:sty m:val="p"/>
                              </m:rPr>
                              <a:rPr lang="en-US" sz="2200" i="0">
                                <a:latin typeface="Cambria Math" panose="02040503050406030204" pitchFamily="18" charset="0"/>
                                <a:cs typeface="Arial" panose="020B0604020202020204" pitchFamily="34" charset="0"/>
                              </a:rPr>
                              <m:t>x</m:t>
                            </m:r>
                          </m:num>
                          <m:den>
                            <m:r>
                              <m:rPr>
                                <m:sty m:val="p"/>
                              </m:rPr>
                              <a:rPr lang="en-US" sz="2200" b="0" i="0" smtClean="0">
                                <a:latin typeface="Cambria Math" panose="02040503050406030204" pitchFamily="18" charset="0"/>
                                <a:cs typeface="Arial" panose="020B0604020202020204" pitchFamily="34" charset="0"/>
                              </a:rPr>
                              <m:t>k</m:t>
                            </m:r>
                          </m:den>
                        </m:f>
                      </m:e>
                    </m:rad>
                  </m:oMath>
                </a14:m>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4</a:t>
                </a:r>
                <a14:m>
                  <m:oMath xmlns:m="http://schemas.openxmlformats.org/officeDocument/2006/math">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m:t>
                            </m:r>
                          </m:num>
                          <m:den>
                            <m:r>
                              <m:rPr>
                                <m:sty m:val="p"/>
                              </m:rPr>
                              <a:rPr lang="en-US" sz="2200" b="0" i="0" smtClean="0">
                                <a:latin typeface="Cambria Math" panose="02040503050406030204" pitchFamily="18" charset="0"/>
                                <a:cs typeface="Arial" panose="020B0604020202020204" pitchFamily="34" charset="0"/>
                              </a:rPr>
                              <m:t>x</m:t>
                            </m:r>
                          </m:den>
                        </m:f>
                      </m:e>
                    </m:rad>
                  </m:oMath>
                </a14:m>
                <a:endParaRPr lang="en-US" sz="2200" dirty="0">
                  <a:latin typeface="Arial" panose="020B0604020202020204" pitchFamily="34" charset="0"/>
                  <a:cs typeface="Arial" panose="020B0604020202020204" pitchFamily="34" charset="0"/>
                </a:endParaRPr>
              </a:p>
              <a:p>
                <a:pPr marL="966788" lvl="1" indent="-509588">
                  <a:buClr>
                    <a:srgbClr val="C00000"/>
                  </a:buClr>
                  <a:buFont typeface="+mj-lt"/>
                  <a:buAutoNum type="alphaLcPeriod" startAt="3"/>
                  <a:tabLst>
                    <a:tab pos="966788" algn="l"/>
                    <a:tab pos="2514600" algn="l"/>
                  </a:tabLst>
                </a:pPr>
                <a:r>
                  <a:rPr lang="en-US" sz="2200" i="1"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cs typeface="Arial" panose="020B0604020202020204" pitchFamily="34" charset="0"/>
                              </a:rPr>
                            </m:ctrlPr>
                          </m:fPr>
                          <m:num>
                            <m:r>
                              <m:rPr>
                                <m:sty m:val="p"/>
                              </m:rPr>
                              <a:rPr lang="en-US" sz="2200">
                                <a:latin typeface="Cambria Math" panose="02040503050406030204" pitchFamily="18" charset="0"/>
                                <a:cs typeface="Arial" panose="020B0604020202020204" pitchFamily="34" charset="0"/>
                              </a:rPr>
                              <m:t>x</m:t>
                            </m:r>
                            <m:r>
                              <m:rPr>
                                <m:sty m:val="p"/>
                              </m:rPr>
                              <a:rPr lang="en-US" sz="2200" b="0" i="0" smtClean="0">
                                <a:latin typeface="Cambria Math" panose="02040503050406030204" pitchFamily="18" charset="0"/>
                                <a:cs typeface="Arial" panose="020B0604020202020204" pitchFamily="34" charset="0"/>
                              </a:rPr>
                              <m:t>y</m:t>
                            </m:r>
                          </m:num>
                          <m:den>
                            <m:r>
                              <m:rPr>
                                <m:sty m:val="p"/>
                              </m:rPr>
                              <a:rPr lang="en-US" sz="2200" b="0" i="0" smtClean="0">
                                <a:latin typeface="Cambria Math" panose="02040503050406030204" pitchFamily="18" charset="0"/>
                                <a:cs typeface="Arial" panose="020B0604020202020204" pitchFamily="34" charset="0"/>
                              </a:rPr>
                              <m:t>z</m:t>
                            </m:r>
                          </m:den>
                        </m:f>
                      </m:e>
                    </m:rad>
                  </m:oMath>
                </a14:m>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d.</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L</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3(1 + </a:t>
                </a:r>
                <a:r>
                  <a:rPr lang="en-US" sz="2200" i="1" dirty="0" smtClean="0">
                    <a:latin typeface="Arial" panose="020B0604020202020204" pitchFamily="34" charset="0"/>
                    <a:cs typeface="Arial" panose="020B0604020202020204" pitchFamily="34" charset="0"/>
                  </a:rPr>
                  <a:t>x</a:t>
                </a:r>
                <a:r>
                  <a:rPr lang="en-US" sz="2200" dirty="0" smtClean="0">
                    <a:latin typeface="Arial" panose="020B0604020202020204" pitchFamily="34" charset="0"/>
                    <a:cs typeface="Arial" panose="020B0604020202020204" pitchFamily="34" charset="0"/>
                  </a:rPr>
                  <a:t>)</a:t>
                </a:r>
                <a:r>
                  <a:rPr lang="en-US" sz="2200" baseline="30000" dirty="0" smtClean="0">
                    <a:latin typeface="Arial" panose="020B0604020202020204" pitchFamily="34" charset="0"/>
                    <a:cs typeface="Arial" panose="020B0604020202020204" pitchFamily="34" charset="0"/>
                  </a:rPr>
                  <a:t>2</a:t>
                </a:r>
                <a:br>
                  <a:rPr lang="en-US" sz="2200" baseline="30000" dirty="0" smtClean="0">
                    <a:latin typeface="Arial" panose="020B0604020202020204" pitchFamily="34" charset="0"/>
                    <a:cs typeface="Arial" panose="020B0604020202020204" pitchFamily="34" charset="0"/>
                  </a:rPr>
                </a:br>
                <a:r>
                  <a:rPr lang="en-US" sz="2200" baseline="30000" dirty="0" smtClean="0">
                    <a:latin typeface="Arial" panose="020B0604020202020204" pitchFamily="34" charset="0"/>
                    <a:cs typeface="Arial" panose="020B0604020202020204" pitchFamily="34" charset="0"/>
                  </a:rPr>
                  <a:t/>
                </a:r>
                <a:br>
                  <a:rPr lang="en-US" sz="2200" baseline="30000" dirty="0" smtClean="0">
                    <a:latin typeface="Arial" panose="020B0604020202020204" pitchFamily="34" charset="0"/>
                    <a:cs typeface="Arial" panose="020B0604020202020204" pitchFamily="34" charset="0"/>
                  </a:rPr>
                </a:br>
                <a:r>
                  <a:rPr lang="en-US" sz="2200" baseline="30000" dirty="0" smtClean="0">
                    <a:latin typeface="Arial" panose="020B0604020202020204" pitchFamily="34" charset="0"/>
                    <a:cs typeface="Arial" panose="020B0604020202020204" pitchFamily="34" charset="0"/>
                  </a:rPr>
                  <a:t/>
                </a:r>
                <a:br>
                  <a:rPr lang="en-US" sz="2200" baseline="30000" dirty="0" smtClean="0">
                    <a:latin typeface="Arial" panose="020B0604020202020204" pitchFamily="34" charset="0"/>
                    <a:cs typeface="Arial" panose="020B0604020202020204" pitchFamily="34" charset="0"/>
                  </a:rPr>
                </a:br>
                <a:r>
                  <a:rPr lang="en-US" sz="4000" baseline="30000" dirty="0" smtClean="0">
                    <a:latin typeface="Arial" panose="020B0604020202020204" pitchFamily="34" charset="0"/>
                    <a:cs typeface="Arial" panose="020B0604020202020204" pitchFamily="34" charset="0"/>
                  </a:rPr>
                  <a:t/>
                </a:r>
                <a:br>
                  <a:rPr lang="en-US" sz="4000" baseline="30000" dirty="0" smtClean="0">
                    <a:latin typeface="Arial" panose="020B0604020202020204" pitchFamily="34" charset="0"/>
                    <a:cs typeface="Arial" panose="020B0604020202020204" pitchFamily="34" charset="0"/>
                  </a:rPr>
                </a:br>
                <a:endParaRPr lang="en-US" sz="2200" baseline="30000" dirty="0">
                  <a:latin typeface="Arial" panose="020B0604020202020204" pitchFamily="34" charset="0"/>
                  <a:cs typeface="Arial" panose="020B0604020202020204" pitchFamily="34" charset="0"/>
                </a:endParaRPr>
              </a:p>
              <a:p>
                <a:pPr marL="509588" indent="-509588">
                  <a:buClr>
                    <a:srgbClr val="C00000"/>
                  </a:buClr>
                  <a:buFont typeface="+mj-lt"/>
                  <a:buAutoNum type="arabicPeriod" startAt="5"/>
                  <a:tabLst>
                    <a:tab pos="966788" algn="l"/>
                    <a:tab pos="2514600" algn="l"/>
                  </a:tabLst>
                </a:pP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each formula change the subject to the letter given in brackets.</a:t>
                </a:r>
              </a:p>
              <a:p>
                <a:pPr marL="966788" lvl="1" indent="-509588">
                  <a:buClr>
                    <a:srgbClr val="C00000"/>
                  </a:buClr>
                  <a:buFont typeface="+mj-lt"/>
                  <a:buAutoNum type="alphaLcPeriod"/>
                  <a:tabLst>
                    <a:tab pos="966788" algn="l"/>
                    <a:tab pos="2514600" algn="l"/>
                  </a:tabLst>
                </a:pPr>
                <a:r>
                  <a:rPr lang="en-US" sz="2200" dirty="0" smtClean="0">
                    <a:latin typeface="Arial" panose="020B0604020202020204" pitchFamily="34" charset="0"/>
                    <a:cs typeface="Arial" panose="020B0604020202020204" pitchFamily="34" charset="0"/>
                  </a:rPr>
                  <a:t>V =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4</m:t>
                        </m:r>
                      </m:num>
                      <m:den>
                        <m:r>
                          <a:rPr lang="en-US" sz="2200" b="0" i="0" smtClean="0">
                            <a:latin typeface="Cambria Math" panose="02040503050406030204" pitchFamily="18" charset="0"/>
                            <a:cs typeface="Arial" panose="020B0604020202020204" pitchFamily="34" charset="0"/>
                          </a:rPr>
                          <m:t>3</m:t>
                        </m:r>
                      </m:den>
                    </m:f>
                  </m:oMath>
                </a14:m>
                <a:r>
                  <a:rPr lang="en-US" sz="2200" i="1" dirty="0" smtClean="0">
                    <a:latin typeface="Arial" panose="020B0604020202020204" pitchFamily="34" charset="0"/>
                    <a:cs typeface="Arial" panose="020B0604020202020204" pitchFamily="34" charset="0"/>
                  </a:rPr>
                  <a:t>pr</a:t>
                </a:r>
                <a:r>
                  <a:rPr lang="en-US" sz="2200" baseline="30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a:t>
                </a:r>
                <a:r>
                  <a:rPr lang="en-US" sz="2200" b="1" i="1" dirty="0" smtClean="0">
                    <a:latin typeface="Arial" panose="020B0604020202020204" pitchFamily="34" charset="0"/>
                    <a:cs typeface="Arial" panose="020B0604020202020204" pitchFamily="34" charset="0"/>
                  </a:rPr>
                  <a:t>r</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V = 4</a:t>
                </a:r>
                <a:r>
                  <a:rPr lang="en-US" sz="2200" i="1" dirty="0" smtClean="0">
                    <a:latin typeface="Arial" panose="020B0604020202020204" pitchFamily="34" charset="0"/>
                    <a:cs typeface="Arial" panose="020B0604020202020204" pitchFamily="34" charset="0"/>
                  </a:rPr>
                  <a:t>x</a:t>
                </a:r>
                <a:r>
                  <a:rPr lang="en-US" sz="2200" baseline="30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x</a:t>
                </a:r>
                <a:r>
                  <a:rPr lang="en-US" sz="2200" dirty="0">
                    <a:latin typeface="Arial" panose="020B0604020202020204" pitchFamily="34" charset="0"/>
                    <a:cs typeface="Arial" panose="020B0604020202020204" pitchFamily="34" charset="0"/>
                  </a:rPr>
                  <a:t>)</a:t>
                </a:r>
              </a:p>
              <a:p>
                <a:pPr marL="966788" lvl="1" indent="-509588">
                  <a:buClr>
                    <a:srgbClr val="C00000"/>
                  </a:buClr>
                  <a:buFont typeface="+mj-lt"/>
                  <a:buAutoNum type="alphaLcPeriod" startAt="3"/>
                  <a:tabLst>
                    <a:tab pos="966788" algn="l"/>
                    <a:tab pos="2514600" algn="l"/>
                  </a:tabLst>
                </a:pPr>
                <a:r>
                  <a:rPr lang="en-US" sz="2200" i="1" dirty="0" smtClean="0">
                    <a:latin typeface="Arial" panose="020B0604020202020204" pitchFamily="34" charset="0"/>
                    <a:cs typeface="Arial" panose="020B0604020202020204" pitchFamily="34" charset="0"/>
                  </a:rPr>
                  <a:t>y</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14:m>
                  <m:oMath xmlns:m="http://schemas.openxmlformats.org/officeDocument/2006/math">
                    <m:rad>
                      <m:radPr>
                        <m:ctrlPr>
                          <a:rPr lang="en-US" sz="2200" i="1">
                            <a:latin typeface="Cambria Math" panose="02040503050406030204" pitchFamily="18" charset="0"/>
                          </a:rPr>
                        </m:ctrlPr>
                      </m:radPr>
                      <m:deg>
                        <m:r>
                          <a:rPr lang="en-US" sz="2200" b="0" i="1" smtClean="0">
                            <a:latin typeface="Cambria Math" panose="02040503050406030204" pitchFamily="18" charset="0"/>
                          </a:rPr>
                          <m:t>3</m:t>
                        </m:r>
                      </m:deg>
                      <m:e>
                        <m:r>
                          <a:rPr lang="en-US" sz="2200" b="0" i="1" smtClean="0">
                            <a:latin typeface="Cambria Math" panose="02040503050406030204" pitchFamily="18" charset="0"/>
                          </a:rPr>
                          <m:t>5</m:t>
                        </m:r>
                        <m:r>
                          <a:rPr lang="en-US" sz="2200" b="0" i="1" smtClean="0">
                            <a:latin typeface="Cambria Math" panose="02040503050406030204" pitchFamily="18" charset="0"/>
                          </a:rPr>
                          <m:t>𝑥</m:t>
                        </m:r>
                      </m:e>
                    </m:rad>
                  </m:oMath>
                </a14:m>
                <a:r>
                  <a:rPr lang="en-US" sz="2200" dirty="0" smtClean="0"/>
                  <a:t>  (</a:t>
                </a:r>
                <a:r>
                  <a:rPr lang="en-US" sz="2200" b="1" i="1" dirty="0" smtClean="0"/>
                  <a:t>x</a:t>
                </a:r>
                <a:r>
                  <a:rPr lang="en-US" sz="2200" dirty="0" smtClean="0"/>
                  <a:t>)	    </a:t>
                </a:r>
                <a:r>
                  <a:rPr lang="en-US" sz="2200" dirty="0" smtClean="0">
                    <a:solidFill>
                      <a:srgbClr val="C00000"/>
                    </a:solidFill>
                  </a:rPr>
                  <a:t>d.</a:t>
                </a:r>
                <a:r>
                  <a:rPr lang="en-US" sz="2200" dirty="0" smtClean="0"/>
                  <a:t>  </a:t>
                </a:r>
                <a:r>
                  <a:rPr lang="en-US" sz="2200" i="1" dirty="0" smtClean="0">
                    <a:latin typeface="Arial" panose="020B0604020202020204" pitchFamily="34" charset="0"/>
                    <a:cs typeface="Arial" panose="020B0604020202020204" pitchFamily="34" charset="0"/>
                  </a:rPr>
                  <a:t>z</a:t>
                </a:r>
                <a:r>
                  <a:rPr lang="en-US" sz="2200" dirty="0" smtClean="0">
                    <a:latin typeface="Arial" panose="020B0604020202020204" pitchFamily="34" charset="0"/>
                    <a:cs typeface="Arial" panose="020B0604020202020204" pitchFamily="34" charset="0"/>
                  </a:rPr>
                  <a:t> = </a:t>
                </a:r>
                <a14:m>
                  <m:oMath xmlns:m="http://schemas.openxmlformats.org/officeDocument/2006/math">
                    <m:rad>
                      <m:radPr>
                        <m:ctrlPr>
                          <a:rPr lang="en-US" sz="2200" i="1">
                            <a:latin typeface="Cambria Math" panose="02040503050406030204" pitchFamily="18" charset="0"/>
                          </a:rPr>
                        </m:ctrlPr>
                      </m:radPr>
                      <m:deg>
                        <m:r>
                          <a:rPr lang="en-US" sz="2200" i="1">
                            <a:latin typeface="Cambria Math" panose="02040503050406030204" pitchFamily="18" charset="0"/>
                          </a:rPr>
                          <m:t>3</m:t>
                        </m:r>
                      </m:deg>
                      <m:e>
                        <m:f>
                          <m:fPr>
                            <m:ctrlPr>
                              <a:rPr lang="en-US" sz="2200" i="1">
                                <a:latin typeface="Cambria Math" panose="02040503050406030204" pitchFamily="18" charset="0"/>
                                <a:cs typeface="Arial" panose="020B0604020202020204" pitchFamily="34" charset="0"/>
                              </a:rPr>
                            </m:ctrlPr>
                          </m:fPr>
                          <m:num>
                            <m:r>
                              <m:rPr>
                                <m:sty m:val="p"/>
                              </m:rPr>
                              <a:rPr lang="en-US" sz="2200">
                                <a:latin typeface="Cambria Math" panose="02040503050406030204" pitchFamily="18" charset="0"/>
                                <a:cs typeface="Arial" panose="020B0604020202020204" pitchFamily="34" charset="0"/>
                              </a:rPr>
                              <m:t>x</m:t>
                            </m:r>
                          </m:num>
                          <m:den>
                            <m:r>
                              <m:rPr>
                                <m:sty m:val="p"/>
                              </m:rPr>
                              <a:rPr lang="en-US" sz="2200" b="0" i="0" smtClean="0">
                                <a:latin typeface="Cambria Math" panose="02040503050406030204" pitchFamily="18" charset="0"/>
                                <a:cs typeface="Arial" panose="020B0604020202020204" pitchFamily="34" charset="0"/>
                              </a:rPr>
                              <m:t>y</m:t>
                            </m:r>
                          </m:den>
                        </m:f>
                      </m:e>
                    </m:rad>
                  </m:oMath>
                </a14:m>
                <a:r>
                  <a:rPr lang="en-US" sz="2200" dirty="0" smtClean="0">
                    <a:latin typeface="Arial" panose="020B0604020202020204" pitchFamily="34" charset="0"/>
                    <a:cs typeface="Arial" panose="020B0604020202020204" pitchFamily="34" charset="0"/>
                  </a:rPr>
                  <a:t>    (</a:t>
                </a:r>
                <a:r>
                  <a:rPr lang="en-US" sz="2200" b="1" i="1" dirty="0" smtClean="0">
                    <a:latin typeface="Arial" panose="020B0604020202020204" pitchFamily="34" charset="0"/>
                    <a:cs typeface="Arial" panose="020B0604020202020204" pitchFamily="34" charset="0"/>
                  </a:rPr>
                  <a:t>y</a:t>
                </a:r>
                <a:r>
                  <a:rPr lang="en-US" sz="2200" dirty="0">
                    <a:latin typeface="Arial" panose="020B0604020202020204" pitchFamily="34" charset="0"/>
                    <a:cs typeface="Arial" panose="020B0604020202020204" pitchFamily="34" charset="0"/>
                  </a:rPr>
                  <a:t>)</a:t>
                </a:r>
                <a:endParaRPr lang="en-US" sz="2200" i="1"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741491"/>
              </a:xfrm>
              <a:prstGeom prst="rect">
                <a:avLst/>
              </a:prstGeom>
              <a:blipFill rotWithShape="0">
                <a:blip r:embed="rId6"/>
                <a:stretch>
                  <a:fillRect l="-1275" t="-643"/>
                </a:stretch>
              </a:blipFill>
            </p:spPr>
            <p:txBody>
              <a:bodyPr/>
              <a:lstStyle/>
              <a:p>
                <a:r>
                  <a:rPr lang="en-US">
                    <a:noFill/>
                  </a:rPr>
                  <a:t> </a:t>
                </a:r>
              </a:p>
            </p:txBody>
          </p:sp>
        </mc:Fallback>
      </mc:AlternateContent>
      <p:sp>
        <p:nvSpPr>
          <p:cNvPr id="8" name="Rectangle 7"/>
          <p:cNvSpPr/>
          <p:nvPr/>
        </p:nvSpPr>
        <p:spPr>
          <a:xfrm flipH="1">
            <a:off x="277542" y="3030051"/>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Q5d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First divide both sides by 3. Then square root both sides</a:t>
            </a:r>
          </a:p>
        </p:txBody>
      </p:sp>
      <p:sp>
        <p:nvSpPr>
          <p:cNvPr id="9" name="Rectangle 8"/>
          <p:cNvSpPr/>
          <p:nvPr/>
        </p:nvSpPr>
        <p:spPr>
          <a:xfrm flipH="1">
            <a:off x="246745" y="5889466"/>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 hint</a:t>
            </a:r>
            <a:r>
              <a:rPr lang="en-US" sz="2000" dirty="0" smtClean="0">
                <a:solidFill>
                  <a:schemeClr val="tx1"/>
                </a:solidFill>
                <a:latin typeface="Arial" panose="020B0604020202020204" pitchFamily="34" charset="0"/>
                <a:cs typeface="Arial" panose="020B0604020202020204" pitchFamily="34" charset="0"/>
              </a:rPr>
              <a:t> - First make </a:t>
            </a:r>
            <a:r>
              <a:rPr lang="en-US" sz="2000" i="1" dirty="0" smtClean="0">
                <a:solidFill>
                  <a:schemeClr val="tx1"/>
                </a:solidFill>
                <a:latin typeface="Arial" panose="020B0604020202020204" pitchFamily="34" charset="0"/>
                <a:cs typeface="Arial" panose="020B0604020202020204" pitchFamily="34" charset="0"/>
              </a:rPr>
              <a:t>r</a:t>
            </a:r>
            <a:r>
              <a:rPr lang="en-US" sz="2000" baseline="30000" dirty="0" smtClean="0">
                <a:solidFill>
                  <a:schemeClr val="tx1"/>
                </a:solidFill>
                <a:latin typeface="Arial" panose="020B0604020202020204" pitchFamily="34" charset="0"/>
                <a:cs typeface="Arial" panose="020B0604020202020204" pitchFamily="34" charset="0"/>
              </a:rPr>
              <a:t>3</a:t>
            </a:r>
            <a:r>
              <a:rPr lang="en-US" sz="2000" dirty="0" smtClean="0">
                <a:solidFill>
                  <a:schemeClr val="tx1"/>
                </a:solidFill>
                <a:latin typeface="Arial" panose="020B0604020202020204" pitchFamily="34" charset="0"/>
                <a:cs typeface="Arial" panose="020B0604020202020204" pitchFamily="34" charset="0"/>
              </a:rPr>
              <a:t> the subject. Finally take the cube root to give </a:t>
            </a:r>
            <a:r>
              <a:rPr lang="en-US" sz="2000" i="1" dirty="0" smtClean="0">
                <a:solidFill>
                  <a:schemeClr val="tx1"/>
                </a:solidFill>
                <a:latin typeface="Arial" panose="020B0604020202020204" pitchFamily="34" charset="0"/>
                <a:cs typeface="Arial" panose="020B0604020202020204" pitchFamily="34" charset="0"/>
              </a:rPr>
              <a:t>r</a:t>
            </a:r>
            <a:r>
              <a:rPr lang="en-US" sz="2000" dirty="0" smtClean="0">
                <a:solidFill>
                  <a:schemeClr val="tx1"/>
                </a:solidFill>
                <a:latin typeface="Arial" panose="020B0604020202020204" pitchFamily="34" charset="0"/>
                <a:cs typeface="Arial" panose="020B0604020202020204" pitchFamily="34" charset="0"/>
              </a:rPr>
              <a:t> as the subject.</a:t>
            </a:r>
            <a:endParaRPr lang="en-US" sz="20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flipH="1">
            <a:off x="5529006" y="5889466"/>
            <a:ext cx="3229688" cy="70111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Q5c hint</a:t>
            </a:r>
            <a:r>
              <a:rPr lang="en-US" sz="2000" dirty="0" smtClean="0">
                <a:solidFill>
                  <a:schemeClr val="tx1"/>
                </a:solidFill>
                <a:latin typeface="Arial" panose="020B0604020202020204" pitchFamily="34" charset="0"/>
                <a:cs typeface="Arial" panose="020B0604020202020204" pitchFamily="34" charset="0"/>
              </a:rPr>
              <a:t> - </a:t>
            </a:r>
            <a:r>
              <a:rPr lang="en-US" sz="2000" dirty="0">
                <a:solidFill>
                  <a:schemeClr val="tx1"/>
                </a:solidFill>
                <a:latin typeface="Arial" panose="020B0604020202020204" pitchFamily="34" charset="0"/>
                <a:cs typeface="Arial" panose="020B0604020202020204" pitchFamily="34" charset="0"/>
              </a:rPr>
              <a:t>First cube both sides.</a:t>
            </a:r>
          </a:p>
        </p:txBody>
      </p:sp>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3485" y="4005064"/>
            <a:ext cx="548640" cy="548640"/>
          </a:xfrm>
          <a:prstGeom prst="rect">
            <a:avLst/>
          </a:prstGeom>
        </p:spPr>
      </p:pic>
    </p:spTree>
    <p:extLst>
      <p:ext uri="{BB962C8B-B14F-4D97-AF65-F5344CB8AC3E}">
        <p14:creationId xmlns:p14="http://schemas.microsoft.com/office/powerpoint/2010/main" val="251817843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533</a:t>
            </a:r>
            <a:endParaRPr lang="en-GB" sz="1400" b="1" dirty="0">
              <a:latin typeface="Calibri" panose="020F0502020204030204" pitchFamily="34" charset="0"/>
            </a:endParaRPr>
          </a:p>
        </p:txBody>
      </p:sp>
      <p:grpSp>
        <p:nvGrpSpPr>
          <p:cNvPr id="30" name="Group 29"/>
          <p:cNvGrpSpPr/>
          <p:nvPr/>
        </p:nvGrpSpPr>
        <p:grpSpPr>
          <a:xfrm>
            <a:off x="196640" y="1209820"/>
            <a:ext cx="8625818" cy="1318948"/>
            <a:chOff x="150164" y="6494199"/>
            <a:chExt cx="8625818" cy="1318948"/>
          </a:xfrm>
        </p:grpSpPr>
        <p:sp>
          <p:nvSpPr>
            <p:cNvPr id="31" name="Rectangle 30"/>
            <p:cNvSpPr/>
            <p:nvPr/>
          </p:nvSpPr>
          <p:spPr>
            <a:xfrm flipH="1">
              <a:off x="150164" y="6697155"/>
              <a:ext cx="8625818" cy="111599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When the letter to be made the subject appears twice in the formula you will need to </a:t>
              </a:r>
              <a:r>
                <a:rPr lang="en-US" sz="2400" dirty="0" err="1">
                  <a:solidFill>
                    <a:schemeClr val="tx1"/>
                  </a:solidFill>
                  <a:latin typeface="Arial" panose="020B0604020202020204" pitchFamily="34" charset="0"/>
                  <a:cs typeface="Arial" panose="020B0604020202020204" pitchFamily="34" charset="0"/>
                </a:rPr>
                <a:t>factorise</a:t>
              </a:r>
              <a:r>
                <a:rPr lang="en-US" sz="2400" dirty="0">
                  <a:solidFill>
                    <a:schemeClr val="tx1"/>
                  </a:solidFill>
                  <a:latin typeface="Arial" panose="020B0604020202020204" pitchFamily="34" charset="0"/>
                  <a:cs typeface="Arial" panose="020B0604020202020204" pitchFamily="34" charset="0"/>
                </a:rPr>
                <a:t>.</a:t>
              </a:r>
            </a:p>
          </p:txBody>
        </p:sp>
        <p:sp>
          <p:nvSpPr>
            <p:cNvPr id="32" name="Pentagon 3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a:t>
              </a:r>
              <a:endParaRPr lang="en-US" sz="2400" b="1" dirty="0">
                <a:latin typeface="Arial" panose="020B0604020202020204" pitchFamily="34" charset="0"/>
                <a:cs typeface="Arial" panose="020B0604020202020204" pitchFamily="34" charset="0"/>
              </a:endParaRPr>
            </a:p>
          </p:txBody>
        </p:sp>
      </p:grpSp>
      <p:grpSp>
        <p:nvGrpSpPr>
          <p:cNvPr id="10" name="Group 9"/>
          <p:cNvGrpSpPr/>
          <p:nvPr/>
        </p:nvGrpSpPr>
        <p:grpSpPr>
          <a:xfrm>
            <a:off x="206895" y="2420888"/>
            <a:ext cx="8615563" cy="4176464"/>
            <a:chOff x="3456366" y="1017023"/>
            <a:chExt cx="5310373" cy="4176464"/>
          </a:xfrm>
        </p:grpSpPr>
        <p:sp>
          <p:nvSpPr>
            <p:cNvPr id="14" name="Round Diagonal Corner Rectangle 13"/>
            <p:cNvSpPr/>
            <p:nvPr/>
          </p:nvSpPr>
          <p:spPr>
            <a:xfrm>
              <a:off x="3457589" y="1083690"/>
              <a:ext cx="5309150" cy="4109797"/>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3456366" y="1017023"/>
              <a:ext cx="5309149"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Arial" panose="020B0604020202020204" pitchFamily="34" charset="0"/>
                  <a:cs typeface="Arial" panose="020B0604020202020204" pitchFamily="34" charset="0"/>
                </a:rPr>
                <a:t>Example 2</a:t>
              </a:r>
              <a:endParaRPr lang="en-US" sz="2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3528255" y="1521078"/>
                  <a:ext cx="5197551" cy="2802562"/>
                </a:xfrm>
                <a:prstGeom prst="rect">
                  <a:avLst/>
                </a:prstGeom>
              </p:spPr>
              <p:txBody>
                <a:bodyPr wrap="square">
                  <a:spAutoFit/>
                </a:bodyPr>
                <a:lstStyle/>
                <a:p>
                  <a:pPr>
                    <a:spcAft>
                      <a:spcPts val="0"/>
                    </a:spcAft>
                    <a:tabLst>
                      <a:tab pos="4972050" algn="r"/>
                    </a:tabLst>
                  </a:pPr>
                  <a:r>
                    <a:rPr lang="en-US" sz="2600" dirty="0" smtClean="0"/>
                    <a:t>Make </a:t>
                  </a:r>
                  <a:r>
                    <a:rPr lang="en-US" sz="2600" i="1" dirty="0"/>
                    <a:t>w</a:t>
                  </a:r>
                  <a:r>
                    <a:rPr lang="en-US" sz="2600" dirty="0"/>
                    <a:t> the subject of the formula </a:t>
                  </a:r>
                  <a:r>
                    <a:rPr lang="en-US" sz="2600" i="1" dirty="0"/>
                    <a:t>A = </a:t>
                  </a:r>
                  <a:r>
                    <a:rPr lang="en-US" sz="2600" i="1" dirty="0" err="1"/>
                    <a:t>wh</a:t>
                  </a:r>
                  <a:r>
                    <a:rPr lang="en-US" sz="2600" i="1" dirty="0"/>
                    <a:t> + </a:t>
                  </a:r>
                  <a:r>
                    <a:rPr lang="en-US" sz="2600" i="1" dirty="0" err="1" smtClean="0">
                      <a:latin typeface="Times New Roman" panose="02020603050405020304" pitchFamily="18" charset="0"/>
                      <a:cs typeface="Times New Roman" panose="02020603050405020304" pitchFamily="18" charset="0"/>
                    </a:rPr>
                    <a:t>l</a:t>
                  </a:r>
                  <a:r>
                    <a:rPr lang="en-US" sz="2600" i="1" dirty="0" err="1" smtClean="0"/>
                    <a:t>h</a:t>
                  </a:r>
                  <a:r>
                    <a:rPr lang="en-US" sz="2600" i="1" dirty="0" smtClean="0"/>
                    <a:t> </a:t>
                  </a:r>
                  <a:r>
                    <a:rPr lang="en-US" sz="2600" i="1" dirty="0"/>
                    <a:t>+ </a:t>
                  </a:r>
                  <a:r>
                    <a:rPr lang="en-US" sz="2600" i="1" dirty="0" err="1">
                      <a:latin typeface="Times New Roman" panose="02020603050405020304" pitchFamily="18" charset="0"/>
                      <a:cs typeface="Times New Roman" panose="02020603050405020304" pitchFamily="18" charset="0"/>
                    </a:rPr>
                    <a:t>l</a:t>
                  </a:r>
                  <a:r>
                    <a:rPr lang="en-US" sz="2600" i="1" dirty="0" err="1" smtClean="0"/>
                    <a:t>w</a:t>
                  </a:r>
                  <a:r>
                    <a:rPr lang="en-US" sz="2600" dirty="0" smtClean="0"/>
                    <a:t/>
                  </a:r>
                  <a:br>
                    <a:rPr lang="en-US" sz="2600" dirty="0" smtClean="0"/>
                  </a:br>
                  <a:endParaRPr lang="en-US" sz="2600" dirty="0"/>
                </a:p>
                <a:p>
                  <a:pPr>
                    <a:tabLst>
                      <a:tab pos="1038225" algn="l"/>
                      <a:tab pos="1195388" algn="l"/>
                    </a:tabLst>
                  </a:pPr>
                  <a:r>
                    <a:rPr lang="en-US" sz="2600" i="1" dirty="0">
                      <a:solidFill>
                        <a:srgbClr val="0070C0"/>
                      </a:solidFill>
                    </a:rPr>
                    <a:t>A </a:t>
                  </a:r>
                  <a:r>
                    <a:rPr lang="en-US" sz="2600" i="1" dirty="0" smtClean="0">
                      <a:solidFill>
                        <a:srgbClr val="0070C0"/>
                      </a:solidFill>
                    </a:rPr>
                    <a:t>– </a:t>
                  </a:r>
                  <a:r>
                    <a:rPr lang="en-US" sz="2600" i="1" dirty="0" err="1" smtClean="0">
                      <a:solidFill>
                        <a:srgbClr val="0070C0"/>
                      </a:solidFill>
                    </a:rPr>
                    <a:t>lh</a:t>
                  </a:r>
                  <a:r>
                    <a:rPr lang="en-US" sz="2600" i="1" dirty="0" smtClean="0">
                      <a:solidFill>
                        <a:srgbClr val="0070C0"/>
                      </a:solidFill>
                    </a:rPr>
                    <a:t>	= </a:t>
                  </a:r>
                  <a:r>
                    <a:rPr lang="en-US" sz="2600" i="1" dirty="0" err="1" smtClean="0">
                      <a:solidFill>
                        <a:srgbClr val="0070C0"/>
                      </a:solidFill>
                    </a:rPr>
                    <a:t>wh</a:t>
                  </a:r>
                  <a:r>
                    <a:rPr lang="en-US" sz="2600" i="1" dirty="0">
                      <a:solidFill>
                        <a:srgbClr val="0070C0"/>
                      </a:solidFill>
                    </a:rPr>
                    <a:t>+ </a:t>
                  </a:r>
                  <a:r>
                    <a:rPr lang="en-US" sz="2600" i="1" dirty="0" err="1" smtClean="0">
                      <a:solidFill>
                        <a:srgbClr val="0070C0"/>
                      </a:solidFill>
                    </a:rPr>
                    <a:t>Iw</a:t>
                  </a:r>
                  <a:endParaRPr lang="en-US" sz="2600" dirty="0">
                    <a:solidFill>
                      <a:srgbClr val="0070C0"/>
                    </a:solidFill>
                  </a:endParaRPr>
                </a:p>
                <a:p>
                  <a:pPr>
                    <a:tabLst>
                      <a:tab pos="1038225" algn="l"/>
                      <a:tab pos="1195388" algn="l"/>
                    </a:tabLst>
                  </a:pPr>
                  <a:endParaRPr lang="en-US" sz="2600" dirty="0">
                    <a:solidFill>
                      <a:srgbClr val="0070C0"/>
                    </a:solidFill>
                  </a:endParaRPr>
                </a:p>
                <a:p>
                  <a:pPr>
                    <a:tabLst>
                      <a:tab pos="1038225" algn="l"/>
                      <a:tab pos="1195388" algn="l"/>
                    </a:tabLst>
                  </a:pPr>
                  <a:r>
                    <a:rPr lang="en-US" sz="2600" i="1" dirty="0" smtClean="0">
                      <a:solidFill>
                        <a:srgbClr val="0070C0"/>
                      </a:solidFill>
                    </a:rPr>
                    <a:t>A-</a:t>
                  </a:r>
                  <a:r>
                    <a:rPr lang="en-US" sz="2600" i="1" dirty="0" err="1" smtClean="0">
                      <a:solidFill>
                        <a:srgbClr val="0070C0"/>
                      </a:solidFill>
                    </a:rPr>
                    <a:t>lh</a:t>
                  </a:r>
                  <a:r>
                    <a:rPr lang="en-US" sz="2600" i="1" dirty="0" smtClean="0">
                      <a:solidFill>
                        <a:srgbClr val="0070C0"/>
                      </a:solidFill>
                    </a:rPr>
                    <a:t>	= </a:t>
                  </a:r>
                  <a:r>
                    <a:rPr lang="en-US" sz="2600" i="1" dirty="0">
                      <a:solidFill>
                        <a:srgbClr val="0070C0"/>
                      </a:solidFill>
                    </a:rPr>
                    <a:t>w(h + </a:t>
                  </a:r>
                  <a:r>
                    <a:rPr lang="en-US" sz="2600" i="1" dirty="0" smtClean="0">
                      <a:solidFill>
                        <a:srgbClr val="0070C0"/>
                      </a:solidFill>
                    </a:rPr>
                    <a:t>l) </a:t>
                  </a:r>
                </a:p>
                <a:p>
                  <a:pPr>
                    <a:tabLst>
                      <a:tab pos="1038225" algn="l"/>
                      <a:tab pos="1195388" algn="l"/>
                    </a:tabLst>
                  </a:pPr>
                  <a:r>
                    <a:rPr lang="en-US" sz="2600" i="1" dirty="0" smtClean="0">
                      <a:solidFill>
                        <a:srgbClr val="0070C0"/>
                      </a:solidFill>
                    </a:rPr>
                    <a:t>       w	= </a:t>
                  </a:r>
                  <a14:m>
                    <m:oMath xmlns:m="http://schemas.openxmlformats.org/officeDocument/2006/math">
                      <m:f>
                        <m:fPr>
                          <m:ctrlPr>
                            <a:rPr lang="en-US" sz="2800" i="1">
                              <a:solidFill>
                                <a:srgbClr val="0070C0"/>
                              </a:solidFill>
                              <a:latin typeface="Cambria Math" panose="02040503050406030204" pitchFamily="18" charset="0"/>
                            </a:rPr>
                          </m:ctrlPr>
                        </m:fPr>
                        <m:num>
                          <m:r>
                            <m:rPr>
                              <m:nor/>
                            </m:rPr>
                            <a:rPr lang="en-US" sz="2800" i="1" dirty="0">
                              <a:solidFill>
                                <a:srgbClr val="0070C0"/>
                              </a:solidFill>
                            </a:rPr>
                            <m:t>A</m:t>
                          </m:r>
                          <m:r>
                            <m:rPr>
                              <m:nor/>
                            </m:rPr>
                            <a:rPr lang="en-US" sz="2800" b="0" i="1" dirty="0" smtClean="0">
                              <a:solidFill>
                                <a:srgbClr val="0070C0"/>
                              </a:solidFill>
                            </a:rPr>
                            <m:t> </m:t>
                          </m:r>
                          <m:r>
                            <m:rPr>
                              <m:nor/>
                            </m:rPr>
                            <a:rPr lang="en-US" sz="2800" i="1" dirty="0">
                              <a:solidFill>
                                <a:srgbClr val="0070C0"/>
                              </a:solidFill>
                            </a:rPr>
                            <m:t>−</m:t>
                          </m:r>
                          <m:r>
                            <m:rPr>
                              <m:nor/>
                            </m:rPr>
                            <a:rPr lang="en-US" sz="2800" b="0" i="1" dirty="0" smtClean="0">
                              <a:solidFill>
                                <a:srgbClr val="0070C0"/>
                              </a:solidFill>
                            </a:rPr>
                            <m:t> </m:t>
                          </m:r>
                          <m:r>
                            <m:rPr>
                              <m:nor/>
                            </m:rPr>
                            <a:rPr lang="en-US" sz="2800" i="1" dirty="0">
                              <a:solidFill>
                                <a:srgbClr val="0070C0"/>
                              </a:solidFill>
                            </a:rPr>
                            <m:t>lh</m:t>
                          </m:r>
                        </m:num>
                        <m:den>
                          <m:r>
                            <m:rPr>
                              <m:nor/>
                            </m:rPr>
                            <a:rPr lang="en-US" sz="2800" b="0" i="1" dirty="0" smtClean="0">
                              <a:solidFill>
                                <a:srgbClr val="0070C0"/>
                              </a:solidFill>
                            </a:rPr>
                            <m:t>h</m:t>
                          </m:r>
                          <m:r>
                            <m:rPr>
                              <m:nor/>
                            </m:rPr>
                            <a:rPr lang="en-US" sz="2800" b="0" i="1" dirty="0" smtClean="0">
                              <a:solidFill>
                                <a:srgbClr val="0070C0"/>
                              </a:solidFill>
                            </a:rPr>
                            <m:t> + </m:t>
                          </m:r>
                          <m:r>
                            <m:rPr>
                              <m:nor/>
                            </m:rPr>
                            <a:rPr lang="en-US" sz="2800" i="1" dirty="0">
                              <a:solidFill>
                                <a:srgbClr val="0070C0"/>
                              </a:solidFill>
                            </a:rPr>
                            <m:t>l</m:t>
                          </m:r>
                        </m:den>
                      </m:f>
                    </m:oMath>
                  </a14:m>
                  <a:endParaRPr lang="en-US" sz="2600" i="1" dirty="0">
                    <a:solidFill>
                      <a:srgbClr val="0070C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3528255" y="1521078"/>
                  <a:ext cx="5197551" cy="2802562"/>
                </a:xfrm>
                <a:prstGeom prst="rect">
                  <a:avLst/>
                </a:prstGeom>
                <a:blipFill rotWithShape="0">
                  <a:blip r:embed="rId5"/>
                  <a:stretch>
                    <a:fillRect l="-1302" t="-2174" b="-217"/>
                  </a:stretch>
                </a:blipFill>
              </p:spPr>
              <p:txBody>
                <a:bodyPr/>
                <a:lstStyle/>
                <a:p>
                  <a:r>
                    <a:rPr lang="en-US">
                      <a:noFill/>
                    </a:rPr>
                    <a:t> </a:t>
                  </a:r>
                </a:p>
              </p:txBody>
            </p:sp>
          </mc:Fallback>
        </mc:AlternateContent>
      </p:grpSp>
      <p:sp>
        <p:nvSpPr>
          <p:cNvPr id="17" name="Rectangle 16"/>
          <p:cNvSpPr/>
          <p:nvPr/>
        </p:nvSpPr>
        <p:spPr>
          <a:xfrm flipH="1">
            <a:off x="3635896" y="3495779"/>
            <a:ext cx="5112568" cy="144655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i="1" dirty="0">
                <a:solidFill>
                  <a:schemeClr val="tx1"/>
                </a:solidFill>
                <a:latin typeface="Arial" panose="020B0604020202020204" pitchFamily="34" charset="0"/>
                <a:cs typeface="Arial" panose="020B0604020202020204" pitchFamily="34" charset="0"/>
              </a:rPr>
              <a:t>w</a:t>
            </a:r>
            <a:r>
              <a:rPr lang="en-US" sz="2200" dirty="0">
                <a:solidFill>
                  <a:schemeClr val="tx1"/>
                </a:solidFill>
                <a:latin typeface="Arial" panose="020B0604020202020204" pitchFamily="34" charset="0"/>
                <a:cs typeface="Arial" panose="020B0604020202020204" pitchFamily="34" charset="0"/>
              </a:rPr>
              <a:t> appears twice in this formula.</a:t>
            </a:r>
          </a:p>
          <a:p>
            <a:r>
              <a:rPr lang="en-US" sz="2200" dirty="0">
                <a:solidFill>
                  <a:schemeClr val="tx1"/>
                </a:solidFill>
                <a:latin typeface="Arial" panose="020B0604020202020204" pitchFamily="34" charset="0"/>
                <a:cs typeface="Arial" panose="020B0604020202020204" pitchFamily="34" charset="0"/>
              </a:rPr>
              <a:t>Subtract </a:t>
            </a:r>
            <a:r>
              <a:rPr lang="en-US" sz="2200" i="1" dirty="0" err="1">
                <a:solidFill>
                  <a:schemeClr val="tx1"/>
                </a:solidFill>
                <a:latin typeface="Arial" panose="020B0604020202020204" pitchFamily="34" charset="0"/>
                <a:cs typeface="Arial" panose="020B0604020202020204" pitchFamily="34" charset="0"/>
              </a:rPr>
              <a:t>Ih</a:t>
            </a:r>
            <a:r>
              <a:rPr lang="en-US" sz="2200" dirty="0">
                <a:solidFill>
                  <a:schemeClr val="tx1"/>
                </a:solidFill>
                <a:latin typeface="Arial" panose="020B0604020202020204" pitchFamily="34" charset="0"/>
                <a:cs typeface="Arial" panose="020B0604020202020204" pitchFamily="34" charset="0"/>
              </a:rPr>
              <a:t> from both sides to get the terms in </a:t>
            </a:r>
            <a:r>
              <a:rPr lang="en-US" sz="2200" i="1" dirty="0">
                <a:solidFill>
                  <a:schemeClr val="tx1"/>
                </a:solidFill>
                <a:latin typeface="Arial" panose="020B0604020202020204" pitchFamily="34" charset="0"/>
                <a:cs typeface="Arial" panose="020B0604020202020204" pitchFamily="34" charset="0"/>
              </a:rPr>
              <a:t>w</a:t>
            </a:r>
            <a:r>
              <a:rPr lang="en-US" sz="2200" dirty="0">
                <a:solidFill>
                  <a:schemeClr val="tx1"/>
                </a:solidFill>
                <a:latin typeface="Arial" panose="020B0604020202020204" pitchFamily="34" charset="0"/>
                <a:cs typeface="Arial" panose="020B0604020202020204" pitchFamily="34" charset="0"/>
              </a:rPr>
              <a:t> together on one side of the equals sign.</a:t>
            </a:r>
          </a:p>
        </p:txBody>
      </p:sp>
      <p:sp>
        <p:nvSpPr>
          <p:cNvPr id="18" name="Rectangle 17"/>
          <p:cNvSpPr/>
          <p:nvPr/>
        </p:nvSpPr>
        <p:spPr>
          <a:xfrm flipH="1">
            <a:off x="3635896" y="5036984"/>
            <a:ext cx="5084784"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a:solidFill>
                  <a:schemeClr val="tx1"/>
                </a:solidFill>
                <a:latin typeface="Arial" panose="020B0604020202020204" pitchFamily="34" charset="0"/>
                <a:cs typeface="Arial" panose="020B0604020202020204" pitchFamily="34" charset="0"/>
              </a:rPr>
              <a:t>Factorise the right-hand side, so </a:t>
            </a:r>
            <a:r>
              <a:rPr lang="en-US" sz="2200" i="1" dirty="0">
                <a:solidFill>
                  <a:schemeClr val="tx1"/>
                </a:solidFill>
                <a:latin typeface="Arial" panose="020B0604020202020204" pitchFamily="34" charset="0"/>
                <a:cs typeface="Arial" panose="020B0604020202020204" pitchFamily="34" charset="0"/>
              </a:rPr>
              <a:t>w</a:t>
            </a:r>
            <a:r>
              <a:rPr lang="en-US" sz="2200" dirty="0">
                <a:solidFill>
                  <a:schemeClr val="tx1"/>
                </a:solidFill>
                <a:latin typeface="Arial" panose="020B0604020202020204" pitchFamily="34" charset="0"/>
                <a:cs typeface="Arial" panose="020B0604020202020204" pitchFamily="34" charset="0"/>
              </a:rPr>
              <a:t> appears only once</a:t>
            </a:r>
            <a:r>
              <a:rPr lang="en-US" sz="2200" dirty="0" smtClean="0">
                <a:solidFill>
                  <a:schemeClr val="tx1"/>
                </a:solidFill>
                <a:latin typeface="Arial" panose="020B0604020202020204" pitchFamily="34" charset="0"/>
                <a:cs typeface="Arial" panose="020B0604020202020204" pitchFamily="34" charset="0"/>
              </a:rPr>
              <a:t>.</a:t>
            </a:r>
            <a:endParaRPr lang="en-US" sz="2200" i="1" dirty="0">
              <a:solidFill>
                <a:schemeClr val="tx1"/>
              </a:solidFill>
              <a:latin typeface="Arial" panose="020B0604020202020204" pitchFamily="34" charset="0"/>
              <a:cs typeface="Arial" panose="020B0604020202020204" pitchFamily="34" charset="0"/>
            </a:endParaRPr>
          </a:p>
        </p:txBody>
      </p:sp>
      <p:cxnSp>
        <p:nvCxnSpPr>
          <p:cNvPr id="19" name="Straight Arrow Connector 18"/>
          <p:cNvCxnSpPr>
            <a:stCxn id="18" idx="3"/>
          </p:cNvCxnSpPr>
          <p:nvPr/>
        </p:nvCxnSpPr>
        <p:spPr>
          <a:xfrm flipH="1" flipV="1">
            <a:off x="2987824" y="5036984"/>
            <a:ext cx="648072" cy="384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3"/>
          </p:cNvCxnSpPr>
          <p:nvPr/>
        </p:nvCxnSpPr>
        <p:spPr>
          <a:xfrm flipH="1" flipV="1">
            <a:off x="2987824" y="4150241"/>
            <a:ext cx="648072" cy="688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flipH="1">
            <a:off x="3635896" y="5950441"/>
            <a:ext cx="5084784" cy="4308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smtClean="0">
                <a:solidFill>
                  <a:schemeClr val="tx1"/>
                </a:solidFill>
                <a:latin typeface="Arial" panose="020B0604020202020204" pitchFamily="34" charset="0"/>
                <a:cs typeface="Arial" panose="020B0604020202020204" pitchFamily="34" charset="0"/>
              </a:rPr>
              <a:t>Divide both sides by (</a:t>
            </a:r>
            <a:r>
              <a:rPr lang="en-US" sz="2200" i="1" dirty="0" smtClean="0">
                <a:solidFill>
                  <a:schemeClr val="tx1"/>
                </a:solidFill>
                <a:latin typeface="Arial" panose="020B0604020202020204" pitchFamily="34" charset="0"/>
                <a:cs typeface="Arial" panose="020B0604020202020204" pitchFamily="34" charset="0"/>
              </a:rPr>
              <a:t>h + l</a:t>
            </a:r>
            <a:r>
              <a:rPr lang="en-US" sz="2200" dirty="0" smtClean="0">
                <a:solidFill>
                  <a:schemeClr val="tx1"/>
                </a:solidFill>
                <a:latin typeface="Arial" panose="020B0604020202020204" pitchFamily="34" charset="0"/>
                <a:cs typeface="Arial" panose="020B0604020202020204" pitchFamily="34" charset="0"/>
              </a:rPr>
              <a:t>)</a:t>
            </a:r>
            <a:endParaRPr lang="en-US" sz="2200" i="1" dirty="0">
              <a:solidFill>
                <a:schemeClr val="tx1"/>
              </a:solidFill>
              <a:latin typeface="Arial" panose="020B0604020202020204" pitchFamily="34" charset="0"/>
              <a:cs typeface="Arial" panose="020B0604020202020204" pitchFamily="34" charset="0"/>
            </a:endParaRPr>
          </a:p>
        </p:txBody>
      </p:sp>
      <p:cxnSp>
        <p:nvCxnSpPr>
          <p:cNvPr id="27" name="Straight Arrow Connector 26"/>
          <p:cNvCxnSpPr>
            <a:stCxn id="26" idx="3"/>
          </p:cNvCxnSpPr>
          <p:nvPr/>
        </p:nvCxnSpPr>
        <p:spPr>
          <a:xfrm flipH="1" flipV="1">
            <a:off x="2627784" y="5662409"/>
            <a:ext cx="1008112" cy="503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48568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440207"/>
              </a:xfrm>
              <a:prstGeom prst="rect">
                <a:avLst/>
              </a:prstGeom>
            </p:spPr>
            <p:txBody>
              <a:bodyPr wrap="square">
                <a:spAutoFit/>
              </a:bodyPr>
              <a:lstStyle/>
              <a:p>
                <a:pPr marL="581025" indent="-581025">
                  <a:buClr>
                    <a:srgbClr val="C00000"/>
                  </a:buClr>
                  <a:buFont typeface="+mj-lt"/>
                  <a:buAutoNum type="arabicPeriod" startAt="7"/>
                  <a:tabLst>
                    <a:tab pos="966788" algn="l"/>
                    <a:tab pos="2514600" algn="l"/>
                  </a:tabLst>
                </a:pPr>
                <a:r>
                  <a:rPr lang="en-US" sz="2800" dirty="0" smtClean="0">
                    <a:latin typeface="Arial" panose="020B0604020202020204" pitchFamily="34" charset="0"/>
                    <a:cs typeface="Arial" panose="020B0604020202020204" pitchFamily="34" charset="0"/>
                  </a:rPr>
                  <a:t>Make </a:t>
                </a: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the subject of the formula </a:t>
                </a:r>
                <a:r>
                  <a:rPr lang="en-US" sz="2800" i="1" dirty="0">
                    <a:latin typeface="Arial" panose="020B0604020202020204" pitchFamily="34" charset="0"/>
                    <a:cs typeface="Arial" panose="020B0604020202020204" pitchFamily="34" charset="0"/>
                  </a:rPr>
                  <a:t>h</a:t>
                </a:r>
                <a:r>
                  <a:rPr lang="en-US" sz="2800" dirty="0">
                    <a:latin typeface="Arial" panose="020B0604020202020204" pitchFamily="34" charset="0"/>
                    <a:cs typeface="Arial" panose="020B0604020202020204" pitchFamily="34" charset="0"/>
                  </a:rPr>
                  <a:t> = </a:t>
                </a:r>
                <a:r>
                  <a:rPr lang="en-US" sz="2800" dirty="0" smtClean="0">
                    <a:latin typeface="Arial" panose="020B0604020202020204" pitchFamily="34" charset="0"/>
                    <a:cs typeface="Arial" panose="020B0604020202020204" pitchFamily="34" charset="0"/>
                  </a:rPr>
                  <a:t>3</a:t>
                </a:r>
                <a:r>
                  <a:rPr lang="en-US" sz="2800" i="1" dirty="0" smtClean="0">
                    <a:latin typeface="Arial" panose="020B0604020202020204" pitchFamily="34" charset="0"/>
                    <a:cs typeface="Arial" panose="020B0604020202020204" pitchFamily="34" charset="0"/>
                  </a:rPr>
                  <a:t>y </a:t>
                </a:r>
                <a:r>
                  <a:rPr lang="en-US" sz="2800" dirty="0" smtClean="0">
                    <a:latin typeface="Arial" panose="020B0604020202020204" pitchFamily="34" charset="0"/>
                    <a:cs typeface="Arial" panose="020B0604020202020204" pitchFamily="34" charset="0"/>
                  </a:rPr>
                  <a:t>+ </a:t>
                </a:r>
                <a:r>
                  <a:rPr lang="en-US" sz="2800" i="1" dirty="0" err="1" smtClean="0">
                    <a:latin typeface="Arial" panose="020B0604020202020204" pitchFamily="34" charset="0"/>
                    <a:cs typeface="Arial" panose="020B0604020202020204" pitchFamily="34" charset="0"/>
                  </a:rPr>
                  <a:t>xy</a:t>
                </a:r>
                <a:endParaRPr lang="en-US" sz="2800" i="1" dirty="0">
                  <a:latin typeface="Arial" panose="020B0604020202020204" pitchFamily="34" charset="0"/>
                  <a:cs typeface="Arial" panose="020B0604020202020204" pitchFamily="34" charset="0"/>
                </a:endParaRPr>
              </a:p>
              <a:p>
                <a:pPr marL="581025" indent="-581025">
                  <a:buClr>
                    <a:srgbClr val="C00000"/>
                  </a:buClr>
                  <a:buFont typeface="+mj-lt"/>
                  <a:buAutoNum type="arabicPeriod" startAt="7"/>
                  <a:tabLst>
                    <a:tab pos="966788" algn="l"/>
                    <a:tab pos="2514600" algn="l"/>
                  </a:tabLst>
                </a:pPr>
                <a:r>
                  <a:rPr lang="en-US" sz="2800" dirty="0" smtClean="0">
                    <a:latin typeface="Arial" panose="020B0604020202020204" pitchFamily="34" charset="0"/>
                    <a:cs typeface="Arial" panose="020B0604020202020204" pitchFamily="34" charset="0"/>
                  </a:rPr>
                  <a:t>Make </a:t>
                </a:r>
                <a:r>
                  <a:rPr lang="en-US" sz="2800" i="1" dirty="0">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the subject of the formula </a:t>
                </a:r>
                <a:r>
                  <a:rPr lang="en-US" sz="2800" i="1" dirty="0" smtClean="0">
                    <a:latin typeface="Arial" panose="020B0604020202020204" pitchFamily="34" charset="0"/>
                    <a:cs typeface="Arial" panose="020B0604020202020204" pitchFamily="34" charset="0"/>
                  </a:rPr>
                  <a:t>H</a:t>
                </a:r>
                <a:r>
                  <a:rPr lang="en-US" sz="2800" dirty="0" smtClean="0">
                    <a:latin typeface="Arial" panose="020B0604020202020204" pitchFamily="34" charset="0"/>
                    <a:cs typeface="Arial" panose="020B0604020202020204" pitchFamily="34" charset="0"/>
                  </a:rPr>
                  <a:t> = </a:t>
                </a:r>
                <a:r>
                  <a:rPr lang="en-US" sz="2800" i="1" dirty="0" smtClean="0">
                    <a:latin typeface="Arial" panose="020B0604020202020204" pitchFamily="34" charset="0"/>
                    <a:cs typeface="Arial" panose="020B0604020202020204" pitchFamily="34" charset="0"/>
                  </a:rPr>
                  <a:t>ad – ac - </a:t>
                </a:r>
                <a:r>
                  <a:rPr lang="en-US" sz="2800" i="1" dirty="0" err="1">
                    <a:latin typeface="Arial" panose="020B0604020202020204" pitchFamily="34" charset="0"/>
                    <a:cs typeface="Arial" panose="020B0604020202020204" pitchFamily="34" charset="0"/>
                  </a:rPr>
                  <a:t>bd</a:t>
                </a:r>
                <a:endParaRPr lang="en-US" sz="2800" i="1" dirty="0">
                  <a:latin typeface="Arial" panose="020B0604020202020204" pitchFamily="34" charset="0"/>
                  <a:cs typeface="Arial" panose="020B0604020202020204" pitchFamily="34" charset="0"/>
                </a:endParaRPr>
              </a:p>
              <a:p>
                <a:pPr marL="581025" indent="-581025">
                  <a:buClr>
                    <a:srgbClr val="C00000"/>
                  </a:buClr>
                  <a:buFont typeface="+mj-lt"/>
                  <a:buAutoNum type="arabicPeriod" startAt="7"/>
                  <a:tabLst>
                    <a:tab pos="966788" algn="l"/>
                    <a:tab pos="2514600" algn="l"/>
                  </a:tabLst>
                </a:pPr>
                <a:r>
                  <a:rPr lang="en-US" sz="2800" b="1" dirty="0" smtClean="0">
                    <a:solidFill>
                      <a:srgbClr val="C00000"/>
                    </a:solidFill>
                    <a:latin typeface="Arial" panose="020B0604020202020204" pitchFamily="34" charset="0"/>
                    <a:cs typeface="Arial" panose="020B0604020202020204" pitchFamily="34" charset="0"/>
                  </a:rPr>
                  <a:t>Reasoning </a:t>
                </a:r>
                <a:br>
                  <a:rPr lang="en-US" sz="2800" b="1" dirty="0" smtClean="0">
                    <a:solidFill>
                      <a:srgbClr val="C00000"/>
                    </a:solidFill>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5</a:t>
                </a:r>
                <a:r>
                  <a:rPr lang="en-US" sz="2800" i="1" dirty="0" smtClean="0">
                    <a:latin typeface="Arial" panose="020B0604020202020204" pitchFamily="34" charset="0"/>
                    <a:cs typeface="Arial" panose="020B0604020202020204" pitchFamily="34" charset="0"/>
                  </a:rPr>
                  <a:t>xy</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+ 2 = </a:t>
                </a:r>
                <a:r>
                  <a:rPr lang="en-US" sz="2800" i="1" dirty="0">
                    <a:latin typeface="Arial" panose="020B0604020202020204" pitchFamily="34" charset="0"/>
                    <a:cs typeface="Arial" panose="020B0604020202020204" pitchFamily="34" charset="0"/>
                  </a:rPr>
                  <a:t>w</a:t>
                </a:r>
                <a:r>
                  <a:rPr lang="en-US" sz="2800" dirty="0">
                    <a:latin typeface="Arial" panose="020B0604020202020204" pitchFamily="34" charset="0"/>
                    <a:cs typeface="Arial" panose="020B0604020202020204" pitchFamily="34" charset="0"/>
                  </a:rPr>
                  <a:t> + 3</a:t>
                </a:r>
                <a:r>
                  <a:rPr lang="en-US" sz="2800" i="1" dirty="0">
                    <a:latin typeface="Arial" panose="020B0604020202020204" pitchFamily="34" charset="0"/>
                    <a:cs typeface="Arial" panose="020B0604020202020204" pitchFamily="34" charset="0"/>
                  </a:rPr>
                  <a:t>xy</a:t>
                </a: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800" dirty="0" smtClean="0">
                    <a:latin typeface="Arial" panose="020B0604020202020204" pitchFamily="34" charset="0"/>
                    <a:cs typeface="Arial" panose="020B0604020202020204" pitchFamily="34" charset="0"/>
                  </a:rPr>
                  <a:t>Make </a:t>
                </a:r>
                <a:r>
                  <a:rPr lang="en-US" sz="2800" i="1"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the subject, </a:t>
                </a:r>
                <a:endParaRPr lang="en-US" sz="280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966788" algn="l"/>
                    <a:tab pos="2514600" algn="l"/>
                  </a:tabLst>
                </a:pPr>
                <a:r>
                  <a:rPr lang="en-US" sz="2800" dirty="0" smtClean="0">
                    <a:latin typeface="Arial" panose="020B0604020202020204" pitchFamily="34" charset="0"/>
                    <a:cs typeface="Arial" panose="020B0604020202020204" pitchFamily="34" charset="0"/>
                  </a:rPr>
                  <a:t>Make </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subject.</a:t>
                </a:r>
              </a:p>
              <a:p>
                <a:pPr marL="581025" lvl="1">
                  <a:buClr>
                    <a:srgbClr val="C00000"/>
                  </a:buClr>
                  <a:tabLst>
                    <a:tab pos="966788" algn="l"/>
                    <a:tab pos="2514600" algn="l"/>
                  </a:tabLst>
                </a:pPr>
                <a:r>
                  <a:rPr lang="en-US" sz="2800" b="1" dirty="0" smtClean="0">
                    <a:solidFill>
                      <a:srgbClr val="C00000"/>
                    </a:solidFill>
                    <a:latin typeface="Arial" panose="020B0604020202020204" pitchFamily="34" charset="0"/>
                    <a:cs typeface="Arial" panose="020B0604020202020204" pitchFamily="34" charset="0"/>
                  </a:rPr>
                  <a:t>Discussion</a:t>
                </a:r>
                <a:r>
                  <a:rPr lang="en-US" sz="2800" dirty="0" smtClean="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What do you notice about your answers</a:t>
                </a:r>
                <a:r>
                  <a:rPr lang="en-US" sz="2800" dirty="0" smtClean="0">
                    <a:latin typeface="Arial" panose="020B0604020202020204" pitchFamily="34" charset="0"/>
                    <a:cs typeface="Arial" panose="020B0604020202020204" pitchFamily="34" charset="0"/>
                  </a:rPr>
                  <a:t>?</a:t>
                </a:r>
              </a:p>
              <a:p>
                <a:pPr marL="581025" lvl="1" indent="-581025">
                  <a:buClr>
                    <a:srgbClr val="C00000"/>
                  </a:buClr>
                  <a:buFont typeface="+mj-lt"/>
                  <a:buAutoNum type="arabicPeriod" startAt="11"/>
                  <a:tabLst>
                    <a:tab pos="2514600" algn="l"/>
                  </a:tabLst>
                </a:pPr>
                <a:r>
                  <a:rPr lang="en-US" sz="2800" dirty="0">
                    <a:latin typeface="Arial" panose="020B0604020202020204" pitchFamily="34" charset="0"/>
                    <a:cs typeface="Arial" panose="020B0604020202020204" pitchFamily="34" charset="0"/>
                  </a:rPr>
                  <a:t>Make </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subject of the formula </a:t>
                </a:r>
                <a:r>
                  <a:rPr lang="en-US" sz="2800" dirty="0" smtClean="0">
                    <a:latin typeface="Arial" panose="020B0604020202020204" pitchFamily="34" charset="0"/>
                    <a:cs typeface="Arial" panose="020B0604020202020204" pitchFamily="34" charset="0"/>
                  </a:rPr>
                  <a:t>V=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1+7</m:t>
                        </m:r>
                        <m:r>
                          <m:rPr>
                            <m:sty m:val="p"/>
                          </m:rPr>
                          <a:rPr lang="en-US" sz="2800" b="0" i="0" smtClean="0">
                            <a:latin typeface="Cambria Math" panose="02040503050406030204" pitchFamily="18" charset="0"/>
                            <a:cs typeface="Arial" panose="020B0604020202020204" pitchFamily="34" charset="0"/>
                          </a:rPr>
                          <m:t>x</m:t>
                        </m:r>
                      </m:num>
                      <m:den>
                        <m:r>
                          <m:rPr>
                            <m:sty m:val="p"/>
                          </m:rPr>
                          <a:rPr lang="en-US" sz="2800" b="0" i="0" smtClean="0">
                            <a:latin typeface="Cambria Math" panose="02040503050406030204" pitchFamily="18" charset="0"/>
                            <a:cs typeface="Arial" panose="020B0604020202020204" pitchFamily="34" charset="0"/>
                          </a:rPr>
                          <m:t>x</m:t>
                        </m:r>
                      </m:den>
                    </m:f>
                  </m:oMath>
                </a14:m>
                <a:r>
                  <a:rPr lang="en-US" sz="2800" dirty="0" smtClean="0">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440207"/>
              </a:xfrm>
              <a:prstGeom prst="rect">
                <a:avLst/>
              </a:prstGeom>
              <a:blipFill rotWithShape="0">
                <a:blip r:embed="rId6"/>
                <a:stretch>
                  <a:fillRect l="-2086" t="-1120" b="-336"/>
                </a:stretch>
              </a:blipFill>
            </p:spPr>
            <p:txBody>
              <a:bodyPr/>
              <a:lstStyle/>
              <a:p>
                <a:r>
                  <a:rPr lang="en-US">
                    <a:noFill/>
                  </a:rPr>
                  <a:t> </a:t>
                </a:r>
              </a:p>
            </p:txBody>
          </p:sp>
        </mc:Fallback>
      </mc:AlternateContent>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10" name="Rectangle 9"/>
          <p:cNvSpPr/>
          <p:nvPr/>
        </p:nvSpPr>
        <p:spPr>
          <a:xfrm flipH="1">
            <a:off x="5580112" y="5858688"/>
            <a:ext cx="3196082"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Q11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First multiply both sides by </a:t>
            </a:r>
            <a:r>
              <a:rPr lang="en-US" sz="2200" i="1" dirty="0">
                <a:solidFill>
                  <a:schemeClr val="tx1"/>
                </a:solidFill>
                <a:latin typeface="Arial" panose="020B0604020202020204" pitchFamily="34" charset="0"/>
                <a:cs typeface="Arial" panose="020B0604020202020204" pitchFamily="34" charset="0"/>
              </a:rPr>
              <a:t>x</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32330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17.1 – Rearranging Formulae</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319370"/>
              </a:xfrm>
              <a:prstGeom prst="rect">
                <a:avLst/>
              </a:prstGeom>
            </p:spPr>
            <p:txBody>
              <a:bodyPr wrap="square">
                <a:spAutoFit/>
              </a:bodyPr>
              <a:lstStyle/>
              <a:p>
                <a:pPr marL="581025" indent="-581025">
                  <a:buClr>
                    <a:srgbClr val="C00000"/>
                  </a:buClr>
                  <a:buFont typeface="+mj-lt"/>
                  <a:buAutoNum type="arabicPeriod" startAt="10"/>
                  <a:tabLst>
                    <a:tab pos="966788" algn="l"/>
                    <a:tab pos="2514600" algn="l"/>
                  </a:tabLst>
                </a:pPr>
                <a:r>
                  <a:rPr lang="en-US" sz="2420" b="1" dirty="0" smtClean="0">
                    <a:solidFill>
                      <a:srgbClr val="C00000"/>
                    </a:solidFill>
                    <a:latin typeface="Arial" panose="020B0604020202020204" pitchFamily="34" charset="0"/>
                    <a:cs typeface="Arial" panose="020B0604020202020204" pitchFamily="34" charset="0"/>
                  </a:rPr>
                  <a:t>Reasoning </a:t>
                </a:r>
                <a:r>
                  <a:rPr lang="en-US" sz="2420" i="1" dirty="0" smtClean="0">
                    <a:latin typeface="Arial" panose="020B0604020202020204" pitchFamily="34" charset="0"/>
                    <a:cs typeface="Arial" panose="020B0604020202020204" pitchFamily="34" charset="0"/>
                  </a:rPr>
                  <a:t>H</a:t>
                </a:r>
                <a:r>
                  <a:rPr lang="en-US" sz="2420" dirty="0" smtClean="0">
                    <a:latin typeface="Arial" panose="020B0604020202020204" pitchFamily="34" charset="0"/>
                    <a:cs typeface="Arial" panose="020B0604020202020204" pitchFamily="34" charset="0"/>
                  </a:rPr>
                  <a:t> = </a:t>
                </a:r>
                <a:r>
                  <a:rPr lang="en-US" sz="2420" i="1" dirty="0" err="1" smtClean="0">
                    <a:latin typeface="Arial" panose="020B0604020202020204" pitchFamily="34" charset="0"/>
                    <a:cs typeface="Arial" panose="020B0604020202020204" pitchFamily="34" charset="0"/>
                  </a:rPr>
                  <a:t>xy</a:t>
                </a:r>
                <a:r>
                  <a:rPr lang="en-US" sz="2420" dirty="0" smtClean="0">
                    <a:latin typeface="Arial" panose="020B0604020202020204" pitchFamily="34" charset="0"/>
                    <a:cs typeface="Arial" panose="020B0604020202020204" pitchFamily="34" charset="0"/>
                  </a:rPr>
                  <a:t> + 2</a:t>
                </a:r>
                <a:r>
                  <a:rPr lang="en-US" sz="2420" i="1" dirty="0" smtClean="0">
                    <a:latin typeface="Arial" panose="020B0604020202020204" pitchFamily="34" charset="0"/>
                    <a:cs typeface="Arial" panose="020B0604020202020204" pitchFamily="34" charset="0"/>
                  </a:rPr>
                  <a:t>x</a:t>
                </a:r>
                <a:r>
                  <a:rPr lang="en-US" sz="2420" dirty="0" smtClean="0">
                    <a:latin typeface="Arial" panose="020B0604020202020204" pitchFamily="34" charset="0"/>
                    <a:cs typeface="Arial" panose="020B0604020202020204" pitchFamily="34" charset="0"/>
                  </a:rPr>
                  <a:t> + 7</a:t>
                </a:r>
                <a:br>
                  <a:rPr lang="en-US" sz="2420" dirty="0" smtClean="0">
                    <a:latin typeface="Arial" panose="020B0604020202020204" pitchFamily="34" charset="0"/>
                    <a:cs typeface="Arial" panose="020B0604020202020204" pitchFamily="34" charset="0"/>
                  </a:rPr>
                </a:br>
                <a:r>
                  <a:rPr lang="en-US" sz="2420" dirty="0" smtClean="0">
                    <a:latin typeface="Arial" panose="020B0604020202020204" pitchFamily="34" charset="0"/>
                    <a:cs typeface="Arial" panose="020B0604020202020204" pitchFamily="34" charset="0"/>
                  </a:rPr>
                  <a:t>Zoe </a:t>
                </a:r>
                <a:r>
                  <a:rPr lang="en-US" sz="2420" dirty="0">
                    <a:latin typeface="Arial" panose="020B0604020202020204" pitchFamily="34" charset="0"/>
                    <a:cs typeface="Arial" panose="020B0604020202020204" pitchFamily="34" charset="0"/>
                  </a:rPr>
                  <a:t>rearranges the formula to make </a:t>
                </a:r>
                <a:r>
                  <a:rPr lang="en-US" sz="2420" i="1" dirty="0">
                    <a:latin typeface="Arial" panose="020B0604020202020204" pitchFamily="34" charset="0"/>
                    <a:cs typeface="Arial" panose="020B0604020202020204" pitchFamily="34" charset="0"/>
                  </a:rPr>
                  <a:t>x</a:t>
                </a:r>
                <a:r>
                  <a:rPr lang="en-US" sz="2420" dirty="0">
                    <a:latin typeface="Arial" panose="020B0604020202020204" pitchFamily="34" charset="0"/>
                    <a:cs typeface="Arial" panose="020B0604020202020204" pitchFamily="34" charset="0"/>
                  </a:rPr>
                  <a:t> the </a:t>
                </a:r>
                <a:r>
                  <a:rPr lang="en-US" sz="2420" dirty="0" smtClean="0">
                    <a:latin typeface="Arial" panose="020B0604020202020204" pitchFamily="34" charset="0"/>
                    <a:cs typeface="Arial" panose="020B0604020202020204" pitchFamily="34" charset="0"/>
                  </a:rPr>
                  <a:t>subject.</a:t>
                </a:r>
                <a:br>
                  <a:rPr lang="en-US" sz="2420" dirty="0" smtClean="0">
                    <a:latin typeface="Arial" panose="020B0604020202020204" pitchFamily="34" charset="0"/>
                    <a:cs typeface="Arial" panose="020B0604020202020204" pitchFamily="34" charset="0"/>
                  </a:rPr>
                </a:br>
                <a:r>
                  <a:rPr lang="en-US" sz="2420" dirty="0" smtClean="0">
                    <a:latin typeface="Arial" panose="020B0604020202020204" pitchFamily="34" charset="0"/>
                    <a:cs typeface="Arial" panose="020B0604020202020204" pitchFamily="34" charset="0"/>
                  </a:rPr>
                  <a:t>Her </a:t>
                </a:r>
                <a:r>
                  <a:rPr lang="en-US" sz="2420" dirty="0">
                    <a:latin typeface="Arial" panose="020B0604020202020204" pitchFamily="34" charset="0"/>
                    <a:cs typeface="Arial" panose="020B0604020202020204" pitchFamily="34" charset="0"/>
                  </a:rPr>
                  <a:t>answer is x </a:t>
                </a:r>
                <a:r>
                  <a:rPr lang="en-US" sz="2420" dirty="0" smtClean="0">
                    <a:latin typeface="Arial" panose="020B0604020202020204" pitchFamily="34" charset="0"/>
                    <a:cs typeface="Arial" panose="020B0604020202020204" pitchFamily="34" charset="0"/>
                  </a:rPr>
                  <a:t>= </a:t>
                </a:r>
                <a14:m>
                  <m:oMath xmlns:m="http://schemas.openxmlformats.org/officeDocument/2006/math">
                    <m:f>
                      <m:fPr>
                        <m:ctrlPr>
                          <a:rPr lang="en-US" sz="2420" i="1">
                            <a:latin typeface="Cambria Math" panose="02040503050406030204" pitchFamily="18" charset="0"/>
                            <a:cs typeface="Arial" panose="020B0604020202020204" pitchFamily="34" charset="0"/>
                          </a:rPr>
                        </m:ctrlPr>
                      </m:fPr>
                      <m:num>
                        <m:r>
                          <m:rPr>
                            <m:nor/>
                          </m:rPr>
                          <a:rPr lang="en-US" sz="2420" dirty="0">
                            <a:latin typeface="Arial" panose="020B0604020202020204" pitchFamily="34" charset="0"/>
                            <a:cs typeface="Arial" panose="020B0604020202020204" pitchFamily="34" charset="0"/>
                          </a:rPr>
                          <m:t>(</m:t>
                        </m:r>
                        <m:r>
                          <m:rPr>
                            <m:nor/>
                          </m:rPr>
                          <a:rPr lang="en-US" sz="2420" i="1" dirty="0">
                            <a:latin typeface="Arial" panose="020B0604020202020204" pitchFamily="34" charset="0"/>
                            <a:cs typeface="Arial" panose="020B0604020202020204" pitchFamily="34" charset="0"/>
                          </a:rPr>
                          <m:t>H</m:t>
                        </m:r>
                        <m:r>
                          <m:rPr>
                            <m:nor/>
                          </m:rPr>
                          <a:rPr lang="en-US" sz="2420" b="0" i="0" dirty="0" smtClean="0">
                            <a:latin typeface="Arial" panose="020B0604020202020204" pitchFamily="34" charset="0"/>
                            <a:cs typeface="Arial" panose="020B0604020202020204" pitchFamily="34" charset="0"/>
                          </a:rPr>
                          <m:t> </m:t>
                        </m:r>
                        <m:r>
                          <m:rPr>
                            <m:nor/>
                          </m:rPr>
                          <a:rPr lang="en-US" sz="2420" dirty="0">
                            <a:latin typeface="Arial" panose="020B0604020202020204" pitchFamily="34" charset="0"/>
                            <a:cs typeface="Arial" panose="020B0604020202020204" pitchFamily="34" charset="0"/>
                          </a:rPr>
                          <m:t>− 7 − </m:t>
                        </m:r>
                        <m:r>
                          <m:rPr>
                            <m:nor/>
                          </m:rPr>
                          <a:rPr lang="en-US" sz="2420" i="1" dirty="0">
                            <a:latin typeface="Arial" panose="020B0604020202020204" pitchFamily="34" charset="0"/>
                            <a:cs typeface="Arial" panose="020B0604020202020204" pitchFamily="34" charset="0"/>
                          </a:rPr>
                          <m:t>xy</m:t>
                        </m:r>
                        <m:r>
                          <m:rPr>
                            <m:nor/>
                          </m:rPr>
                          <a:rPr lang="en-US" sz="2420" dirty="0">
                            <a:latin typeface="Arial" panose="020B0604020202020204" pitchFamily="34" charset="0"/>
                            <a:cs typeface="Arial" panose="020B0604020202020204" pitchFamily="34" charset="0"/>
                          </a:rPr>
                          <m:t>)</m:t>
                        </m:r>
                      </m:num>
                      <m:den>
                        <m:r>
                          <m:rPr>
                            <m:nor/>
                          </m:rPr>
                          <a:rPr lang="en-US" sz="2420" b="0" i="0" dirty="0" smtClean="0">
                            <a:latin typeface="Arial" panose="020B0604020202020204" pitchFamily="34" charset="0"/>
                            <a:cs typeface="Arial" panose="020B0604020202020204" pitchFamily="34" charset="0"/>
                          </a:rPr>
                          <m:t>2</m:t>
                        </m:r>
                      </m:den>
                    </m:f>
                  </m:oMath>
                </a14:m>
                <a:endParaRPr lang="en-US" sz="2420" dirty="0">
                  <a:latin typeface="Arial" panose="020B0604020202020204" pitchFamily="34" charset="0"/>
                  <a:cs typeface="Arial" panose="020B0604020202020204" pitchFamily="34" charset="0"/>
                </a:endParaRPr>
              </a:p>
              <a:p>
                <a:pPr marL="914400" lvl="1" indent="-333375">
                  <a:buClr>
                    <a:srgbClr val="C00000"/>
                  </a:buClr>
                  <a:buFont typeface="+mj-lt"/>
                  <a:buAutoNum type="alphaLcPeriod"/>
                  <a:tabLst>
                    <a:tab pos="2514600" algn="l"/>
                  </a:tabLst>
                </a:pPr>
                <a:r>
                  <a:rPr lang="en-US" sz="2420" dirty="0" smtClean="0">
                    <a:latin typeface="Arial" panose="020B0604020202020204" pitchFamily="34" charset="0"/>
                    <a:cs typeface="Arial" panose="020B0604020202020204" pitchFamily="34" charset="0"/>
                  </a:rPr>
                  <a:t>Explain </a:t>
                </a:r>
                <a:r>
                  <a:rPr lang="en-US" sz="2420" dirty="0">
                    <a:latin typeface="Arial" panose="020B0604020202020204" pitchFamily="34" charset="0"/>
                    <a:cs typeface="Arial" panose="020B0604020202020204" pitchFamily="34" charset="0"/>
                  </a:rPr>
                  <a:t>why this cannot be the correct answer, </a:t>
                </a:r>
                <a:endParaRPr lang="en-US" sz="2420" dirty="0" smtClean="0">
                  <a:latin typeface="Arial" panose="020B0604020202020204" pitchFamily="34" charset="0"/>
                  <a:cs typeface="Arial" panose="020B0604020202020204" pitchFamily="34" charset="0"/>
                </a:endParaRPr>
              </a:p>
              <a:p>
                <a:pPr marL="914400" lvl="1" indent="-333375">
                  <a:buClr>
                    <a:srgbClr val="C00000"/>
                  </a:buClr>
                  <a:buFont typeface="+mj-lt"/>
                  <a:buAutoNum type="alphaLcPeriod"/>
                  <a:tabLst>
                    <a:tab pos="2514600" algn="l"/>
                  </a:tabLst>
                </a:pPr>
                <a:r>
                  <a:rPr lang="en-US" sz="2420" dirty="0" smtClean="0">
                    <a:latin typeface="Arial" panose="020B0604020202020204" pitchFamily="34" charset="0"/>
                    <a:cs typeface="Arial" panose="020B0604020202020204" pitchFamily="34" charset="0"/>
                  </a:rPr>
                  <a:t>What </a:t>
                </a:r>
                <a:r>
                  <a:rPr lang="en-US" sz="2420" dirty="0">
                    <a:latin typeface="Arial" panose="020B0604020202020204" pitchFamily="34" charset="0"/>
                    <a:cs typeface="Arial" panose="020B0604020202020204" pitchFamily="34" charset="0"/>
                  </a:rPr>
                  <a:t>mistake has Zoe made? </a:t>
                </a:r>
                <a:endParaRPr lang="en-US" sz="2420" dirty="0" smtClean="0">
                  <a:latin typeface="Arial" panose="020B0604020202020204" pitchFamily="34" charset="0"/>
                  <a:cs typeface="Arial" panose="020B0604020202020204" pitchFamily="34" charset="0"/>
                </a:endParaRPr>
              </a:p>
              <a:p>
                <a:pPr marL="914400" lvl="1" indent="-333375">
                  <a:buClr>
                    <a:srgbClr val="C00000"/>
                  </a:buClr>
                  <a:buFont typeface="+mj-lt"/>
                  <a:buAutoNum type="alphaLcPeriod"/>
                  <a:tabLst>
                    <a:tab pos="2514600" algn="l"/>
                  </a:tabLst>
                </a:pPr>
                <a:r>
                  <a:rPr lang="en-US" sz="2420" dirty="0" smtClean="0">
                    <a:latin typeface="Arial" panose="020B0604020202020204" pitchFamily="34" charset="0"/>
                    <a:cs typeface="Arial" panose="020B0604020202020204" pitchFamily="34" charset="0"/>
                  </a:rPr>
                  <a:t>Work </a:t>
                </a:r>
                <a:r>
                  <a:rPr lang="en-US" sz="2420" dirty="0">
                    <a:latin typeface="Arial" panose="020B0604020202020204" pitchFamily="34" charset="0"/>
                    <a:cs typeface="Arial" panose="020B0604020202020204" pitchFamily="34" charset="0"/>
                  </a:rPr>
                  <a:t>out the correct answer.</a:t>
                </a:r>
                <a:endParaRPr lang="en-US" sz="242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319370"/>
              </a:xfrm>
              <a:prstGeom prst="rect">
                <a:avLst/>
              </a:prstGeom>
              <a:blipFill rotWithShape="0">
                <a:blip r:embed="rId4"/>
                <a:stretch>
                  <a:fillRect l="-1506" t="-1284" r="-2086" b="-3303"/>
                </a:stretch>
              </a:blipFill>
            </p:spPr>
            <p:txBody>
              <a:bodyPr/>
              <a:lstStyle/>
              <a:p>
                <a:r>
                  <a:rPr lang="en-US">
                    <a:noFill/>
                  </a:rPr>
                  <a:t> </a:t>
                </a:r>
              </a:p>
            </p:txBody>
          </p:sp>
        </mc:Fallback>
      </mc:AlternateContent>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7" name="Group 6"/>
          <p:cNvGrpSpPr/>
          <p:nvPr/>
        </p:nvGrpSpPr>
        <p:grpSpPr>
          <a:xfrm>
            <a:off x="288096" y="4677521"/>
            <a:ext cx="5173611" cy="1914616"/>
            <a:chOff x="3465597" y="1089031"/>
            <a:chExt cx="5309150" cy="1914616"/>
          </a:xfrm>
        </p:grpSpPr>
        <p:sp>
          <p:nvSpPr>
            <p:cNvPr id="8" name="Round Diagonal Corner Rectangle 7"/>
            <p:cNvSpPr/>
            <p:nvPr/>
          </p:nvSpPr>
          <p:spPr>
            <a:xfrm>
              <a:off x="3465597" y="1089031"/>
              <a:ext cx="5309150" cy="184782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501957" y="1640710"/>
                  <a:ext cx="5197552" cy="1362937"/>
                </a:xfrm>
                <a:prstGeom prst="rect">
                  <a:avLst/>
                </a:prstGeom>
              </p:spPr>
              <p:txBody>
                <a:bodyPr wrap="square">
                  <a:spAutoFit/>
                </a:bodyPr>
                <a:lstStyle/>
                <a:p>
                  <a:pPr>
                    <a:spcAft>
                      <a:spcPts val="0"/>
                    </a:spcAft>
                    <a:tabLst>
                      <a:tab pos="4972050" algn="r"/>
                    </a:tabLst>
                  </a:pPr>
                  <a:r>
                    <a:rPr lang="en-US" sz="2400" dirty="0" smtClean="0"/>
                    <a:t>Make </a:t>
                  </a:r>
                  <a:r>
                    <a:rPr lang="en-US" sz="2400" i="1" dirty="0" smtClean="0"/>
                    <a:t>k</a:t>
                  </a:r>
                  <a:r>
                    <a:rPr lang="en-US" sz="2400" dirty="0" smtClean="0"/>
                    <a:t> the subject of the formula </a:t>
                  </a:r>
                  <a:br>
                    <a:rPr lang="en-US" sz="2400" dirty="0" smtClean="0"/>
                  </a:br>
                  <a:r>
                    <a:rPr lang="en-US" sz="2400" i="1" dirty="0" smtClean="0"/>
                    <a:t>t</a:t>
                  </a:r>
                  <a:r>
                    <a:rPr lang="en-US" sz="2400" dirty="0" smtClean="0"/>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𝑘</m:t>
                          </m:r>
                        </m:num>
                        <m:den>
                          <m:r>
                            <a:rPr lang="en-US" sz="2400" b="0" i="1" smtClean="0">
                              <a:latin typeface="Cambria Math" panose="02040503050406030204" pitchFamily="18" charset="0"/>
                              <a:cs typeface="Arial" panose="020B0604020202020204" pitchFamily="34" charset="0"/>
                            </a:rPr>
                            <m:t>𝑘</m:t>
                          </m:r>
                          <m:r>
                            <a:rPr lang="en-US" sz="2400" b="0" i="0" smtClean="0">
                              <a:latin typeface="Cambria Math" panose="02040503050406030204" pitchFamily="18" charset="0"/>
                              <a:cs typeface="Arial" panose="020B0604020202020204" pitchFamily="34" charset="0"/>
                            </a:rPr>
                            <m:t> −2</m:t>
                          </m:r>
                        </m:den>
                      </m:f>
                    </m:oMath>
                  </a14:m>
                  <a:r>
                    <a:rPr lang="en-US" sz="2400" b="1" dirty="0" smtClean="0"/>
                    <a:t>	(4 marks)</a:t>
                  </a:r>
                  <a:br>
                    <a:rPr lang="en-US" sz="2400" b="1" dirty="0" smtClean="0"/>
                  </a:br>
                  <a:r>
                    <a:rPr lang="en-US" sz="2400" b="1" dirty="0" smtClean="0"/>
                    <a:t>	</a:t>
                  </a:r>
                  <a:r>
                    <a:rPr lang="pt-BR" sz="2400" i="1" dirty="0"/>
                    <a:t>June 2011, Q23, 1380/3H J</a:t>
                  </a:r>
                  <a:endParaRPr lang="en-US" sz="2400" i="1" dirty="0"/>
                </a:p>
              </p:txBody>
            </p:sp>
          </mc:Choice>
          <mc:Fallback xmlns="">
            <p:sp>
              <p:nvSpPr>
                <p:cNvPr id="11" name="Rectangle 10"/>
                <p:cNvSpPr>
                  <a:spLocks noRot="1" noChangeAspect="1" noMove="1" noResize="1" noEditPoints="1" noAdjustHandles="1" noChangeArrowheads="1" noChangeShapeType="1" noTextEdit="1"/>
                </p:cNvSpPr>
                <p:nvPr/>
              </p:nvSpPr>
              <p:spPr>
                <a:xfrm>
                  <a:off x="3501957" y="1640710"/>
                  <a:ext cx="5197552" cy="1362937"/>
                </a:xfrm>
                <a:prstGeom prst="rect">
                  <a:avLst/>
                </a:prstGeom>
                <a:blipFill rotWithShape="0">
                  <a:blip r:embed="rId7"/>
                  <a:stretch>
                    <a:fillRect l="-1805" t="-3139" r="-1925" b="-9865"/>
                  </a:stretch>
                </a:blipFill>
              </p:spPr>
              <p:txBody>
                <a:bodyPr/>
                <a:lstStyle/>
                <a:p>
                  <a:r>
                    <a:rPr lang="en-US">
                      <a:noFill/>
                    </a:rPr>
                    <a:t> </a:t>
                  </a:r>
                </a:p>
              </p:txBody>
            </p:sp>
          </mc:Fallback>
        </mc:AlternateContent>
      </p:grpSp>
      <p:sp>
        <p:nvSpPr>
          <p:cNvPr id="13" name="Rectangle 12"/>
          <p:cNvSpPr/>
          <p:nvPr/>
        </p:nvSpPr>
        <p:spPr>
          <a:xfrm flipH="1">
            <a:off x="5567107" y="4941168"/>
            <a:ext cx="3149702" cy="163121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First multiply both sides by (</a:t>
            </a:r>
            <a:r>
              <a:rPr lang="en-US" sz="2000" i="1" dirty="0">
                <a:solidFill>
                  <a:schemeClr val="tx1"/>
                </a:solidFill>
                <a:latin typeface="Arial" panose="020B0604020202020204" pitchFamily="34" charset="0"/>
                <a:cs typeface="Arial" panose="020B0604020202020204" pitchFamily="34" charset="0"/>
              </a:rPr>
              <a:t>k</a:t>
            </a:r>
            <a:r>
              <a:rPr lang="en-US" sz="2000" dirty="0">
                <a:solidFill>
                  <a:schemeClr val="tx1"/>
                </a:solidFill>
                <a:latin typeface="Arial" panose="020B0604020202020204" pitchFamily="34" charset="0"/>
                <a:cs typeface="Arial" panose="020B0604020202020204" pitchFamily="34" charset="0"/>
              </a:rPr>
              <a:t> - 2</a:t>
            </a:r>
            <a:r>
              <a:rPr lang="en-US" sz="2000" dirty="0" smtClean="0">
                <a:solidFill>
                  <a:schemeClr val="tx1"/>
                </a:solidFill>
                <a:latin typeface="Arial" panose="020B0604020202020204" pitchFamily="34" charset="0"/>
                <a:cs typeface="Arial" panose="020B0604020202020204" pitchFamily="34" charset="0"/>
              </a:rPr>
              <a:t>). Then </a:t>
            </a:r>
            <a:r>
              <a:rPr lang="en-US" sz="2000" dirty="0">
                <a:solidFill>
                  <a:schemeClr val="tx1"/>
                </a:solidFill>
                <a:latin typeface="Arial" panose="020B0604020202020204" pitchFamily="34" charset="0"/>
                <a:cs typeface="Arial" panose="020B0604020202020204" pitchFamily="34" charset="0"/>
              </a:rPr>
              <a:t>expand the bracket on the left-hand side.</a:t>
            </a:r>
          </a:p>
        </p:txBody>
      </p:sp>
    </p:spTree>
    <p:extLst>
      <p:ext uri="{BB962C8B-B14F-4D97-AF65-F5344CB8AC3E}">
        <p14:creationId xmlns:p14="http://schemas.microsoft.com/office/powerpoint/2010/main" val="280675457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17.2 </a:t>
            </a:r>
            <a:r>
              <a:rPr lang="en-GB" sz="4000" dirty="0"/>
              <a:t>– </a:t>
            </a:r>
            <a:r>
              <a:rPr lang="en-GB" sz="4000" dirty="0" smtClean="0"/>
              <a:t>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533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747803118"/>
                  </p:ext>
                </p:extLst>
              </p:nvPr>
            </p:nvGraphicFramePr>
            <p:xfrm>
              <a:off x="251518" y="1268760"/>
              <a:ext cx="8568952" cy="4841615"/>
            </p:xfrm>
            <a:graphic>
              <a:graphicData uri="http://schemas.openxmlformats.org/drawingml/2006/table">
                <a:tbl>
                  <a:tblPr firstRow="1" bandRow="1">
                    <a:effectLst/>
                    <a:tableStyleId>{5940675A-B579-460E-94D1-54222C63F5DA}</a:tableStyleId>
                  </a:tblPr>
                  <a:tblGrid>
                    <a:gridCol w="2142238"/>
                    <a:gridCol w="3330372"/>
                    <a:gridCol w="309634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Add and subtract algebraic fractions. Multiply and divide algebraic fractions. Change the subject of a formula involving fractions where all the variables are in the denominators.</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Bridge designers use algebraic fractions when making sure their designs are structurally safe.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indent="0">
                            <a:buFont typeface="Arial" panose="020B0604020202020204" pitchFamily="34" charset="0"/>
                            <a:buNone/>
                          </a:pPr>
                          <a:r>
                            <a:rPr lang="en-US" sz="2800" i="0" dirty="0" smtClean="0">
                              <a:latin typeface="Arial" panose="020B0604020202020204" pitchFamily="34" charset="0"/>
                              <a:cs typeface="Arial" panose="020B0604020202020204" pitchFamily="34" charset="0"/>
                            </a:rPr>
                            <a:t>Simplify    ● </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b="0" i="0" smtClean="0">
                                      <a:solidFill>
                                        <a:schemeClr val="tx1"/>
                                      </a:solidFill>
                                      <a:latin typeface="Cambria Math" panose="02040503050406030204" pitchFamily="18" charset="0"/>
                                      <a:cs typeface="Arial" panose="020B0604020202020204" pitchFamily="34" charset="0"/>
                                    </a:rPr>
                                    <m:t>7</m:t>
                                  </m:r>
                                </m:num>
                                <m:den>
                                  <m:r>
                                    <a:rPr lang="en-US" sz="2800" b="0" i="0" smtClean="0">
                                      <a:solidFill>
                                        <a:schemeClr val="tx1"/>
                                      </a:solidFill>
                                      <a:latin typeface="Cambria Math" panose="02040503050406030204" pitchFamily="18" charset="0"/>
                                      <a:cs typeface="Arial" panose="020B0604020202020204" pitchFamily="34" charset="0"/>
                                    </a:rPr>
                                    <m:t>2</m:t>
                                  </m:r>
                                  <m:r>
                                    <a:rPr lang="en-US" sz="2800" b="0" i="1" smtClean="0">
                                      <a:solidFill>
                                        <a:schemeClr val="tx1"/>
                                      </a:solidFill>
                                      <a:latin typeface="Cambria Math" panose="02040503050406030204" pitchFamily="18" charset="0"/>
                                      <a:cs typeface="Arial" panose="020B0604020202020204" pitchFamily="34" charset="0"/>
                                    </a:rPr>
                                    <m:t>8</m:t>
                                  </m:r>
                                </m:den>
                              </m:f>
                            </m:oMath>
                          </a14:m>
                          <a:r>
                            <a:rPr lang="en-US" sz="2800" i="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i="0" smtClean="0">
                                      <a:solidFill>
                                        <a:schemeClr val="tx1"/>
                                      </a:solidFill>
                                      <a:latin typeface="Cambria Math" panose="02040503050406030204" pitchFamily="18" charset="0"/>
                                      <a:cs typeface="Arial" panose="020B0604020202020204" pitchFamily="34" charset="0"/>
                                    </a:rPr>
                                    <m:t>4</m:t>
                                  </m:r>
                                  <m:r>
                                    <a:rPr lang="en-US" sz="2800" b="0" i="1" smtClean="0">
                                      <a:solidFill>
                                        <a:schemeClr val="tx1"/>
                                      </a:solidFill>
                                      <a:latin typeface="Cambria Math" panose="02040503050406030204" pitchFamily="18" charset="0"/>
                                      <a:cs typeface="Arial" panose="020B0604020202020204" pitchFamily="34" charset="0"/>
                                    </a:rPr>
                                    <m:t>𝑥</m:t>
                                  </m:r>
                                </m:num>
                                <m:den>
                                  <m:r>
                                    <a:rPr lang="en-US" sz="2800" b="0" i="0" smtClean="0">
                                      <a:solidFill>
                                        <a:schemeClr val="tx1"/>
                                      </a:solidFill>
                                      <a:latin typeface="Cambria Math" panose="02040503050406030204" pitchFamily="18" charset="0"/>
                                      <a:cs typeface="Arial" panose="020B0604020202020204" pitchFamily="34" charset="0"/>
                                    </a:rPr>
                                    <m:t>2</m:t>
                                  </m:r>
                                </m:den>
                              </m:f>
                            </m:oMath>
                          </a14:m>
                          <a:r>
                            <a:rPr lang="en-US" sz="2800" i="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b="0" i="0" smtClean="0">
                                      <a:solidFill>
                                        <a:schemeClr val="tx1"/>
                                      </a:solidFill>
                                      <a:latin typeface="Cambria Math" panose="02040503050406030204" pitchFamily="18" charset="0"/>
                                      <a:cs typeface="Arial" panose="020B0604020202020204" pitchFamily="34" charset="0"/>
                                    </a:rPr>
                                    <m:t>5</m:t>
                                  </m:r>
                                  <m:r>
                                    <a:rPr lang="en-US" sz="2800" b="0" i="1" smtClean="0">
                                      <a:solidFill>
                                        <a:schemeClr val="tx1"/>
                                      </a:solidFill>
                                      <a:latin typeface="Cambria Math" panose="02040503050406030204" pitchFamily="18" charset="0"/>
                                      <a:cs typeface="Arial" panose="020B0604020202020204" pitchFamily="34" charset="0"/>
                                    </a:rPr>
                                    <m:t>𝑥</m:t>
                                  </m:r>
                                  <m:r>
                                    <a:rPr lang="en-US" sz="2800" b="0" i="0" baseline="30000" smtClean="0">
                                      <a:solidFill>
                                        <a:schemeClr val="tx1"/>
                                      </a:solidFill>
                                      <a:latin typeface="Cambria Math" panose="02040503050406030204" pitchFamily="18" charset="0"/>
                                      <a:cs typeface="Arial" panose="020B0604020202020204" pitchFamily="34" charset="0"/>
                                    </a:rPr>
                                    <m:t>2</m:t>
                                  </m:r>
                                </m:num>
                                <m:den>
                                  <m:r>
                                    <a:rPr lang="en-US" sz="2800" b="0" i="0" smtClean="0">
                                      <a:solidFill>
                                        <a:schemeClr val="tx1"/>
                                      </a:solidFill>
                                      <a:latin typeface="Cambria Math" panose="02040503050406030204" pitchFamily="18" charset="0"/>
                                      <a:cs typeface="Arial" panose="020B0604020202020204" pitchFamily="34" charset="0"/>
                                    </a:rPr>
                                    <m:t>35</m:t>
                                  </m:r>
                                </m:den>
                              </m:f>
                            </m:oMath>
                          </a14:m>
                          <a:r>
                            <a:rPr lang="en-US" sz="2800" i="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𝑥</m:t>
                                  </m:r>
                                  <m:r>
                                    <a:rPr lang="en-US" sz="2800" b="0" i="0" baseline="30000" smtClean="0">
                                      <a:solidFill>
                                        <a:schemeClr val="tx1"/>
                                      </a:solidFill>
                                      <a:latin typeface="Cambria Math" panose="02040503050406030204" pitchFamily="18" charset="0"/>
                                      <a:cs typeface="Arial" panose="020B0604020202020204" pitchFamily="34" charset="0"/>
                                    </a:rPr>
                                    <m:t>2</m:t>
                                  </m:r>
                                </m:num>
                                <m:den>
                                  <m:r>
                                    <a:rPr lang="en-US" sz="2800" b="0" i="1" smtClean="0">
                                      <a:solidFill>
                                        <a:schemeClr val="tx1"/>
                                      </a:solidFill>
                                      <a:latin typeface="Cambria Math" panose="02040503050406030204" pitchFamily="18" charset="0"/>
                                      <a:cs typeface="Arial" panose="020B0604020202020204" pitchFamily="34" charset="0"/>
                                    </a:rPr>
                                    <m:t>𝑥</m:t>
                                  </m:r>
                                </m:den>
                              </m:f>
                            </m:oMath>
                          </a14:m>
                          <a:endParaRPr lang="en-US" sz="28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747803118"/>
                  </p:ext>
                </p:extLst>
              </p:nvPr>
            </p:nvGraphicFramePr>
            <p:xfrm>
              <a:off x="251518" y="1268760"/>
              <a:ext cx="8568952" cy="4841615"/>
            </p:xfrm>
            <a:graphic>
              <a:graphicData uri="http://schemas.openxmlformats.org/drawingml/2006/table">
                <a:tbl>
                  <a:tblPr firstRow="1" bandRow="1">
                    <a:effectLst/>
                    <a:tableStyleId>{5940675A-B579-460E-94D1-54222C63F5DA}</a:tableStyleId>
                  </a:tblPr>
                  <a:tblGrid>
                    <a:gridCol w="2142238"/>
                    <a:gridCol w="3330372"/>
                    <a:gridCol w="309634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3078480">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Add and subtract algebraic fractions. Multiply and divide algebraic fractions. Change the subject of a formula involving fractions where all the variables are in the denominators.</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Bridge designers use algebraic fractions when making sure their designs are structurally safe.</a:t>
                          </a:r>
                          <a:endParaRPr lang="en-US" sz="28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703580">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592241" r="-498" b="-9483"/>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17.2</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156688"/>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4752528" cy="5247590"/>
              </a:xfrm>
              <a:prstGeom prst="rect">
                <a:avLst/>
              </a:prstGeom>
            </p:spPr>
            <p:txBody>
              <a:bodyPr wrap="square">
                <a:spAutoFit/>
              </a:bodyPr>
              <a:lstStyle/>
              <a:p>
                <a:pPr marL="457200" indent="-457200">
                  <a:lnSpc>
                    <a:spcPts val="6700"/>
                  </a:lnSpc>
                  <a:buClr>
                    <a:srgbClr val="C00000"/>
                  </a:buClr>
                  <a:buFont typeface="+mj-lt"/>
                  <a:buAutoNum type="arabicPeriod"/>
                  <a:tabLst>
                    <a:tab pos="966788" algn="l"/>
                    <a:tab pos="2514600" algn="l"/>
                  </a:tabLst>
                </a:pPr>
                <a:r>
                  <a:rPr lang="en-US" sz="3600" dirty="0" smtClean="0">
                    <a:latin typeface="Arial" panose="020B0604020202020204" pitchFamily="34" charset="0"/>
                    <a:cs typeface="Arial" panose="020B0604020202020204" pitchFamily="34" charset="0"/>
                  </a:rPr>
                  <a:t>Work out:</a:t>
                </a:r>
              </a:p>
              <a:p>
                <a:pPr marL="1038225" lvl="1" indent="-581025">
                  <a:lnSpc>
                    <a:spcPts val="6700"/>
                  </a:lnSpc>
                  <a:buClr>
                    <a:srgbClr val="C00000"/>
                  </a:buClr>
                  <a:buFont typeface="+mj-lt"/>
                  <a:buAutoNum type="alphaLcPeriod"/>
                  <a:tabLst>
                    <a:tab pos="966788" algn="l"/>
                    <a:tab pos="2514600"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5</m:t>
                        </m:r>
                      </m:num>
                      <m:den>
                        <m:r>
                          <a:rPr lang="en-US" sz="3600" b="0" i="0" smtClean="0">
                            <a:latin typeface="Cambria Math" panose="02040503050406030204" pitchFamily="18" charset="0"/>
                            <a:cs typeface="Arial" panose="020B0604020202020204" pitchFamily="34" charset="0"/>
                          </a:rPr>
                          <m:t>12</m:t>
                        </m:r>
                      </m:den>
                    </m:f>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7</m:t>
                        </m:r>
                      </m:num>
                      <m:den>
                        <m:r>
                          <a:rPr lang="en-US" sz="3600" b="0" i="0" smtClean="0">
                            <a:latin typeface="Cambria Math" panose="02040503050406030204" pitchFamily="18" charset="0"/>
                            <a:cs typeface="Arial" panose="020B0604020202020204" pitchFamily="34" charset="0"/>
                          </a:rPr>
                          <m:t>18</m:t>
                        </m:r>
                      </m:den>
                    </m:f>
                  </m:oMath>
                </a14:m>
                <a:r>
                  <a:rPr lang="en-US" sz="3600" dirty="0" smtClean="0">
                    <a:latin typeface="Arial" panose="020B0604020202020204" pitchFamily="34" charset="0"/>
                    <a:cs typeface="Arial" panose="020B0604020202020204" pitchFamily="34" charset="0"/>
                  </a:rPr>
                  <a:t>	   </a:t>
                </a:r>
                <a:r>
                  <a:rPr lang="en-US" sz="3600" dirty="0" smtClean="0">
                    <a:solidFill>
                      <a:srgbClr val="C00000"/>
                    </a:solidFill>
                    <a:latin typeface="Arial" panose="020B0604020202020204" pitchFamily="34" charset="0"/>
                    <a:cs typeface="Arial" panose="020B0604020202020204" pitchFamily="34" charset="0"/>
                  </a:rPr>
                  <a:t>b.</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7</m:t>
                        </m:r>
                      </m:num>
                      <m:den>
                        <m:r>
                          <a:rPr lang="en-US" sz="3600" i="0">
                            <a:latin typeface="Cambria Math" panose="02040503050406030204" pitchFamily="18" charset="0"/>
                            <a:cs typeface="Arial" panose="020B0604020202020204" pitchFamily="34" charset="0"/>
                          </a:rPr>
                          <m:t>1</m:t>
                        </m:r>
                        <m:r>
                          <a:rPr lang="en-US" sz="3600" b="0" i="0" smtClean="0">
                            <a:latin typeface="Cambria Math" panose="02040503050406030204" pitchFamily="18" charset="0"/>
                            <a:cs typeface="Arial" panose="020B0604020202020204" pitchFamily="34" charset="0"/>
                          </a:rPr>
                          <m:t>1</m:t>
                        </m:r>
                      </m:den>
                    </m:f>
                  </m:oMath>
                </a14:m>
                <a:r>
                  <a:rPr lang="en-US" sz="3600" dirty="0">
                    <a:latin typeface="Arial" panose="020B0604020202020204" pitchFamily="34" charset="0"/>
                    <a:cs typeface="Arial" panose="020B0604020202020204" pitchFamily="34" charset="0"/>
                  </a:rPr>
                  <a:t> +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2</m:t>
                        </m:r>
                      </m:num>
                      <m:den>
                        <m:r>
                          <a:rPr lang="en-US" sz="3600" b="0" i="0" smtClean="0">
                            <a:latin typeface="Cambria Math" panose="02040503050406030204" pitchFamily="18" charset="0"/>
                            <a:cs typeface="Arial" panose="020B0604020202020204" pitchFamily="34" charset="0"/>
                          </a:rPr>
                          <m:t>9</m:t>
                        </m:r>
                      </m:den>
                    </m:f>
                  </m:oMath>
                </a14:m>
                <a:endParaRPr lang="en-US" sz="3600" dirty="0" smtClean="0">
                  <a:latin typeface="Arial" panose="020B0604020202020204" pitchFamily="34" charset="0"/>
                  <a:cs typeface="Arial" panose="020B0604020202020204" pitchFamily="34" charset="0"/>
                </a:endParaRPr>
              </a:p>
              <a:p>
                <a:pPr marL="1038225" lvl="1" indent="-581025">
                  <a:lnSpc>
                    <a:spcPts val="6700"/>
                  </a:lnSpc>
                  <a:buClr>
                    <a:srgbClr val="C00000"/>
                  </a:buClr>
                  <a:buFont typeface="+mj-lt"/>
                  <a:buAutoNum type="alphaLcPeriod" startAt="3"/>
                  <a:tabLst>
                    <a:tab pos="966788" algn="l"/>
                    <a:tab pos="2514600"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9</m:t>
                        </m:r>
                      </m:num>
                      <m:den>
                        <m:r>
                          <a:rPr lang="en-US" sz="3600" b="0" i="0" smtClean="0">
                            <a:latin typeface="Cambria Math" panose="02040503050406030204" pitchFamily="18" charset="0"/>
                            <a:cs typeface="Arial" panose="020B0604020202020204" pitchFamily="34" charset="0"/>
                          </a:rPr>
                          <m:t>12</m:t>
                        </m:r>
                      </m:den>
                    </m:f>
                  </m:oMath>
                </a14:m>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4</m:t>
                        </m:r>
                      </m:num>
                      <m:den>
                        <m:r>
                          <a:rPr lang="en-US" sz="3600" b="0" i="0" smtClean="0">
                            <a:latin typeface="Cambria Math" panose="02040503050406030204" pitchFamily="18" charset="0"/>
                            <a:cs typeface="Arial" panose="020B0604020202020204" pitchFamily="34" charset="0"/>
                          </a:rPr>
                          <m:t>5</m:t>
                        </m:r>
                      </m:den>
                    </m:f>
                  </m:oMath>
                </a14:m>
                <a:endParaRPr lang="en-US" sz="3600" dirty="0" smtClean="0">
                  <a:latin typeface="Arial" panose="020B0604020202020204" pitchFamily="34" charset="0"/>
                  <a:cs typeface="Arial" panose="020B0604020202020204" pitchFamily="34" charset="0"/>
                </a:endParaRPr>
              </a:p>
              <a:p>
                <a:pPr marL="457200" indent="-457200">
                  <a:lnSpc>
                    <a:spcPts val="6700"/>
                  </a:lnSpc>
                  <a:buClr>
                    <a:srgbClr val="C00000"/>
                  </a:buClr>
                  <a:buFont typeface="+mj-lt"/>
                  <a:buAutoNum type="arabicPeriod"/>
                  <a:tabLst>
                    <a:tab pos="966788" algn="l"/>
                    <a:tab pos="2514600" algn="l"/>
                  </a:tabLst>
                </a:pPr>
                <a:r>
                  <a:rPr lang="en-US" sz="3600" dirty="0">
                    <a:latin typeface="Arial" panose="020B0604020202020204" pitchFamily="34" charset="0"/>
                    <a:cs typeface="Arial" panose="020B0604020202020204" pitchFamily="34" charset="0"/>
                  </a:rPr>
                  <a:t>Work out:</a:t>
                </a:r>
              </a:p>
              <a:p>
                <a:pPr marL="1038225" lvl="1" indent="-581025">
                  <a:lnSpc>
                    <a:spcPts val="6700"/>
                  </a:lnSpc>
                  <a:buClr>
                    <a:srgbClr val="C00000"/>
                  </a:buClr>
                  <a:buFont typeface="+mj-lt"/>
                  <a:buAutoNum type="alphaLcPeriod"/>
                  <a:tabLst>
                    <a:tab pos="966788" algn="l"/>
                    <a:tab pos="2514600"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0">
                            <a:latin typeface="Cambria Math" panose="02040503050406030204" pitchFamily="18" charset="0"/>
                            <a:cs typeface="Arial" panose="020B0604020202020204" pitchFamily="34" charset="0"/>
                          </a:rPr>
                          <m:t>5</m:t>
                        </m:r>
                      </m:num>
                      <m:den>
                        <m:r>
                          <a:rPr lang="en-US" sz="3600" b="0" i="0" smtClean="0">
                            <a:latin typeface="Cambria Math" panose="02040503050406030204" pitchFamily="18" charset="0"/>
                            <a:cs typeface="Arial" panose="020B0604020202020204" pitchFamily="34" charset="0"/>
                          </a:rPr>
                          <m:t>7</m:t>
                        </m:r>
                      </m:den>
                    </m:f>
                  </m:oMath>
                </a14:m>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x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2</m:t>
                        </m:r>
                      </m:num>
                      <m:den>
                        <m:r>
                          <a:rPr lang="en-US" sz="3600" b="0" i="0" smtClean="0">
                            <a:latin typeface="Cambria Math" panose="02040503050406030204" pitchFamily="18" charset="0"/>
                            <a:cs typeface="Arial" panose="020B0604020202020204" pitchFamily="34" charset="0"/>
                          </a:rPr>
                          <m:t>11</m:t>
                        </m:r>
                      </m:den>
                    </m:f>
                  </m:oMath>
                </a14:m>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r>
                  <a:rPr lang="en-US" sz="3600" dirty="0" smtClean="0">
                    <a:solidFill>
                      <a:srgbClr val="C00000"/>
                    </a:solidFill>
                    <a:latin typeface="Arial" panose="020B0604020202020204" pitchFamily="34" charset="0"/>
                    <a:cs typeface="Arial" panose="020B0604020202020204" pitchFamily="34" charset="0"/>
                  </a:rPr>
                  <a:t>b</a:t>
                </a:r>
                <a:r>
                  <a:rPr lang="en-US" sz="3600" dirty="0">
                    <a:solidFill>
                      <a:srgbClr val="C00000"/>
                    </a:solidFill>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6</m:t>
                        </m:r>
                      </m:num>
                      <m:den>
                        <m:r>
                          <a:rPr lang="en-US" sz="3600" b="0" i="0" smtClean="0">
                            <a:latin typeface="Cambria Math" panose="02040503050406030204" pitchFamily="18" charset="0"/>
                            <a:cs typeface="Arial" panose="020B0604020202020204" pitchFamily="34" charset="0"/>
                          </a:rPr>
                          <m:t>7</m:t>
                        </m:r>
                      </m:den>
                    </m:f>
                  </m:oMath>
                </a14:m>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5</m:t>
                        </m:r>
                      </m:num>
                      <m:den>
                        <m:r>
                          <a:rPr lang="en-US" sz="3600" i="0">
                            <a:latin typeface="Cambria Math" panose="02040503050406030204" pitchFamily="18" charset="0"/>
                            <a:cs typeface="Arial" panose="020B0604020202020204" pitchFamily="34" charset="0"/>
                          </a:rPr>
                          <m:t>9</m:t>
                        </m:r>
                      </m:den>
                    </m:f>
                  </m:oMath>
                </a14:m>
                <a:endParaRPr lang="en-US" sz="3600" dirty="0">
                  <a:latin typeface="Arial" panose="020B0604020202020204" pitchFamily="34" charset="0"/>
                  <a:cs typeface="Arial" panose="020B0604020202020204" pitchFamily="34" charset="0"/>
                </a:endParaRPr>
              </a:p>
              <a:p>
                <a:pPr marL="1038225" lvl="1" indent="-581025">
                  <a:lnSpc>
                    <a:spcPts val="6700"/>
                  </a:lnSpc>
                  <a:buClr>
                    <a:srgbClr val="C00000"/>
                  </a:buClr>
                  <a:buFont typeface="+mj-lt"/>
                  <a:buAutoNum type="alphaLcPeriod" startAt="3"/>
                  <a:tabLst>
                    <a:tab pos="966788" algn="l"/>
                    <a:tab pos="2514600"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25</m:t>
                        </m:r>
                      </m:num>
                      <m:den>
                        <m:r>
                          <a:rPr lang="en-US" sz="3600" b="0" i="0" smtClean="0">
                            <a:latin typeface="Cambria Math" panose="02040503050406030204" pitchFamily="18" charset="0"/>
                            <a:cs typeface="Arial" panose="020B0604020202020204" pitchFamily="34" charset="0"/>
                          </a:rPr>
                          <m:t>32</m:t>
                        </m:r>
                      </m:den>
                    </m:f>
                  </m:oMath>
                </a14:m>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35</m:t>
                        </m:r>
                      </m:num>
                      <m:den>
                        <m:r>
                          <a:rPr lang="en-US" sz="3600" b="0" i="0" smtClean="0">
                            <a:latin typeface="Cambria Math" panose="02040503050406030204" pitchFamily="18" charset="0"/>
                            <a:cs typeface="Arial" panose="020B0604020202020204" pitchFamily="34" charset="0"/>
                          </a:rPr>
                          <m:t>14</m:t>
                        </m:r>
                      </m:den>
                    </m:f>
                  </m:oMath>
                </a14:m>
                <a:endParaRPr lang="en-US" sz="36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4752528" cy="5247590"/>
              </a:xfrm>
              <a:prstGeom prst="rect">
                <a:avLst/>
              </a:prstGeom>
              <a:blipFill rotWithShape="0">
                <a:blip r:embed="rId6"/>
                <a:stretch>
                  <a:fillRect l="-3462" b="-929"/>
                </a:stretch>
              </a:blipFill>
            </p:spPr>
            <p:txBody>
              <a:bodyPr/>
              <a:lstStyle/>
              <a:p>
                <a:r>
                  <a:rPr lang="en-US">
                    <a:noFill/>
                  </a:rPr>
                  <a:t> </a:t>
                </a:r>
              </a:p>
            </p:txBody>
          </p:sp>
        </mc:Fallback>
      </mc:AlternateContent>
      <p:sp>
        <p:nvSpPr>
          <p:cNvPr id="14" name="Flowchart: Delay 13"/>
          <p:cNvSpPr/>
          <p:nvPr/>
        </p:nvSpPr>
        <p:spPr>
          <a:xfrm flipH="1">
            <a:off x="5215019" y="1223333"/>
            <a:ext cx="365093" cy="5316216"/>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29319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755422"/>
          </a:xfrm>
          <a:prstGeom prst="rect">
            <a:avLst/>
          </a:prstGeom>
        </p:spPr>
        <p:txBody>
          <a:bodyPr wrap="square" numCol="1" spcCol="182880">
            <a:spAutoFit/>
          </a:bodyPr>
          <a:lstStyle/>
          <a:p>
            <a:pPr>
              <a:buClr>
                <a:srgbClr val="0070C0"/>
              </a:buClr>
              <a:tabLst>
                <a:tab pos="804863" algn="l"/>
                <a:tab pos="8521700" algn="r"/>
              </a:tabLst>
            </a:pPr>
            <a:r>
              <a:rPr lang="en-US" sz="2250" b="1" dirty="0" smtClean="0">
                <a:solidFill>
                  <a:srgbClr val="FF0000"/>
                </a:solidFill>
                <a:latin typeface="Arial" panose="020B0604020202020204" pitchFamily="34" charset="0"/>
                <a:cs typeface="Arial" panose="020B0604020202020204" pitchFamily="34" charset="0"/>
              </a:rPr>
              <a:t>17 	</a:t>
            </a:r>
            <a:r>
              <a:rPr lang="en-US" sz="2250" dirty="0" smtClean="0">
                <a:latin typeface="Arial" panose="020B0604020202020204" pitchFamily="34" charset="0"/>
                <a:cs typeface="Arial" panose="020B0604020202020204" pitchFamily="34" charset="0"/>
              </a:rPr>
              <a:t>More algebra 	531</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Prior knowledge check 	531</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17.1	Rearranging formulae 	532</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17.2	Algebraic fractions 	533</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17.3	Simplifying algebraic fractions 	535</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17.4	More algebraic fractions 	537</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17.5	Surds 	539</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17.6	Solving algebraic fraction equations 	541 </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17.7	Functions 	543</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17.8	Proof 	545</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Problem-solving: Surface gravity 	548</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Check up 	549</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Strengthen 	550</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Extend 	553</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Knowledge check 	555</a:t>
            </a:r>
          </a:p>
          <a:p>
            <a:pPr>
              <a:buClr>
                <a:srgbClr val="0070C0"/>
              </a:buClr>
              <a:tabLst>
                <a:tab pos="804863" algn="l"/>
                <a:tab pos="8521700" algn="r"/>
              </a:tabLst>
            </a:pPr>
            <a:r>
              <a:rPr lang="en-US" sz="2250" dirty="0" smtClean="0">
                <a:latin typeface="Arial" panose="020B0604020202020204" pitchFamily="34" charset="0"/>
                <a:cs typeface="Arial" panose="020B0604020202020204" pitchFamily="34" charset="0"/>
              </a:rPr>
              <a:t>	Unit test 	556</a:t>
            </a:r>
            <a:endParaRPr lang="en-US" sz="225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86090"/>
              </a:xfrm>
              <a:prstGeom prst="rect">
                <a:avLst/>
              </a:prstGeom>
            </p:spPr>
            <p:txBody>
              <a:bodyPr wrap="square">
                <a:spAutoFit/>
              </a:bodyPr>
              <a:lstStyle/>
              <a:p>
                <a:pPr marL="457200" indent="-457200">
                  <a:buClr>
                    <a:srgbClr val="C00000"/>
                  </a:buClr>
                  <a:buFont typeface="+mj-lt"/>
                  <a:buAutoNum type="arabicPeriod" startAt="3"/>
                  <a:tabLst>
                    <a:tab pos="966788" algn="l"/>
                    <a:tab pos="2514600" algn="l"/>
                  </a:tabLst>
                </a:pPr>
                <a:r>
                  <a:rPr lang="en-US" sz="2400" dirty="0" smtClean="0">
                    <a:latin typeface="Arial" panose="020B0604020202020204" pitchFamily="34" charset="0"/>
                    <a:cs typeface="Arial" panose="020B0604020202020204" pitchFamily="34" charset="0"/>
                  </a:rPr>
                  <a:t>Write as a single fraction in its simplest form. The first one has been started for you.</a:t>
                </a:r>
                <a:endParaRPr lang="en-US" sz="2400" dirty="0" smtClean="0">
                  <a:latin typeface="Cambria Math" panose="02040503050406030204" pitchFamily="18" charset="0"/>
                  <a:cs typeface="Arial" panose="020B0604020202020204" pitchFamily="34" charset="0"/>
                </a:endParaRPr>
              </a:p>
              <a:p>
                <a:pPr marL="914400" lvl="1" indent="-457200">
                  <a:lnSpc>
                    <a:spcPts val="4800"/>
                  </a:lnSpc>
                  <a:buClr>
                    <a:srgbClr val="C00000"/>
                  </a:buClr>
                  <a:buFont typeface="+mj-lt"/>
                  <a:buAutoNum type="alphaLcPeriod"/>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cs typeface="Arial" panose="020B0604020202020204" pitchFamily="34" charset="0"/>
                  </a:rPr>
                  <a:t> 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 </m:t>
                        </m:r>
                        <m:r>
                          <m:rPr>
                            <m:sty m:val="p"/>
                          </m:rPr>
                          <a:rPr lang="en-US" sz="2400" b="0" i="0" smtClean="0">
                            <a:latin typeface="Cambria Math" panose="02040503050406030204" pitchFamily="18" charset="0"/>
                            <a:cs typeface="Arial" panose="020B0604020202020204" pitchFamily="34" charset="0"/>
                          </a:rPr>
                          <m:t>x</m:t>
                        </m:r>
                        <m:r>
                          <a:rPr lang="en-US" sz="2400" b="0" i="1" smtClean="0">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2 </m:t>
                        </m:r>
                        <m:r>
                          <m:rPr>
                            <m:sty m:val="p"/>
                          </m:rPr>
                          <a:rPr lang="en-US" sz="2400" b="0" i="0" smtClean="0">
                            <a:latin typeface="Cambria Math" panose="02040503050406030204" pitchFamily="18" charset="0"/>
                            <a:cs typeface="Arial" panose="020B0604020202020204" pitchFamily="34" charset="0"/>
                          </a:rPr>
                          <m:t>x</m:t>
                        </m:r>
                        <m:r>
                          <a:rPr lang="en-US" sz="2400" b="0" i="0" smtClean="0">
                            <a:latin typeface="Cambria Math" panose="02040503050406030204" pitchFamily="18" charset="0"/>
                            <a:cs typeface="Arial" panose="020B0604020202020204" pitchFamily="34" charset="0"/>
                          </a:rPr>
                          <m:t> 3</m:t>
                        </m:r>
                      </m:den>
                    </m:f>
                  </m:oMath>
                </a14:m>
                <a:r>
                  <a:rPr lang="en-US" sz="2400" dirty="0" smtClean="0">
                    <a:latin typeface="Arial" panose="020B0604020202020204" pitchFamily="34" charset="0"/>
                    <a:cs typeface="Arial" panose="020B0604020202020204" pitchFamily="34" charset="0"/>
                  </a:rPr>
                  <a:t> =	   </a:t>
                </a:r>
              </a:p>
              <a:p>
                <a:pPr marL="914400" lvl="1" indent="-457200">
                  <a:lnSpc>
                    <a:spcPts val="4800"/>
                  </a:lnSpc>
                  <a:buClr>
                    <a:srgbClr val="C00000"/>
                  </a:buClr>
                  <a:buFont typeface="+mj-lt"/>
                  <a:buAutoNum type="alphaLcPeriod"/>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r>
                          <a:rPr lang="en-US" sz="2400" i="1">
                            <a:latin typeface="Cambria Math" panose="02040503050406030204" pitchFamily="18" charset="0"/>
                            <a:cs typeface="Arial" panose="020B0604020202020204" pitchFamily="34" charset="0"/>
                          </a:rPr>
                          <m:t>𝑥</m:t>
                        </m:r>
                      </m:num>
                      <m:den>
                        <m:r>
                          <a:rPr lang="en-US" sz="2400" i="0" smtClean="0">
                            <a:latin typeface="Cambria Math" panose="02040503050406030204" pitchFamily="18" charset="0"/>
                            <a:cs typeface="Arial" panose="020B0604020202020204" pitchFamily="34" charset="0"/>
                          </a:rPr>
                          <m:t>5</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r>
                          <a:rPr lang="en-US" sz="2400" b="0" i="1" smtClean="0">
                            <a:latin typeface="Cambria Math" panose="02040503050406030204" pitchFamily="18" charset="0"/>
                            <a:cs typeface="Arial" panose="020B0604020202020204" pitchFamily="34" charset="0"/>
                          </a:rPr>
                          <m:t>𝑦</m:t>
                        </m:r>
                      </m:num>
                      <m:den>
                        <m:r>
                          <a:rPr lang="en-US" sz="2400" b="0" i="0" smtClean="0">
                            <a:latin typeface="Cambria Math" panose="02040503050406030204" pitchFamily="18" charset="0"/>
                            <a:cs typeface="Arial" panose="020B0604020202020204" pitchFamily="34" charset="0"/>
                          </a:rPr>
                          <m:t>4</m:t>
                        </m:r>
                      </m:den>
                    </m:f>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num>
                      <m:den>
                        <m:r>
                          <a:rPr lang="en-US" sz="2400" b="0" i="0" smtClean="0">
                            <a:latin typeface="Cambria Math" panose="02040503050406030204" pitchFamily="18" charset="0"/>
                            <a:cs typeface="Arial" panose="020B0604020202020204" pitchFamily="34" charset="0"/>
                          </a:rPr>
                          <m:t>9</m:t>
                        </m:r>
                        <m:r>
                          <a:rPr lang="en-US" sz="2400" b="0" i="1" smtClean="0">
                            <a:latin typeface="Cambria Math" panose="02040503050406030204" pitchFamily="18" charset="0"/>
                            <a:cs typeface="Arial" panose="020B0604020202020204" pitchFamily="34" charset="0"/>
                          </a:rPr>
                          <m:t>𝑦</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5</m:t>
                        </m:r>
                        <m:r>
                          <a:rPr lang="en-US" sz="2400" b="0" i="1" smtClean="0">
                            <a:latin typeface="Cambria Math" panose="02040503050406030204" pitchFamily="18" charset="0"/>
                            <a:cs typeface="Arial" panose="020B0604020202020204" pitchFamily="34" charset="0"/>
                          </a:rPr>
                          <m:t>𝑦</m:t>
                        </m:r>
                      </m:den>
                    </m:f>
                  </m:oMath>
                </a14:m>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3"/>
                  <a:tabLst>
                    <a:tab pos="966788" algn="l"/>
                    <a:tab pos="2514600" algn="l"/>
                  </a:tabLst>
                </a:pPr>
                <a:r>
                  <a:rPr lang="en-US" sz="2400" dirty="0">
                    <a:latin typeface="Arial" panose="020B0604020202020204" pitchFamily="34" charset="0"/>
                    <a:cs typeface="Arial" panose="020B0604020202020204" pitchFamily="34" charset="0"/>
                  </a:rPr>
                  <a:t>Write as a single fraction in its simplest form. The first one has been started for you.</a:t>
                </a:r>
                <a:endParaRPr lang="en-US" sz="2400" dirty="0" smtClean="0">
                  <a:latin typeface="Arial" panose="020B0604020202020204" pitchFamily="34" charset="0"/>
                  <a:cs typeface="Arial" panose="020B0604020202020204" pitchFamily="34" charset="0"/>
                </a:endParaRPr>
              </a:p>
              <a:p>
                <a:pPr marL="914400" lvl="1" indent="-457200">
                  <a:lnSpc>
                    <a:spcPts val="4800"/>
                  </a:lnSpc>
                  <a:buClr>
                    <a:srgbClr val="C00000"/>
                  </a:buClr>
                  <a:buFont typeface="+mj-lt"/>
                  <a:buAutoNum type="alphaLcPeriod"/>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4</m:t>
                        </m:r>
                        <m:r>
                          <a:rPr lang="en-US" sz="2400" i="1">
                            <a:latin typeface="Cambria Math" panose="02040503050406030204" pitchFamily="18" charset="0"/>
                            <a:cs typeface="Arial" panose="020B0604020202020204" pitchFamily="34" charset="0"/>
                          </a:rPr>
                          <m:t>𝑥</m:t>
                        </m:r>
                        <m:r>
                          <a:rPr lang="en-US" sz="2400" b="0" i="1" baseline="30000" smtClean="0">
                            <a:latin typeface="Cambria Math" panose="02040503050406030204" pitchFamily="18" charset="0"/>
                            <a:cs typeface="Arial" panose="020B0604020202020204" pitchFamily="34" charset="0"/>
                          </a:rPr>
                          <m:t>2</m:t>
                        </m:r>
                      </m:num>
                      <m:den>
                        <m:r>
                          <m:rPr>
                            <m:sty m:val="p"/>
                          </m:rPr>
                          <a:rPr lang="en-US" sz="2400" b="0" i="0" smtClean="0">
                            <a:latin typeface="Cambria Math" panose="02040503050406030204" pitchFamily="18" charset="0"/>
                            <a:cs typeface="Arial" panose="020B0604020202020204" pitchFamily="34" charset="0"/>
                          </a:rPr>
                          <m:t>y</m:t>
                        </m:r>
                        <m:r>
                          <a:rPr lang="en-US" sz="2400" b="0" i="0" baseline="30000" smtClean="0">
                            <a:latin typeface="Cambria Math" panose="02040503050406030204" pitchFamily="18" charset="0"/>
                            <a:cs typeface="Arial" panose="020B0604020202020204" pitchFamily="34" charset="0"/>
                          </a:rPr>
                          <m:t>3</m:t>
                        </m:r>
                      </m:den>
                    </m:f>
                  </m:oMath>
                </a14:m>
                <a:r>
                  <a:rPr lang="en-US" sz="2400" dirty="0">
                    <a:latin typeface="Arial" panose="020B0604020202020204" pitchFamily="34" charset="0"/>
                    <a:cs typeface="Arial" panose="020B0604020202020204" pitchFamily="34" charset="0"/>
                  </a:rPr>
                  <a:t> 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r>
                          <a:rPr lang="en-US" sz="2400" b="0" i="1" smtClean="0">
                            <a:latin typeface="Cambria Math" panose="02040503050406030204" pitchFamily="18" charset="0"/>
                            <a:cs typeface="Arial" panose="020B0604020202020204" pitchFamily="34" charset="0"/>
                          </a:rPr>
                          <m:t>𝑦</m:t>
                        </m:r>
                      </m:num>
                      <m:den>
                        <m:r>
                          <a:rPr lang="en-US" sz="2400" b="0" i="0" smtClean="0">
                            <a:latin typeface="Cambria Math" panose="02040503050406030204" pitchFamily="18" charset="0"/>
                            <a:cs typeface="Arial" panose="020B0604020202020204" pitchFamily="34" charset="0"/>
                          </a:rPr>
                          <m:t>8</m:t>
                        </m:r>
                        <m:r>
                          <m:rPr>
                            <m:sty m:val="p"/>
                          </m:rPr>
                          <a:rPr lang="en-US" sz="2400" b="0" i="0" smtClean="0">
                            <a:latin typeface="Cambria Math" panose="02040503050406030204" pitchFamily="18" charset="0"/>
                            <a:cs typeface="Arial" panose="020B0604020202020204" pitchFamily="34" charset="0"/>
                          </a:rPr>
                          <m:t>x</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baseline="30000" smtClean="0">
                            <a:latin typeface="Cambria Math" panose="02040503050406030204" pitchFamily="18" charset="0"/>
                            <a:cs typeface="Arial" panose="020B0604020202020204" pitchFamily="34" charset="0"/>
                          </a:rPr>
                          <m:t>1</m:t>
                        </m:r>
                        <m:r>
                          <a:rPr lang="en-US" sz="2400" b="0" i="1" strike="dblStrike" smtClean="0">
                            <a:latin typeface="Cambria Math" panose="02040503050406030204" pitchFamily="18" charset="0"/>
                            <a:cs typeface="Arial" panose="020B0604020202020204" pitchFamily="34" charset="0"/>
                          </a:rPr>
                          <m:t>4</m:t>
                        </m:r>
                        <m:r>
                          <a:rPr lang="en-US" sz="2400" b="0" i="1" smtClean="0">
                            <a:latin typeface="Cambria Math" panose="02040503050406030204" pitchFamily="18" charset="0"/>
                            <a:cs typeface="Arial" panose="020B0604020202020204" pitchFamily="34" charset="0"/>
                          </a:rPr>
                          <m:t>𝑥</m:t>
                        </m:r>
                        <m:r>
                          <a:rPr lang="en-US" sz="2400" b="0" i="1" strike="dblStrike" baseline="30000" smtClean="0">
                            <a:latin typeface="Cambria Math" panose="02040503050406030204" pitchFamily="18" charset="0"/>
                            <a:cs typeface="Arial" panose="020B0604020202020204" pitchFamily="34" charset="0"/>
                          </a:rPr>
                          <m:t>2</m:t>
                        </m:r>
                        <m:r>
                          <a:rPr lang="en-US" sz="2400" i="1">
                            <a:latin typeface="Cambria Math" panose="02040503050406030204" pitchFamily="18" charset="0"/>
                            <a:cs typeface="Arial" panose="020B0604020202020204" pitchFamily="34" charset="0"/>
                          </a:rPr>
                          <m:t> </m:t>
                        </m:r>
                        <m:r>
                          <m:rPr>
                            <m:sty m:val="p"/>
                          </m:rPr>
                          <a:rPr lang="en-US" sz="2400">
                            <a:latin typeface="Cambria Math" panose="02040503050406030204" pitchFamily="18" charset="0"/>
                            <a:cs typeface="Arial" panose="020B0604020202020204" pitchFamily="34" charset="0"/>
                          </a:rPr>
                          <m:t>x</m:t>
                        </m:r>
                        <m:r>
                          <a:rPr lang="en-US" sz="2400" i="1">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3</m:t>
                        </m:r>
                        <m:r>
                          <a:rPr lang="en-US" sz="2400" b="0" i="1" smtClean="0">
                            <a:latin typeface="Cambria Math" panose="02040503050406030204" pitchFamily="18" charset="0"/>
                            <a:cs typeface="Arial" panose="020B0604020202020204" pitchFamily="34" charset="0"/>
                          </a:rPr>
                          <m:t>𝑦</m:t>
                        </m:r>
                      </m:num>
                      <m:den>
                        <m:r>
                          <m:rPr>
                            <m:sty m:val="p"/>
                          </m:rPr>
                          <a:rPr lang="en-US" sz="2400" b="0" i="0" smtClean="0">
                            <a:latin typeface="Cambria Math" panose="02040503050406030204" pitchFamily="18" charset="0"/>
                            <a:cs typeface="Arial" panose="020B0604020202020204" pitchFamily="34" charset="0"/>
                          </a:rPr>
                          <m:t>y</m:t>
                        </m:r>
                        <m:r>
                          <a:rPr lang="en-US" sz="2400" b="0" i="0" baseline="30000" smtClean="0">
                            <a:latin typeface="Cambria Math" panose="02040503050406030204" pitchFamily="18" charset="0"/>
                            <a:cs typeface="Arial" panose="020B0604020202020204" pitchFamily="34" charset="0"/>
                          </a:rPr>
                          <m:t>3</m:t>
                        </m:r>
                        <m:r>
                          <a:rPr lang="en-US" sz="2400">
                            <a:latin typeface="Cambria Math" panose="02040503050406030204" pitchFamily="18" charset="0"/>
                            <a:cs typeface="Arial" panose="020B0604020202020204" pitchFamily="34" charset="0"/>
                          </a:rPr>
                          <m:t> </m:t>
                        </m:r>
                        <m:r>
                          <m:rPr>
                            <m:sty m:val="p"/>
                          </m:rPr>
                          <a:rPr lang="en-US" sz="240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 28</m:t>
                        </m:r>
                        <m:r>
                          <m:rPr>
                            <m:sty m:val="p"/>
                          </m:rPr>
                          <a:rPr lang="en-US" sz="2400" b="0" i="0" strike="dblStrike" smtClean="0">
                            <a:latin typeface="Cambria Math" panose="02040503050406030204" pitchFamily="18" charset="0"/>
                            <a:cs typeface="Arial" panose="020B0604020202020204" pitchFamily="34" charset="0"/>
                          </a:rPr>
                          <m:t>x</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914400" lvl="1" indent="-457200">
                  <a:lnSpc>
                    <a:spcPts val="4800"/>
                  </a:lnSpc>
                  <a:buClr>
                    <a:srgbClr val="C00000"/>
                  </a:buClr>
                  <a:buFont typeface="+mj-lt"/>
                  <a:buAutoNum type="alphaLcPeriod"/>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10</m:t>
                        </m:r>
                        <m:r>
                          <a:rPr lang="en-US" sz="2400" i="1">
                            <a:latin typeface="Cambria Math" panose="02040503050406030204" pitchFamily="18" charset="0"/>
                            <a:cs typeface="Arial" panose="020B0604020202020204" pitchFamily="34" charset="0"/>
                          </a:rPr>
                          <m:t>𝑥</m:t>
                        </m:r>
                        <m:r>
                          <a:rPr lang="en-US" sz="2400" b="0" i="1" baseline="3000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10</m:t>
                        </m:r>
                        <m:r>
                          <m:rPr>
                            <m:sty m:val="p"/>
                          </m:rPr>
                          <a:rPr lang="en-US" sz="2400" b="0" i="0" smtClean="0">
                            <a:latin typeface="Cambria Math" panose="02040503050406030204" pitchFamily="18" charset="0"/>
                            <a:cs typeface="Arial" panose="020B0604020202020204" pitchFamily="34" charset="0"/>
                          </a:rPr>
                          <m:t>y</m:t>
                        </m:r>
                        <m:r>
                          <a:rPr lang="en-US" sz="2400" b="0" i="0" baseline="30000" smtClean="0">
                            <a:latin typeface="Cambria Math" panose="02040503050406030204" pitchFamily="18" charset="0"/>
                            <a:cs typeface="Arial" panose="020B0604020202020204" pitchFamily="34" charset="0"/>
                          </a:rPr>
                          <m:t>2</m:t>
                        </m:r>
                      </m:den>
                    </m:f>
                  </m:oMath>
                </a14:m>
                <a:r>
                  <a:rPr lang="en-US" sz="2400" dirty="0">
                    <a:latin typeface="Arial" panose="020B0604020202020204" pitchFamily="34" charset="0"/>
                    <a:cs typeface="Arial" panose="020B0604020202020204" pitchFamily="34" charset="0"/>
                  </a:rPr>
                  <a:t> 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25</m:t>
                        </m:r>
                        <m:r>
                          <a:rPr lang="en-US" sz="2400" i="1">
                            <a:latin typeface="Cambria Math" panose="02040503050406030204" pitchFamily="18" charset="0"/>
                            <a:cs typeface="Arial" panose="020B0604020202020204" pitchFamily="34" charset="0"/>
                          </a:rPr>
                          <m:t>𝑦</m:t>
                        </m:r>
                        <m:r>
                          <a:rPr lang="en-US" sz="2400" b="0" i="1" baseline="30000" smtClean="0">
                            <a:latin typeface="Cambria Math" panose="02040503050406030204" pitchFamily="18" charset="0"/>
                            <a:cs typeface="Arial" panose="020B0604020202020204" pitchFamily="34" charset="0"/>
                          </a:rPr>
                          <m:t>6</m:t>
                        </m:r>
                      </m:num>
                      <m:den>
                        <m:r>
                          <a:rPr lang="en-US" sz="2400" b="0" i="0" smtClean="0">
                            <a:latin typeface="Cambria Math" panose="02040503050406030204" pitchFamily="18" charset="0"/>
                            <a:cs typeface="Arial" panose="020B0604020202020204" pitchFamily="34" charset="0"/>
                          </a:rPr>
                          <m:t>21</m:t>
                        </m:r>
                        <m:r>
                          <m:rPr>
                            <m:sty m:val="p"/>
                          </m:rPr>
                          <a:rPr lang="en-US" sz="2400" b="0" i="0" smtClean="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5</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c</a:t>
                </a:r>
                <a:r>
                  <a:rPr lang="en-US" sz="2400" dirty="0">
                    <a:solidFill>
                      <a:srgbClr val="C0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12</m:t>
                        </m:r>
                        <m:r>
                          <m:rPr>
                            <m:sty m:val="p"/>
                          </m:rPr>
                          <a:rPr lang="en-US" sz="2400" b="0" i="0" smtClean="0">
                            <a:latin typeface="Cambria Math" panose="02040503050406030204" pitchFamily="18" charset="0"/>
                            <a:cs typeface="Arial" panose="020B0604020202020204" pitchFamily="34" charset="0"/>
                          </a:rPr>
                          <m:t>y</m:t>
                        </m:r>
                        <m:r>
                          <a:rPr lang="en-US" sz="2400" b="0" i="0" baseline="30000" smtClean="0">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7</m:t>
                        </m:r>
                        <m:r>
                          <a:rPr lang="en-US" sz="2400" b="0" i="1" smtClean="0">
                            <a:latin typeface="Cambria Math" panose="02040503050406030204" pitchFamily="18" charset="0"/>
                            <a:cs typeface="Arial" panose="020B0604020202020204" pitchFamily="34" charset="0"/>
                          </a:rPr>
                          <m:t>𝑥</m:t>
                        </m:r>
                      </m:den>
                    </m:f>
                  </m:oMath>
                </a14:m>
                <a:r>
                  <a:rPr lang="en-US" sz="2400" dirty="0">
                    <a:latin typeface="Arial" panose="020B0604020202020204" pitchFamily="34" charset="0"/>
                    <a:cs typeface="Arial" panose="020B0604020202020204" pitchFamily="34" charset="0"/>
                  </a:rPr>
                  <a:t> x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14</m:t>
                        </m:r>
                        <m:r>
                          <m:rPr>
                            <m:sty m:val="p"/>
                          </m:rPr>
                          <a:rPr lang="en-US" sz="2400" b="0" i="0" smtClean="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5</m:t>
                        </m:r>
                      </m:num>
                      <m:den>
                        <m:r>
                          <a:rPr lang="en-US" sz="2400" b="0" i="1" smtClean="0">
                            <a:latin typeface="Cambria Math" panose="02040503050406030204" pitchFamily="18" charset="0"/>
                            <a:cs typeface="Arial" panose="020B0604020202020204" pitchFamily="34" charset="0"/>
                          </a:rPr>
                          <m:t>16</m:t>
                        </m:r>
                        <m:r>
                          <a:rPr lang="en-US" sz="2400" b="0" i="1" smtClean="0">
                            <a:latin typeface="Cambria Math" panose="02040503050406030204" pitchFamily="18" charset="0"/>
                            <a:cs typeface="Arial" panose="020B0604020202020204" pitchFamily="34" charset="0"/>
                          </a:rPr>
                          <m:t>𝑦</m:t>
                        </m:r>
                        <m:r>
                          <a:rPr lang="en-US" sz="2400" b="0" i="1" baseline="30000" smtClean="0">
                            <a:latin typeface="Cambria Math" panose="02040503050406030204" pitchFamily="18" charset="0"/>
                            <a:cs typeface="Arial" panose="020B0604020202020204" pitchFamily="34" charset="0"/>
                          </a:rPr>
                          <m:t>4</m:t>
                        </m:r>
                      </m:den>
                    </m:f>
                  </m:oMath>
                </a14:m>
                <a:endParaRPr lang="en-US" sz="24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86090"/>
              </a:xfrm>
              <a:prstGeom prst="rect">
                <a:avLst/>
              </a:prstGeom>
              <a:blipFill rotWithShape="0">
                <a:blip r:embed="rId5"/>
                <a:stretch>
                  <a:fillRect l="-1506" t="-792"/>
                </a:stretch>
              </a:blipFill>
            </p:spPr>
            <p:txBody>
              <a:bodyPr/>
              <a:lstStyle/>
              <a:p>
                <a:r>
                  <a:rPr lang="en-US">
                    <a:noFill/>
                  </a:rPr>
                  <a:t> </a:t>
                </a:r>
              </a:p>
            </p:txBody>
          </p:sp>
        </mc:Fallback>
      </mc:AlternateContent>
      <p:sp>
        <p:nvSpPr>
          <p:cNvPr id="6" name="Rectangle 5"/>
          <p:cNvSpPr/>
          <p:nvPr/>
        </p:nvSpPr>
        <p:spPr>
          <a:xfrm flipH="1">
            <a:off x="251520" y="3676962"/>
            <a:ext cx="5204539"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First cancel any common factors</a:t>
            </a: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4104496"/>
            <a:ext cx="548640" cy="548640"/>
          </a:xfrm>
          <a:prstGeom prst="rect">
            <a:avLst/>
          </a:prstGeom>
        </p:spPr>
      </p:pic>
    </p:spTree>
    <p:extLst>
      <p:ext uri="{BB962C8B-B14F-4D97-AF65-F5344CB8AC3E}">
        <p14:creationId xmlns:p14="http://schemas.microsoft.com/office/powerpoint/2010/main" val="185912296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400931"/>
              </a:xfrm>
              <a:prstGeom prst="rect">
                <a:avLst/>
              </a:prstGeom>
            </p:spPr>
            <p:txBody>
              <a:bodyPr wrap="square">
                <a:spAutoFit/>
              </a:bodyPr>
              <a:lstStyle/>
              <a:p>
                <a:pPr marL="457200" indent="-457200">
                  <a:lnSpc>
                    <a:spcPts val="4300"/>
                  </a:lnSpc>
                  <a:buClr>
                    <a:srgbClr val="C00000"/>
                  </a:buClr>
                  <a:buFont typeface="+mj-lt"/>
                  <a:buAutoNum type="arabicPeriod" startAt="5"/>
                  <a:tabLst>
                    <a:tab pos="966788" algn="l"/>
                    <a:tab pos="2514600" algn="l"/>
                  </a:tabLst>
                </a:pPr>
                <a:r>
                  <a:rPr lang="en-US" sz="2600" dirty="0" smtClean="0">
                    <a:latin typeface="Arial" panose="020B0604020202020204" pitchFamily="34" charset="0"/>
                    <a:cs typeface="Arial" panose="020B0604020202020204" pitchFamily="34" charset="0"/>
                  </a:rPr>
                  <a:t>Write as a single fraction in its simplest form.</a:t>
                </a:r>
              </a:p>
              <a:p>
                <a:pPr marL="914400" lvl="1" indent="-457200">
                  <a:lnSpc>
                    <a:spcPts val="4300"/>
                  </a:lnSpc>
                  <a:buClr>
                    <a:srgbClr val="C00000"/>
                  </a:buClr>
                  <a:buFont typeface="+mj-lt"/>
                  <a:buAutoNum type="alphaLcPeriod"/>
                  <a:tabLst>
                    <a:tab pos="966788" algn="l"/>
                    <a:tab pos="2514600" algn="l"/>
                  </a:tabLst>
                </a:pP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4</m:t>
                        </m:r>
                      </m:num>
                      <m:den>
                        <m:r>
                          <m:rPr>
                            <m:sty m:val="p"/>
                          </m:rPr>
                          <a:rPr lang="en-US" sz="2600" b="0" i="0" smtClean="0">
                            <a:latin typeface="Cambria Math" panose="02040503050406030204" pitchFamily="18" charset="0"/>
                            <a:cs typeface="Arial" panose="020B0604020202020204" pitchFamily="34" charset="0"/>
                          </a:rPr>
                          <m:t>x</m:t>
                        </m:r>
                      </m:den>
                    </m:f>
                  </m:oMath>
                </a14:m>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3</m:t>
                        </m:r>
                      </m:num>
                      <m:den>
                        <m:r>
                          <m:rPr>
                            <m:sty m:val="p"/>
                          </m:rPr>
                          <a:rPr lang="en-US" sz="2600" b="0" i="0" smtClean="0">
                            <a:latin typeface="Cambria Math" panose="02040503050406030204" pitchFamily="18" charset="0"/>
                            <a:cs typeface="Arial" panose="020B0604020202020204" pitchFamily="34" charset="0"/>
                          </a:rPr>
                          <m:t>x</m:t>
                        </m:r>
                      </m:den>
                    </m:f>
                  </m:oMath>
                </a14:m>
                <a:r>
                  <a:rPr lang="en-US" sz="2600" dirty="0" smtClean="0">
                    <a:latin typeface="Arial" panose="020B0604020202020204" pitchFamily="34" charset="0"/>
                    <a:cs typeface="Arial" panose="020B0604020202020204" pitchFamily="34" charset="0"/>
                  </a:rPr>
                  <a:t> 	</a:t>
                </a:r>
              </a:p>
              <a:p>
                <a:pPr marL="914400" lvl="1" indent="-457200">
                  <a:lnSpc>
                    <a:spcPts val="4300"/>
                  </a:lnSpc>
                  <a:buClr>
                    <a:srgbClr val="C00000"/>
                  </a:buClr>
                  <a:buFont typeface="+mj-lt"/>
                  <a:buAutoNum type="alphaLcPeriod"/>
                  <a:tabLst>
                    <a:tab pos="966788" algn="l"/>
                    <a:tab pos="2514600" algn="l"/>
                  </a:tabLst>
                </a:pPr>
                <a:r>
                  <a:rPr lang="en-US" sz="2600" i="1" dirty="0" smtClean="0">
                    <a:latin typeface="Arial" panose="020B0604020202020204" pitchFamily="34" charset="0"/>
                    <a:cs typeface="Arial" panose="020B0604020202020204" pitchFamily="34" charset="0"/>
                  </a:rPr>
                  <a:t>x</a:t>
                </a:r>
                <a:r>
                  <a:rPr lang="en-US" sz="2600" baseline="30000" dirty="0" smtClean="0">
                    <a:latin typeface="Arial" panose="020B0604020202020204" pitchFamily="34" charset="0"/>
                    <a:cs typeface="Arial" panose="020B0604020202020204" pitchFamily="34" charset="0"/>
                  </a:rPr>
                  <a:t>3</a:t>
                </a:r>
                <a:r>
                  <a:rPr lang="en-US" sz="2600" i="1" dirty="0" smtClean="0">
                    <a:latin typeface="Arial" panose="020B0604020202020204" pitchFamily="34" charset="0"/>
                    <a:cs typeface="Arial" panose="020B0604020202020204" pitchFamily="34" charset="0"/>
                  </a:rPr>
                  <a:t>y</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1</m:t>
                        </m:r>
                      </m:num>
                      <m:den>
                        <m:r>
                          <a:rPr lang="en-US" sz="2600" i="1" smtClean="0">
                            <a:solidFill>
                              <a:srgbClr val="C00000"/>
                            </a:solidFill>
                            <a:latin typeface="Cambria Math" panose="02040503050406030204" pitchFamily="18" charset="0"/>
                            <a:cs typeface="Arial" panose="020B0604020202020204" pitchFamily="34" charset="0"/>
                          </a:rPr>
                          <m:t>𝑥</m:t>
                        </m:r>
                        <m:r>
                          <a:rPr lang="en-US" sz="2600" b="0" i="1" smtClean="0">
                            <a:solidFill>
                              <a:srgbClr val="C00000"/>
                            </a:solidFill>
                            <a:latin typeface="Cambria Math" panose="02040503050406030204" pitchFamily="18" charset="0"/>
                            <a:cs typeface="Arial" panose="020B0604020202020204" pitchFamily="34" charset="0"/>
                          </a:rPr>
                          <m:t>𝑦</m:t>
                        </m:r>
                      </m:den>
                    </m:f>
                  </m:oMath>
                </a14:m>
                <a:endParaRPr lang="en-US" sz="2600" dirty="0" smtClean="0">
                  <a:latin typeface="Arial" panose="020B0604020202020204" pitchFamily="34" charset="0"/>
                  <a:cs typeface="Arial" panose="020B0604020202020204" pitchFamily="34" charset="0"/>
                </a:endParaRPr>
              </a:p>
              <a:p>
                <a:pPr marL="914400" lvl="1" indent="-457200">
                  <a:lnSpc>
                    <a:spcPts val="4300"/>
                  </a:lnSpc>
                  <a:buClr>
                    <a:srgbClr val="C00000"/>
                  </a:buClr>
                  <a:buFont typeface="+mj-lt"/>
                  <a:buAutoNum type="alphaLcPeriod" startAt="3"/>
                  <a:tabLst>
                    <a:tab pos="966788" algn="l"/>
                    <a:tab pos="2514600" algn="l"/>
                  </a:tabLst>
                </a:pP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2</m:t>
                        </m:r>
                        <m:r>
                          <a:rPr lang="en-US" sz="2600" b="0" i="1" smtClean="0">
                            <a:latin typeface="Cambria Math" panose="02040503050406030204" pitchFamily="18" charset="0"/>
                            <a:cs typeface="Arial" panose="020B0604020202020204" pitchFamily="34" charset="0"/>
                          </a:rPr>
                          <m:t>𝑦</m:t>
                        </m:r>
                        <m:r>
                          <a:rPr lang="en-US" sz="2600" b="0" i="1" smtClean="0">
                            <a:latin typeface="Cambria Math" panose="02040503050406030204" pitchFamily="18" charset="0"/>
                            <a:cs typeface="Arial" panose="020B0604020202020204" pitchFamily="34" charset="0"/>
                          </a:rPr>
                          <m:t>3</m:t>
                        </m:r>
                      </m:num>
                      <m:den>
                        <m:r>
                          <a:rPr lang="en-US" sz="2600" b="0" i="0" smtClean="0">
                            <a:latin typeface="Cambria Math" panose="02040503050406030204" pitchFamily="18" charset="0"/>
                            <a:cs typeface="Arial" panose="020B0604020202020204" pitchFamily="34" charset="0"/>
                          </a:rPr>
                          <m:t>3</m:t>
                        </m:r>
                        <m:r>
                          <m:rPr>
                            <m:sty m:val="p"/>
                          </m:rPr>
                          <a:rPr lang="en-US" sz="2600" b="0" i="0" smtClean="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5</m:t>
                        </m:r>
                      </m:den>
                    </m:f>
                  </m:oMath>
                </a14:m>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8</m:t>
                        </m:r>
                        <m:r>
                          <a:rPr lang="en-US" sz="2600" b="0" i="1" smtClean="0">
                            <a:latin typeface="Cambria Math" panose="02040503050406030204" pitchFamily="18" charset="0"/>
                            <a:cs typeface="Arial" panose="020B0604020202020204" pitchFamily="34" charset="0"/>
                          </a:rPr>
                          <m:t>𝑦</m:t>
                        </m:r>
                        <m:r>
                          <a:rPr lang="en-US" sz="2600" b="0" i="0" smtClean="0">
                            <a:latin typeface="Cambria Math" panose="02040503050406030204" pitchFamily="18" charset="0"/>
                            <a:cs typeface="Arial" panose="020B0604020202020204" pitchFamily="34" charset="0"/>
                          </a:rPr>
                          <m:t>7</m:t>
                        </m:r>
                      </m:num>
                      <m:den>
                        <m:r>
                          <a:rPr lang="en-US" sz="2600" b="0" i="0" smtClean="0">
                            <a:latin typeface="Cambria Math" panose="02040503050406030204" pitchFamily="18" charset="0"/>
                            <a:cs typeface="Arial" panose="020B0604020202020204" pitchFamily="34" charset="0"/>
                          </a:rPr>
                          <m:t>15</m:t>
                        </m:r>
                        <m:r>
                          <m:rPr>
                            <m:sty m:val="p"/>
                          </m:rPr>
                          <a:rPr lang="en-US" sz="2600" b="0" i="0" smtClean="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3</m:t>
                        </m:r>
                      </m:den>
                    </m:f>
                  </m:oMath>
                </a14:m>
                <a:r>
                  <a:rPr lang="en-US" sz="2600" dirty="0" smtClean="0">
                    <a:latin typeface="Arial" panose="020B0604020202020204" pitchFamily="34" charset="0"/>
                    <a:cs typeface="Arial" panose="020B0604020202020204" pitchFamily="34" charset="0"/>
                  </a:rPr>
                  <a:t> 	</a:t>
                </a:r>
              </a:p>
              <a:p>
                <a:pPr marL="914400" lvl="1" indent="-457200">
                  <a:lnSpc>
                    <a:spcPts val="4300"/>
                  </a:lnSpc>
                  <a:buClr>
                    <a:srgbClr val="C00000"/>
                  </a:buClr>
                  <a:buFont typeface="+mj-lt"/>
                  <a:buAutoNum type="alphaLcPeriod" startAt="3"/>
                  <a:tabLst>
                    <a:tab pos="966788" algn="l"/>
                    <a:tab pos="2514600" algn="l"/>
                  </a:tabLst>
                </a:pP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m:rPr>
                            <m:sty m:val="p"/>
                          </m:rPr>
                          <a:rPr lang="en-US" sz="2600" b="0" i="0" smtClean="0">
                            <a:latin typeface="Cambria Math" panose="02040503050406030204" pitchFamily="18" charset="0"/>
                            <a:cs typeface="Arial" panose="020B0604020202020204" pitchFamily="34" charset="0"/>
                          </a:rPr>
                          <m:t>y</m:t>
                        </m:r>
                      </m:num>
                      <m:den>
                        <m:r>
                          <a:rPr lang="en-US" sz="2600" b="0" i="1" smtClean="0">
                            <a:latin typeface="Cambria Math" panose="02040503050406030204" pitchFamily="18" charset="0"/>
                            <a:cs typeface="Arial" panose="020B0604020202020204" pitchFamily="34" charset="0"/>
                          </a:rPr>
                          <m:t>2</m:t>
                        </m:r>
                      </m:den>
                    </m:f>
                  </m:oMath>
                </a14:m>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m:rPr>
                            <m:sty m:val="p"/>
                          </m:rPr>
                          <a:rPr lang="en-US" sz="2600" b="0" i="0" smtClean="0">
                            <a:latin typeface="Cambria Math" panose="02040503050406030204" pitchFamily="18" charset="0"/>
                            <a:cs typeface="Arial" panose="020B0604020202020204" pitchFamily="34" charset="0"/>
                          </a:rPr>
                          <m:t>y</m:t>
                        </m:r>
                        <m:r>
                          <a:rPr lang="en-US" sz="2600" b="0" i="0" smtClean="0">
                            <a:latin typeface="Cambria Math" panose="02040503050406030204" pitchFamily="18" charset="0"/>
                            <a:cs typeface="Arial" panose="020B0604020202020204" pitchFamily="34" charset="0"/>
                          </a:rPr>
                          <m:t> −7</m:t>
                        </m:r>
                      </m:num>
                      <m:den>
                        <m:r>
                          <a:rPr lang="en-US" sz="2600" b="0" i="1" smtClean="0">
                            <a:latin typeface="Cambria Math" panose="02040503050406030204" pitchFamily="18" charset="0"/>
                            <a:cs typeface="Arial" panose="020B0604020202020204" pitchFamily="34" charset="0"/>
                          </a:rPr>
                          <m:t>10</m:t>
                        </m:r>
                      </m:den>
                    </m:f>
                  </m:oMath>
                </a14:m>
                <a:endParaRPr lang="en-US" sz="26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400931"/>
              </a:xfrm>
              <a:prstGeom prst="rect">
                <a:avLst/>
              </a:prstGeom>
              <a:blipFill rotWithShape="0">
                <a:blip r:embed="rId4"/>
                <a:stretch>
                  <a:fillRect l="-1738" b="-896"/>
                </a:stretch>
              </a:blipFill>
            </p:spPr>
            <p:txBody>
              <a:bodyPr/>
              <a:lstStyle/>
              <a:p>
                <a:r>
                  <a:rPr lang="en-US">
                    <a:noFill/>
                  </a:rPr>
                  <a:t> </a:t>
                </a:r>
              </a:p>
            </p:txBody>
          </p:sp>
        </mc:Fallback>
      </mc:AlternateContent>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flipH="1">
                <a:off x="251520" y="4653136"/>
                <a:ext cx="5204539" cy="109113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Dividing by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3</m:t>
                        </m:r>
                      </m:num>
                      <m:den>
                        <m:r>
                          <m:rPr>
                            <m:sty m:val="p"/>
                          </m:rPr>
                          <a:rPr lang="en-US" sz="2400">
                            <a:solidFill>
                              <a:schemeClr val="tx1"/>
                            </a:solidFill>
                            <a:latin typeface="Cambria Math" panose="02040503050406030204" pitchFamily="18" charset="0"/>
                            <a:cs typeface="Arial" panose="020B0604020202020204" pitchFamily="34" charset="0"/>
                          </a:rPr>
                          <m:t>x</m:t>
                        </m:r>
                      </m:den>
                    </m:f>
                  </m:oMath>
                </a14:m>
                <a:r>
                  <a:rPr lang="en-US" sz="2400" dirty="0" smtClean="0">
                    <a:solidFill>
                      <a:schemeClr val="tx1"/>
                    </a:solidFill>
                    <a:latin typeface="Arial" panose="020B0604020202020204" pitchFamily="34" charset="0"/>
                    <a:cs typeface="Arial" panose="020B0604020202020204" pitchFamily="34" charset="0"/>
                  </a:rPr>
                  <a:t> us equivalent to multiplying by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𝑥</m:t>
                        </m:r>
                      </m:num>
                      <m:den>
                        <m:r>
                          <a:rPr lang="en-US" sz="2400" b="0" i="0" smtClean="0">
                            <a:solidFill>
                              <a:schemeClr val="tx1"/>
                            </a:solidFill>
                            <a:latin typeface="Cambria Math" panose="02040503050406030204" pitchFamily="18" charset="0"/>
                            <a:cs typeface="Arial" panose="020B0604020202020204" pitchFamily="34" charset="0"/>
                          </a:rPr>
                          <m:t>3</m:t>
                        </m:r>
                      </m:den>
                    </m:f>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251520" y="4653136"/>
                <a:ext cx="5204539" cy="1091135"/>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flipH="1">
                <a:off x="251520" y="5816279"/>
                <a:ext cx="5204539" cy="72043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Write </a:t>
                </a:r>
                <a:r>
                  <a:rPr lang="en-US" sz="2400" i="1" dirty="0" smtClean="0">
                    <a:solidFill>
                      <a:schemeClr val="tx1"/>
                    </a:solidFill>
                    <a:latin typeface="Arial" panose="020B0604020202020204" pitchFamily="34" charset="0"/>
                    <a:cs typeface="Arial" panose="020B0604020202020204" pitchFamily="34" charset="0"/>
                  </a:rPr>
                  <a:t>x</a:t>
                </a:r>
                <a:r>
                  <a:rPr lang="en-US" sz="2400" baseline="30000" dirty="0" smtClean="0">
                    <a:solidFill>
                      <a:schemeClr val="tx1"/>
                    </a:solidFill>
                    <a:latin typeface="Arial" panose="020B0604020202020204" pitchFamily="34" charset="0"/>
                    <a:cs typeface="Arial" panose="020B0604020202020204" pitchFamily="34" charset="0"/>
                  </a:rPr>
                  <a:t>3</a:t>
                </a:r>
                <a:r>
                  <a:rPr lang="en-US" sz="2400" i="1" dirty="0" smtClean="0">
                    <a:solidFill>
                      <a:schemeClr val="tx1"/>
                    </a:solidFill>
                    <a:latin typeface="Arial" panose="020B0604020202020204" pitchFamily="34" charset="0"/>
                    <a:cs typeface="Arial" panose="020B0604020202020204" pitchFamily="34" charset="0"/>
                  </a:rPr>
                  <a:t>y</a:t>
                </a:r>
                <a:r>
                  <a:rPr lang="en-US" sz="2400" dirty="0" smtClean="0">
                    <a:solidFill>
                      <a:schemeClr val="tx1"/>
                    </a:solidFill>
                    <a:latin typeface="Arial" panose="020B0604020202020204" pitchFamily="34" charset="0"/>
                    <a:cs typeface="Arial" panose="020B0604020202020204" pitchFamily="34" charset="0"/>
                  </a:rPr>
                  <a:t> as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𝑥</m:t>
                        </m:r>
                        <m:r>
                          <a:rPr lang="en-US" sz="2400" b="0" i="1" baseline="30000" smtClean="0">
                            <a:solidFill>
                              <a:schemeClr val="tx1"/>
                            </a:solidFill>
                            <a:latin typeface="Cambria Math" panose="02040503050406030204" pitchFamily="18" charset="0"/>
                            <a:cs typeface="Arial" panose="020B0604020202020204" pitchFamily="34" charset="0"/>
                          </a:rPr>
                          <m:t>3</m:t>
                        </m:r>
                        <m:r>
                          <a:rPr lang="en-US" sz="2400" b="0" i="1" smtClean="0">
                            <a:solidFill>
                              <a:schemeClr val="tx1"/>
                            </a:solidFill>
                            <a:latin typeface="Cambria Math" panose="02040503050406030204" pitchFamily="18" charset="0"/>
                            <a:cs typeface="Arial" panose="020B0604020202020204" pitchFamily="34" charset="0"/>
                          </a:rPr>
                          <m:t>𝑦</m:t>
                        </m:r>
                      </m:num>
                      <m:den>
                        <m:r>
                          <a:rPr lang="en-US" sz="2400" b="0" i="0" smtClean="0">
                            <a:solidFill>
                              <a:schemeClr val="tx1"/>
                            </a:solidFill>
                            <a:latin typeface="Cambria Math" panose="02040503050406030204" pitchFamily="18" charset="0"/>
                            <a:cs typeface="Arial" panose="020B0604020202020204" pitchFamily="34" charset="0"/>
                          </a:rPr>
                          <m:t>1</m:t>
                        </m:r>
                      </m:den>
                    </m:f>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flipH="1">
                <a:off x="251520" y="5816279"/>
                <a:ext cx="5204539" cy="720435"/>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108350779"/>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532</a:t>
            </a:r>
            <a:endParaRPr lang="en-GB" sz="1400" b="1" dirty="0">
              <a:latin typeface="Calibri" panose="020F0502020204030204" pitchFamily="34" charset="0"/>
            </a:endParaRPr>
          </a:p>
        </p:txBody>
      </p:sp>
      <p:grpSp>
        <p:nvGrpSpPr>
          <p:cNvPr id="11" name="Group 10"/>
          <p:cNvGrpSpPr/>
          <p:nvPr/>
        </p:nvGrpSpPr>
        <p:grpSpPr>
          <a:xfrm>
            <a:off x="208879" y="1196752"/>
            <a:ext cx="8613579" cy="5400599"/>
            <a:chOff x="3457589" y="1017023"/>
            <a:chExt cx="5309150" cy="5400599"/>
          </a:xfrm>
        </p:grpSpPr>
        <p:sp>
          <p:nvSpPr>
            <p:cNvPr id="12" name="Round Diagonal Corner Rectangle 11"/>
            <p:cNvSpPr/>
            <p:nvPr/>
          </p:nvSpPr>
          <p:spPr>
            <a:xfrm>
              <a:off x="3457589" y="1020653"/>
              <a:ext cx="5309150" cy="5396969"/>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57590" y="1017023"/>
              <a:ext cx="5309149"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Example 3</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8865" y="1521078"/>
                  <a:ext cx="5146090" cy="4348113"/>
                </a:xfrm>
                <a:prstGeom prst="rect">
                  <a:avLst/>
                </a:prstGeom>
              </p:spPr>
              <p:txBody>
                <a:bodyPr wrap="square">
                  <a:spAutoFit/>
                </a:bodyPr>
                <a:lstStyle/>
                <a:p>
                  <a:pPr>
                    <a:spcAft>
                      <a:spcPts val="0"/>
                    </a:spcAft>
                    <a:tabLst>
                      <a:tab pos="4972050" algn="r"/>
                    </a:tabLst>
                  </a:pPr>
                  <a:r>
                    <a:rPr lang="en-US" sz="2800" dirty="0" smtClean="0"/>
                    <a:t>Simplify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𝑥</m:t>
                          </m:r>
                        </m:num>
                        <m:den>
                          <m:r>
                            <a:rPr lang="en-US" sz="2800" b="0" i="0" smtClean="0">
                              <a:latin typeface="Cambria Math" panose="02040503050406030204" pitchFamily="18" charset="0"/>
                              <a:cs typeface="Arial" panose="020B0604020202020204" pitchFamily="34" charset="0"/>
                            </a:rPr>
                            <m:t>5</m:t>
                          </m:r>
                        </m:den>
                      </m:f>
                    </m:oMath>
                  </a14:m>
                  <a:r>
                    <a:rPr lang="en-US" sz="2800" dirty="0" smtClean="0"/>
                    <a:t> x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i="1">
                              <a:latin typeface="Cambria Math" panose="02040503050406030204" pitchFamily="18" charset="0"/>
                              <a:cs typeface="Arial" panose="020B0604020202020204" pitchFamily="34" charset="0"/>
                            </a:rPr>
                            <m:t>𝑥</m:t>
                          </m:r>
                        </m:num>
                        <m:den>
                          <m:r>
                            <a:rPr lang="en-US" sz="2800" b="0" i="0" smtClean="0">
                              <a:latin typeface="Cambria Math" panose="02040503050406030204" pitchFamily="18" charset="0"/>
                              <a:cs typeface="Arial" panose="020B0604020202020204" pitchFamily="34" charset="0"/>
                            </a:rPr>
                            <m:t>3</m:t>
                          </m:r>
                        </m:den>
                      </m:f>
                    </m:oMath>
                  </a14:m>
                  <a:endParaRPr lang="en-US" sz="2800" dirty="0" smtClean="0"/>
                </a:p>
                <a:p>
                  <a:pPr>
                    <a:spcAft>
                      <a:spcPts val="0"/>
                    </a:spcAft>
                    <a:tabLst>
                      <a:tab pos="4972050" algn="r"/>
                    </a:tabLst>
                  </a:pPr>
                  <a:r>
                    <a:rPr lang="en-US" sz="2800" dirty="0" smtClean="0">
                      <a:solidFill>
                        <a:srgbClr val="0070C0"/>
                      </a:solidFill>
                      <a:cs typeface="Arial" panose="020B0604020202020204" pitchFamily="34" charset="0"/>
                    </a:rPr>
                    <a:t>LCM of 5 and 3 is 15</a:t>
                  </a:r>
                  <a:br>
                    <a:rPr lang="en-US" sz="2800" dirty="0" smtClean="0">
                      <a:solidFill>
                        <a:srgbClr val="0070C0"/>
                      </a:solidFill>
                      <a:cs typeface="Arial" panose="020B0604020202020204" pitchFamily="34" charset="0"/>
                    </a:rPr>
                  </a:br>
                  <a:r>
                    <a:rPr lang="en-US" sz="2800" dirty="0" smtClean="0">
                      <a:solidFill>
                        <a:srgbClr val="0070C0"/>
                      </a:solidFill>
                      <a:cs typeface="Arial" panose="020B0604020202020204" pitchFamily="34" charset="0"/>
                    </a:rPr>
                    <a:t/>
                  </a:r>
                  <a:br>
                    <a:rPr lang="en-US" sz="2800" dirty="0" smtClean="0">
                      <a:solidFill>
                        <a:srgbClr val="0070C0"/>
                      </a:solidFill>
                      <a:cs typeface="Arial" panose="020B0604020202020204" pitchFamily="34" charset="0"/>
                    </a:rPr>
                  </a:br>
                  <a:r>
                    <a:rPr lang="en-US" sz="2800" dirty="0" smtClean="0">
                      <a:solidFill>
                        <a:srgbClr val="0070C0"/>
                      </a:solidFill>
                      <a:cs typeface="Arial" panose="020B0604020202020204" pitchFamily="34" charset="0"/>
                    </a:rPr>
                    <a:t>  x3        </a:t>
                  </a:r>
                  <a:r>
                    <a:rPr lang="en-US" sz="2800" dirty="0" err="1" smtClean="0">
                      <a:solidFill>
                        <a:srgbClr val="0070C0"/>
                      </a:solidFill>
                      <a:cs typeface="Arial" panose="020B0604020202020204" pitchFamily="34" charset="0"/>
                    </a:rPr>
                    <a:t>x3</a:t>
                  </a:r>
                  <a:r>
                    <a:rPr lang="en-US" sz="2800" dirty="0" smtClean="0">
                      <a:solidFill>
                        <a:srgbClr val="0070C0"/>
                      </a:solidFill>
                      <a:cs typeface="Arial" panose="020B0604020202020204" pitchFamily="34" charset="0"/>
                    </a:rPr>
                    <a:t/>
                  </a:r>
                  <a:br>
                    <a:rPr lang="en-US" sz="2800" dirty="0" smtClean="0">
                      <a:solidFill>
                        <a:srgbClr val="0070C0"/>
                      </a:solidFill>
                      <a:cs typeface="Arial" panose="020B0604020202020204" pitchFamily="34" charset="0"/>
                    </a:rPr>
                  </a:br>
                  <a:r>
                    <a:rPr lang="en-US" sz="1200" dirty="0" smtClean="0">
                      <a:solidFill>
                        <a:srgbClr val="0070C0"/>
                      </a:solidFill>
                      <a:cs typeface="Arial" panose="020B0604020202020204" pitchFamily="34" charset="0"/>
                    </a:rPr>
                    <a:t> </a:t>
                  </a:r>
                  <a:endParaRPr lang="en-US" sz="2800" dirty="0" smtClean="0">
                    <a:solidFill>
                      <a:srgbClr val="0070C0"/>
                    </a:solidFill>
                    <a:cs typeface="Arial" panose="020B0604020202020204" pitchFamily="34" charset="0"/>
                  </a:endParaRPr>
                </a:p>
                <a:p>
                  <a:pPr>
                    <a:spcAft>
                      <a:spcPts val="0"/>
                    </a:spcAft>
                    <a:tabLst>
                      <a:tab pos="4972050" algn="r"/>
                    </a:tabLst>
                  </a:pP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b="0" i="1" smtClean="0">
                              <a:solidFill>
                                <a:srgbClr val="0070C0"/>
                              </a:solidFill>
                              <a:latin typeface="Cambria Math" panose="02040503050406030204" pitchFamily="18" charset="0"/>
                              <a:cs typeface="Arial" panose="020B0604020202020204" pitchFamily="34" charset="0"/>
                            </a:rPr>
                            <m:t>𝑥</m:t>
                          </m:r>
                        </m:num>
                        <m:den>
                          <m:r>
                            <a:rPr lang="en-US" sz="2800" b="0" i="1" smtClean="0">
                              <a:solidFill>
                                <a:srgbClr val="0070C0"/>
                              </a:solidFill>
                              <a:latin typeface="Cambria Math" panose="02040503050406030204" pitchFamily="18" charset="0"/>
                              <a:cs typeface="Arial" panose="020B0604020202020204" pitchFamily="34" charset="0"/>
                            </a:rPr>
                            <m:t>5</m:t>
                          </m:r>
                        </m:den>
                      </m:f>
                    </m:oMath>
                  </a14:m>
                  <a:r>
                    <a:rPr lang="en-US" sz="2800" dirty="0" smtClean="0">
                      <a:solidFill>
                        <a:srgbClr val="0070C0"/>
                      </a:solidFill>
                      <a:latin typeface="Comic Sans MS" panose="030F0702030302020204" pitchFamily="66" charset="0"/>
                    </a:rPr>
                    <a:t> =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b="0" i="1" smtClean="0">
                              <a:solidFill>
                                <a:srgbClr val="0070C0"/>
                              </a:solidFill>
                              <a:latin typeface="Cambria Math" panose="02040503050406030204" pitchFamily="18" charset="0"/>
                              <a:cs typeface="Arial" panose="020B0604020202020204" pitchFamily="34" charset="0"/>
                            </a:rPr>
                            <m:t>3</m:t>
                          </m:r>
                          <m:r>
                            <a:rPr lang="en-US" sz="2800" b="0" i="1" smtClean="0">
                              <a:solidFill>
                                <a:srgbClr val="0070C0"/>
                              </a:solidFill>
                              <a:latin typeface="Cambria Math" panose="02040503050406030204" pitchFamily="18" charset="0"/>
                              <a:cs typeface="Arial" panose="020B0604020202020204" pitchFamily="34" charset="0"/>
                            </a:rPr>
                            <m:t>𝑥</m:t>
                          </m:r>
                        </m:num>
                        <m:den>
                          <m:r>
                            <a:rPr lang="en-US" sz="2800" b="0" i="1" smtClean="0">
                              <a:solidFill>
                                <a:srgbClr val="0070C0"/>
                              </a:solidFill>
                              <a:latin typeface="Cambria Math" panose="02040503050406030204" pitchFamily="18" charset="0"/>
                              <a:cs typeface="Arial" panose="020B0604020202020204" pitchFamily="34" charset="0"/>
                            </a:rPr>
                            <m:t>15</m:t>
                          </m:r>
                        </m:den>
                      </m:f>
                    </m:oMath>
                  </a14:m>
                  <a:r>
                    <a:rPr lang="en-US" sz="2800" i="1" dirty="0" smtClean="0">
                      <a:solidFill>
                        <a:srgbClr val="0070C0"/>
                      </a:solidFill>
                      <a:latin typeface="Comic Sans MS" panose="030F0702030302020204" pitchFamily="66" charset="0"/>
                    </a:rPr>
                    <a:t>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i="1">
                              <a:solidFill>
                                <a:srgbClr val="0070C0"/>
                              </a:solidFill>
                              <a:latin typeface="Cambria Math" panose="02040503050406030204" pitchFamily="18" charset="0"/>
                              <a:cs typeface="Arial" panose="020B0604020202020204" pitchFamily="34" charset="0"/>
                            </a:rPr>
                            <m:t>𝑥</m:t>
                          </m:r>
                        </m:num>
                        <m:den>
                          <m:r>
                            <a:rPr lang="en-US" sz="2800" b="0" i="1" smtClean="0">
                              <a:solidFill>
                                <a:srgbClr val="0070C0"/>
                              </a:solidFill>
                              <a:latin typeface="Cambria Math" panose="02040503050406030204" pitchFamily="18" charset="0"/>
                              <a:cs typeface="Arial" panose="020B0604020202020204" pitchFamily="34" charset="0"/>
                            </a:rPr>
                            <m:t>3</m:t>
                          </m:r>
                        </m:den>
                      </m:f>
                    </m:oMath>
                  </a14:m>
                  <a:r>
                    <a:rPr lang="en-US" sz="2800" dirty="0">
                      <a:solidFill>
                        <a:srgbClr val="0070C0"/>
                      </a:solidFill>
                      <a:latin typeface="Comic Sans MS" panose="030F0702030302020204" pitchFamily="66" charset="0"/>
                    </a:rPr>
                    <a:t> =</a:t>
                  </a:r>
                  <a:r>
                    <a:rPr lang="en-US" sz="2800" dirty="0" smtClean="0">
                      <a:solidFill>
                        <a:srgbClr val="0070C0"/>
                      </a:solidFill>
                      <a:latin typeface="Comic Sans MS" panose="030F0702030302020204" pitchFamily="66" charset="0"/>
                    </a:rPr>
                    <a:t>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i="1">
                              <a:solidFill>
                                <a:srgbClr val="0070C0"/>
                              </a:solidFill>
                              <a:latin typeface="Cambria Math" panose="02040503050406030204" pitchFamily="18" charset="0"/>
                              <a:cs typeface="Arial" panose="020B0604020202020204" pitchFamily="34" charset="0"/>
                            </a:rPr>
                            <m:t>5</m:t>
                          </m:r>
                          <m:r>
                            <a:rPr lang="en-US" sz="2800" i="1">
                              <a:solidFill>
                                <a:srgbClr val="0070C0"/>
                              </a:solidFill>
                              <a:latin typeface="Cambria Math" panose="02040503050406030204" pitchFamily="18" charset="0"/>
                              <a:cs typeface="Arial" panose="020B0604020202020204" pitchFamily="34" charset="0"/>
                            </a:rPr>
                            <m:t>𝑥</m:t>
                          </m:r>
                        </m:num>
                        <m:den>
                          <m:r>
                            <a:rPr lang="en-US" sz="2800" i="1">
                              <a:solidFill>
                                <a:srgbClr val="0070C0"/>
                              </a:solidFill>
                              <a:latin typeface="Cambria Math" panose="02040503050406030204" pitchFamily="18" charset="0"/>
                              <a:cs typeface="Arial" panose="020B0604020202020204" pitchFamily="34" charset="0"/>
                            </a:rPr>
                            <m:t>15</m:t>
                          </m:r>
                        </m:den>
                      </m:f>
                    </m:oMath>
                  </a14:m>
                  <a:r>
                    <a:rPr lang="en-US" sz="2800" i="1" dirty="0" smtClean="0">
                      <a:solidFill>
                        <a:srgbClr val="0070C0"/>
                      </a:solidFill>
                      <a:latin typeface="Comic Sans MS" panose="030F0702030302020204" pitchFamily="66" charset="0"/>
                    </a:rPr>
                    <a:t> </a:t>
                  </a:r>
                </a:p>
                <a:p>
                  <a:pPr>
                    <a:spcAft>
                      <a:spcPts val="0"/>
                    </a:spcAft>
                    <a:tabLst>
                      <a:tab pos="4972050" algn="r"/>
                    </a:tabLst>
                  </a:pPr>
                  <a:endParaRPr lang="en-US" i="1" dirty="0">
                    <a:solidFill>
                      <a:srgbClr val="0070C0"/>
                    </a:solidFill>
                    <a:latin typeface="Comic Sans MS" panose="030F0702030302020204" pitchFamily="66" charset="0"/>
                  </a:endParaRPr>
                </a:p>
                <a:p>
                  <a:pPr>
                    <a:spcAft>
                      <a:spcPts val="0"/>
                    </a:spcAft>
                    <a:tabLst>
                      <a:tab pos="4972050" algn="r"/>
                    </a:tabLst>
                  </a:pPr>
                  <a:r>
                    <a:rPr lang="en-US" sz="2800" i="1" dirty="0" smtClean="0">
                      <a:solidFill>
                        <a:srgbClr val="0070C0"/>
                      </a:solidFill>
                      <a:latin typeface="Comic Sans MS" panose="030F0702030302020204" pitchFamily="66" charset="0"/>
                    </a:rPr>
                    <a:t>  </a:t>
                  </a:r>
                  <a:r>
                    <a:rPr lang="en-US" sz="2800" dirty="0" smtClean="0">
                      <a:solidFill>
                        <a:srgbClr val="0070C0"/>
                      </a:solidFill>
                      <a:cs typeface="Arial" panose="020B0604020202020204" pitchFamily="34" charset="0"/>
                    </a:rPr>
                    <a:t> </a:t>
                  </a:r>
                  <a:r>
                    <a:rPr lang="en-US" sz="2800" dirty="0">
                      <a:solidFill>
                        <a:srgbClr val="0070C0"/>
                      </a:solidFill>
                      <a:cs typeface="Arial" panose="020B0604020202020204" pitchFamily="34" charset="0"/>
                    </a:rPr>
                    <a:t>x3        </a:t>
                  </a:r>
                  <a:r>
                    <a:rPr lang="en-US" sz="2800" dirty="0" err="1" smtClean="0">
                      <a:solidFill>
                        <a:srgbClr val="0070C0"/>
                      </a:solidFill>
                      <a:cs typeface="Arial" panose="020B0604020202020204" pitchFamily="34" charset="0"/>
                    </a:rPr>
                    <a:t>x3</a:t>
                  </a:r>
                  <a:r>
                    <a:rPr lang="en-US" sz="2800" dirty="0" smtClean="0">
                      <a:solidFill>
                        <a:srgbClr val="0070C0"/>
                      </a:solidFill>
                      <a:cs typeface="Arial" panose="020B0604020202020204" pitchFamily="34" charset="0"/>
                    </a:rPr>
                    <a:t/>
                  </a:r>
                  <a:br>
                    <a:rPr lang="en-US" sz="2800" dirty="0" smtClean="0">
                      <a:solidFill>
                        <a:srgbClr val="0070C0"/>
                      </a:solidFill>
                      <a:cs typeface="Arial" panose="020B0604020202020204" pitchFamily="34" charset="0"/>
                    </a:rPr>
                  </a:br>
                  <a:r>
                    <a:rPr lang="en-US" sz="1600" dirty="0">
                      <a:solidFill>
                        <a:srgbClr val="0070C0"/>
                      </a:solidFill>
                      <a:cs typeface="Arial" panose="020B0604020202020204" pitchFamily="34" charset="0"/>
                    </a:rPr>
                    <a:t/>
                  </a:r>
                  <a:br>
                    <a:rPr lang="en-US" sz="1600" dirty="0">
                      <a:solidFill>
                        <a:srgbClr val="0070C0"/>
                      </a:solidFill>
                      <a:cs typeface="Arial" panose="020B0604020202020204" pitchFamily="34" charset="0"/>
                    </a:rPr>
                  </a:b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b="1" i="1" smtClean="0">
                              <a:solidFill>
                                <a:srgbClr val="0070C0"/>
                              </a:solidFill>
                              <a:latin typeface="Cambria Math" panose="02040503050406030204" pitchFamily="18" charset="0"/>
                              <a:cs typeface="Arial" panose="020B0604020202020204" pitchFamily="34" charset="0"/>
                            </a:rPr>
                            <m:t>𝟑</m:t>
                          </m:r>
                          <m:r>
                            <a:rPr lang="en-US" sz="2800" b="1" i="1" smtClean="0">
                              <a:solidFill>
                                <a:srgbClr val="0070C0"/>
                              </a:solidFill>
                              <a:latin typeface="Cambria Math" panose="02040503050406030204" pitchFamily="18" charset="0"/>
                              <a:cs typeface="Arial" panose="020B0604020202020204" pitchFamily="34" charset="0"/>
                            </a:rPr>
                            <m:t>𝒙</m:t>
                          </m:r>
                        </m:num>
                        <m:den>
                          <m:r>
                            <a:rPr lang="en-US" sz="2800" b="0" i="1" smtClean="0">
                              <a:solidFill>
                                <a:srgbClr val="0070C0"/>
                              </a:solidFill>
                              <a:latin typeface="Cambria Math" panose="02040503050406030204" pitchFamily="18" charset="0"/>
                              <a:cs typeface="Arial" panose="020B0604020202020204" pitchFamily="34" charset="0"/>
                            </a:rPr>
                            <m:t>15</m:t>
                          </m:r>
                        </m:den>
                      </m:f>
                    </m:oMath>
                  </a14:m>
                  <a:r>
                    <a:rPr lang="en-US" sz="2800" dirty="0" smtClean="0">
                      <a:solidFill>
                        <a:srgbClr val="0070C0"/>
                      </a:solidFill>
                      <a:latin typeface="Comic Sans MS" panose="030F0702030302020204" pitchFamily="66" charset="0"/>
                    </a:rPr>
                    <a:t> +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b="1" i="1" smtClean="0">
                              <a:solidFill>
                                <a:srgbClr val="0070C0"/>
                              </a:solidFill>
                              <a:latin typeface="Cambria Math" panose="02040503050406030204" pitchFamily="18" charset="0"/>
                              <a:cs typeface="Arial" panose="020B0604020202020204" pitchFamily="34" charset="0"/>
                            </a:rPr>
                            <m:t>𝟓</m:t>
                          </m:r>
                          <m:r>
                            <a:rPr lang="en-US" sz="2800" b="1" i="1">
                              <a:solidFill>
                                <a:srgbClr val="0070C0"/>
                              </a:solidFill>
                              <a:latin typeface="Cambria Math" panose="02040503050406030204" pitchFamily="18" charset="0"/>
                              <a:cs typeface="Arial" panose="020B0604020202020204" pitchFamily="34" charset="0"/>
                            </a:rPr>
                            <m:t>𝒙</m:t>
                          </m:r>
                        </m:num>
                        <m:den>
                          <m:r>
                            <a:rPr lang="en-US" sz="2800" i="1">
                              <a:solidFill>
                                <a:srgbClr val="0070C0"/>
                              </a:solidFill>
                              <a:latin typeface="Cambria Math" panose="02040503050406030204" pitchFamily="18" charset="0"/>
                              <a:cs typeface="Arial" panose="020B0604020202020204" pitchFamily="34" charset="0"/>
                            </a:rPr>
                            <m:t>15</m:t>
                          </m:r>
                        </m:den>
                      </m:f>
                    </m:oMath>
                  </a14:m>
                  <a:r>
                    <a:rPr lang="en-US" sz="2800" dirty="0" smtClean="0">
                      <a:solidFill>
                        <a:srgbClr val="0070C0"/>
                      </a:solidFill>
                      <a:latin typeface="Comic Sans MS" panose="030F0702030302020204" pitchFamily="66" charset="0"/>
                    </a:rPr>
                    <a:t> =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b="1" i="1" smtClean="0">
                              <a:solidFill>
                                <a:srgbClr val="0070C0"/>
                              </a:solidFill>
                              <a:latin typeface="Cambria Math" panose="02040503050406030204" pitchFamily="18" charset="0"/>
                              <a:cs typeface="Arial" panose="020B0604020202020204" pitchFamily="34" charset="0"/>
                            </a:rPr>
                            <m:t>𝟖</m:t>
                          </m:r>
                          <m:r>
                            <a:rPr lang="en-US" sz="2800" b="1" i="1">
                              <a:solidFill>
                                <a:srgbClr val="0070C0"/>
                              </a:solidFill>
                              <a:latin typeface="Cambria Math" panose="02040503050406030204" pitchFamily="18" charset="0"/>
                              <a:cs typeface="Arial" panose="020B0604020202020204" pitchFamily="34" charset="0"/>
                            </a:rPr>
                            <m:t>𝒙</m:t>
                          </m:r>
                        </m:num>
                        <m:den>
                          <m:r>
                            <a:rPr lang="en-US" sz="2800" i="1">
                              <a:solidFill>
                                <a:srgbClr val="0070C0"/>
                              </a:solidFill>
                              <a:latin typeface="Cambria Math" panose="02040503050406030204" pitchFamily="18" charset="0"/>
                              <a:cs typeface="Arial" panose="020B0604020202020204" pitchFamily="34" charset="0"/>
                            </a:rPr>
                            <m:t>15</m:t>
                          </m:r>
                        </m:den>
                      </m:f>
                    </m:oMath>
                  </a14:m>
                  <a:endParaRPr lang="en-US" sz="2800" dirty="0">
                    <a:latin typeface="Comic Sans MS" panose="030F0702030302020204" pitchFamily="66"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58865" y="1521078"/>
                  <a:ext cx="5146090" cy="4348113"/>
                </a:xfrm>
                <a:prstGeom prst="rect">
                  <a:avLst/>
                </a:prstGeom>
                <a:blipFill rotWithShape="0">
                  <a:blip r:embed="rId5"/>
                  <a:stretch>
                    <a:fillRect l="-1460" t="-421" b="-982"/>
                  </a:stretch>
                </a:blipFill>
              </p:spPr>
              <p:txBody>
                <a:bodyPr/>
                <a:lstStyle/>
                <a:p>
                  <a:r>
                    <a:rPr lang="en-US">
                      <a:noFill/>
                    </a:rPr>
                    <a:t> </a:t>
                  </a:r>
                </a:p>
              </p:txBody>
            </p:sp>
          </mc:Fallback>
        </mc:AlternateContent>
      </p:grpSp>
      <p:sp>
        <p:nvSpPr>
          <p:cNvPr id="15" name="Rectangle 14"/>
          <p:cNvSpPr/>
          <p:nvPr/>
        </p:nvSpPr>
        <p:spPr>
          <a:xfrm flipH="1">
            <a:off x="3635896" y="3222848"/>
            <a:ext cx="4752528" cy="5232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smtClean="0">
                <a:solidFill>
                  <a:schemeClr val="tx1"/>
                </a:solidFill>
                <a:latin typeface="Arial" panose="020B0604020202020204" pitchFamily="34" charset="0"/>
                <a:cs typeface="Arial" panose="020B0604020202020204" pitchFamily="34" charset="0"/>
              </a:rPr>
              <a:t>Find the LCM denominators.</a:t>
            </a:r>
            <a:endParaRPr lang="en-US" sz="28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flipH="1">
            <a:off x="3635896" y="4055069"/>
            <a:ext cx="4004664"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smtClean="0">
                <a:solidFill>
                  <a:schemeClr val="tx1"/>
                </a:solidFill>
                <a:latin typeface="Arial" panose="020B0604020202020204" pitchFamily="34" charset="0"/>
                <a:cs typeface="Arial" panose="020B0604020202020204" pitchFamily="34" charset="0"/>
              </a:rPr>
              <a:t>Write both fractions with the same denominator.</a:t>
            </a:r>
            <a:endParaRPr lang="en-US" sz="2800" i="1" dirty="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a:stCxn id="16" idx="3"/>
          </p:cNvCxnSpPr>
          <p:nvPr/>
        </p:nvCxnSpPr>
        <p:spPr>
          <a:xfrm flipH="1" flipV="1">
            <a:off x="2771800" y="4240343"/>
            <a:ext cx="864096" cy="291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3"/>
          </p:cNvCxnSpPr>
          <p:nvPr/>
        </p:nvCxnSpPr>
        <p:spPr>
          <a:xfrm flipH="1" flipV="1">
            <a:off x="2867695" y="2768447"/>
            <a:ext cx="768201" cy="7160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Arc 1"/>
          <p:cNvSpPr/>
          <p:nvPr/>
        </p:nvSpPr>
        <p:spPr>
          <a:xfrm rot="19432514">
            <a:off x="493073" y="3615221"/>
            <a:ext cx="767153" cy="662110"/>
          </a:xfrm>
          <a:prstGeom prst="arc">
            <a:avLst>
              <a:gd name="adj1" fmla="val 15400371"/>
              <a:gd name="adj2" fmla="val 811032"/>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13352826" flipH="1">
            <a:off x="531060" y="3823268"/>
            <a:ext cx="801754" cy="880242"/>
          </a:xfrm>
          <a:prstGeom prst="arc">
            <a:avLst>
              <a:gd name="adj1" fmla="val 15400371"/>
              <a:gd name="adj2" fmla="val 811032"/>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3352826" flipH="1">
            <a:off x="1777980" y="3800222"/>
            <a:ext cx="801754" cy="880242"/>
          </a:xfrm>
          <a:prstGeom prst="arc">
            <a:avLst>
              <a:gd name="adj1" fmla="val 15400371"/>
              <a:gd name="adj2" fmla="val 811032"/>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9432514">
            <a:off x="1741096" y="3591486"/>
            <a:ext cx="767153" cy="662110"/>
          </a:xfrm>
          <a:prstGeom prst="arc">
            <a:avLst>
              <a:gd name="adj1" fmla="val 15400371"/>
              <a:gd name="adj2" fmla="val 811032"/>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flipH="1">
            <a:off x="3635896" y="5301231"/>
            <a:ext cx="3083222" cy="5232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dirty="0" smtClean="0">
                <a:solidFill>
                  <a:schemeClr val="tx1"/>
                </a:solidFill>
                <a:latin typeface="Arial" panose="020B0604020202020204" pitchFamily="34" charset="0"/>
                <a:cs typeface="Arial" panose="020B0604020202020204" pitchFamily="34" charset="0"/>
              </a:rPr>
              <a:t>Add the fractions</a:t>
            </a:r>
            <a:endParaRPr lang="en-US" sz="2800" i="1"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a:stCxn id="23" idx="3"/>
          </p:cNvCxnSpPr>
          <p:nvPr/>
        </p:nvCxnSpPr>
        <p:spPr>
          <a:xfrm flipH="1">
            <a:off x="2343945" y="5562841"/>
            <a:ext cx="12919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749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57364"/>
              </a:xfrm>
              <a:prstGeom prst="rect">
                <a:avLst/>
              </a:prstGeom>
            </p:spPr>
            <p:txBody>
              <a:bodyPr wrap="square">
                <a:spAutoFit/>
              </a:bodyPr>
              <a:lstStyle/>
              <a:p>
                <a:pPr marL="514350" indent="-514350">
                  <a:buClr>
                    <a:srgbClr val="C00000"/>
                  </a:buClr>
                  <a:buFont typeface="+mj-lt"/>
                  <a:buAutoNum type="arabicPeriod" startAt="6"/>
                  <a:tabLst>
                    <a:tab pos="966788" algn="l"/>
                    <a:tab pos="2514600" algn="l"/>
                  </a:tabLst>
                </a:pPr>
                <a:r>
                  <a:rPr lang="en-US" sz="2400" dirty="0" smtClean="0">
                    <a:latin typeface="Arial" panose="020B0604020202020204" pitchFamily="34" charset="0"/>
                    <a:cs typeface="Arial" panose="020B0604020202020204" pitchFamily="34" charset="0"/>
                  </a:rPr>
                  <a:t>Write as a single fraction in its simplest form:</a:t>
                </a:r>
              </a:p>
              <a:p>
                <a:pPr marL="971550" lvl="1" indent="-514350">
                  <a:buClr>
                    <a:srgbClr val="C00000"/>
                  </a:buClr>
                  <a:buFont typeface="+mj-lt"/>
                  <a:buAutoNum type="alphaLcPeriod"/>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1</m:t>
                        </m:r>
                        <m:r>
                          <a:rPr lang="en-US" sz="2400" b="0" i="1" smtClean="0">
                            <a:latin typeface="Cambria Math" panose="02040503050406030204" pitchFamily="18" charset="0"/>
                            <a:cs typeface="Arial" panose="020B0604020202020204" pitchFamily="34" charset="0"/>
                          </a:rPr>
                          <m:t>0</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4</m:t>
                        </m:r>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4</m:t>
                        </m:r>
                      </m:den>
                    </m:f>
                    <m:r>
                      <a:rPr lang="en-US" sz="2400" b="0" i="1" smtClean="0">
                        <a:latin typeface="Cambria Math" panose="02040503050406030204" pitchFamily="18" charset="0"/>
                        <a:cs typeface="Arial" panose="020B0604020202020204" pitchFamily="34" charset="0"/>
                      </a:rPr>
                      <m:t> </m:t>
                    </m:r>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6</m:t>
                        </m:r>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7</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num>
                      <m:den>
                        <m:r>
                          <a:rPr lang="en-US" sz="2400" b="0" i="0" smtClean="0">
                            <a:latin typeface="Cambria Math" panose="02040503050406030204" pitchFamily="18" charset="0"/>
                            <a:cs typeface="Arial" panose="020B0604020202020204" pitchFamily="34" charset="0"/>
                          </a:rPr>
                          <m:t>2</m:t>
                        </m:r>
                      </m:den>
                    </m:f>
                  </m:oMath>
                </a14:m>
                <a:endParaRPr lang="en-US" sz="240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6"/>
                  <a:tabLst>
                    <a:tab pos="966788" algn="l"/>
                    <a:tab pos="25146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down the LCM of</a:t>
                </a:r>
              </a:p>
              <a:p>
                <a:pPr marL="971550" lvl="1" indent="-514350">
                  <a:buClr>
                    <a:srgbClr val="C00000"/>
                  </a:buClr>
                  <a:buFont typeface="+mj-lt"/>
                  <a:buAutoNum type="alphaLcPeriod"/>
                  <a:tabLst>
                    <a:tab pos="966788" algn="l"/>
                    <a:tab pos="2514600" algn="l"/>
                  </a:tabLst>
                </a:pPr>
                <a:r>
                  <a:rPr lang="en-US" sz="2400" dirty="0" smtClean="0">
                    <a:latin typeface="Arial" panose="020B0604020202020204" pitchFamily="34" charset="0"/>
                    <a:cs typeface="Arial" panose="020B0604020202020204" pitchFamily="34" charset="0"/>
                  </a:rPr>
                  <a:t>2</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5</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3</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6</a:t>
                </a:r>
                <a:r>
                  <a:rPr lang="en-US" sz="2400" i="1" dirty="0" smtClean="0">
                    <a:latin typeface="Arial" panose="020B0604020202020204" pitchFamily="34" charset="0"/>
                    <a:cs typeface="Arial" panose="020B0604020202020204" pitchFamily="34" charset="0"/>
                  </a:rPr>
                  <a:t>x</a:t>
                </a:r>
              </a:p>
              <a:p>
                <a:pPr marL="971550" lvl="1" indent="-514350">
                  <a:buClr>
                    <a:srgbClr val="C00000"/>
                  </a:buClr>
                  <a:buFont typeface="+mj-lt"/>
                  <a:buAutoNum type="alphaLcPeriod" startAt="3"/>
                  <a:tabLst>
                    <a:tab pos="966788" algn="l"/>
                    <a:tab pos="2514600" algn="l"/>
                  </a:tabLst>
                </a:pPr>
                <a:r>
                  <a:rPr lang="en-US" sz="2400" dirty="0" smtClean="0">
                    <a:latin typeface="Arial" panose="020B0604020202020204" pitchFamily="34" charset="0"/>
                    <a:cs typeface="Arial" panose="020B0604020202020204" pitchFamily="34" charset="0"/>
                  </a:rPr>
                  <a:t>4</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7</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4</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3</a:t>
                </a:r>
                <a:r>
                  <a:rPr lang="en-US" sz="2400" i="1" dirty="0" smtClean="0">
                    <a:latin typeface="Arial" panose="020B0604020202020204" pitchFamily="34" charset="0"/>
                    <a:cs typeface="Arial" panose="020B0604020202020204" pitchFamily="34" charset="0"/>
                  </a:rPr>
                  <a:t>x</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endParaRPr lang="en-US" sz="2400" i="1"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6"/>
                  <a:tabLst>
                    <a:tab pos="966788" algn="l"/>
                    <a:tab pos="2514600"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Write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4</m:t>
                        </m:r>
                        <m:r>
                          <a:rPr lang="en-US" sz="2400" b="0" i="1" smtClean="0">
                            <a:latin typeface="Cambria Math" panose="02040503050406030204" pitchFamily="18" charset="0"/>
                            <a:cs typeface="Arial" panose="020B0604020202020204" pitchFamily="34" charset="0"/>
                          </a:rPr>
                          <m:t>𝑥</m:t>
                        </m:r>
                      </m:den>
                    </m:f>
                  </m:oMath>
                </a14:m>
                <a:r>
                  <a:rPr lang="en-US" sz="2400" dirty="0" smtClean="0">
                    <a:latin typeface="Arial" panose="020B0604020202020204" pitchFamily="34" charset="0"/>
                    <a:cs typeface="Arial" panose="020B0604020202020204" pitchFamily="34" charset="0"/>
                  </a:rPr>
                  <a:t> and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3</m:t>
                        </m:r>
                        <m:r>
                          <a:rPr lang="en-US" sz="2400" b="0" i="1" smtClean="0">
                            <a:latin typeface="Cambria Math" panose="02040503050406030204" pitchFamily="18" charset="0"/>
                            <a:cs typeface="Arial" panose="020B0604020202020204" pitchFamily="34" charset="0"/>
                          </a:rPr>
                          <m:t>𝑥</m:t>
                        </m:r>
                      </m:den>
                    </m:f>
                  </m:oMath>
                </a14:m>
                <a:r>
                  <a:rPr lang="en-US" sz="2400" dirty="0" smtClean="0">
                    <a:latin typeface="Arial" panose="020B0604020202020204" pitchFamily="34" charset="0"/>
                    <a:cs typeface="Arial" panose="020B0604020202020204" pitchFamily="34" charset="0"/>
                  </a:rPr>
                  <a:t> as equivalent 	fractions with denominator the 	LCM of 4</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and 3</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startAt="2"/>
                  <a:tabLst>
                    <a:tab pos="966788" algn="l"/>
                    <a:tab pos="2514600" algn="l"/>
                  </a:tabLst>
                </a:pPr>
                <a:r>
                  <a:rPr lang="en-US" sz="2400" dirty="0" smtClean="0">
                    <a:latin typeface="Arial" panose="020B0604020202020204" pitchFamily="34" charset="0"/>
                    <a:cs typeface="Arial" panose="020B0604020202020204" pitchFamily="34" charset="0"/>
                  </a:rPr>
                  <a:t>Simplify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i="1">
                            <a:latin typeface="Cambria Math" panose="02040503050406030204" pitchFamily="18" charset="0"/>
                            <a:cs typeface="Arial" panose="020B0604020202020204" pitchFamily="34" charset="0"/>
                          </a:rPr>
                          <m:t>4</m:t>
                        </m:r>
                        <m:r>
                          <a:rPr lang="en-US" sz="2400" i="1">
                            <a:latin typeface="Cambria Math" panose="02040503050406030204" pitchFamily="18" charset="0"/>
                            <a:cs typeface="Arial" panose="020B0604020202020204" pitchFamily="34" charset="0"/>
                          </a:rPr>
                          <m:t>𝑥</m:t>
                        </m:r>
                      </m:den>
                    </m:f>
                  </m:oMath>
                </a14:m>
                <a:r>
                  <a:rPr lang="en-US" sz="2400" dirty="0">
                    <a:latin typeface="Arial" panose="020B0604020202020204" pitchFamily="34" charset="0"/>
                    <a:cs typeface="Arial" panose="020B0604020202020204" pitchFamily="34" charset="0"/>
                  </a:rPr>
                  <a:t> and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a:rPr lang="en-US" sz="2400" i="1">
                            <a:latin typeface="Cambria Math" panose="02040503050406030204" pitchFamily="18" charset="0"/>
                            <a:cs typeface="Arial" panose="020B0604020202020204" pitchFamily="34" charset="0"/>
                          </a:rPr>
                          <m:t>3</m:t>
                        </m:r>
                        <m:r>
                          <a:rPr lang="en-US" sz="2400" i="1">
                            <a:latin typeface="Cambria Math" panose="02040503050406030204" pitchFamily="18" charset="0"/>
                            <a:cs typeface="Arial" panose="020B0604020202020204" pitchFamily="34" charset="0"/>
                          </a:rPr>
                          <m:t>𝑥</m:t>
                        </m:r>
                      </m:den>
                    </m:f>
                  </m:oMath>
                </a14:m>
                <a:endParaRPr lang="en-US" sz="24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57364"/>
              </a:xfrm>
              <a:prstGeom prst="rect">
                <a:avLst/>
              </a:prstGeom>
              <a:blipFill rotWithShape="0">
                <a:blip r:embed="rId6"/>
                <a:stretch>
                  <a:fillRect l="-1506" t="-796" r="-2665" b="-114"/>
                </a:stretch>
              </a:blipFill>
            </p:spPr>
            <p:txBody>
              <a:bodyPr/>
              <a:lstStyle/>
              <a:p>
                <a:r>
                  <a:rPr lang="en-US">
                    <a:noFill/>
                  </a:rPr>
                  <a:t> </a:t>
                </a:r>
              </a:p>
            </p:txBody>
          </p:sp>
        </mc:Fallback>
      </mc:AlternateContent>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51520" y="3717032"/>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–Multiples </a:t>
            </a:r>
            <a:r>
              <a:rPr lang="en-US" sz="2400" dirty="0">
                <a:solidFill>
                  <a:schemeClr val="tx1"/>
                </a:solidFill>
                <a:latin typeface="Arial" panose="020B0604020202020204" pitchFamily="34" charset="0"/>
                <a:cs typeface="Arial" panose="020B0604020202020204" pitchFamily="34" charset="0"/>
              </a:rPr>
              <a:t>of </a:t>
            </a:r>
            <a:r>
              <a:rPr lang="en-US" sz="2400" dirty="0" smtClean="0">
                <a:solidFill>
                  <a:schemeClr val="tx1"/>
                </a:solidFill>
                <a:latin typeface="Arial" panose="020B0604020202020204" pitchFamily="34" charset="0"/>
                <a:cs typeface="Arial" panose="020B0604020202020204" pitchFamily="34" charset="0"/>
              </a:rPr>
              <a:t>2x</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2x</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4x, ... </a:t>
            </a:r>
            <a:r>
              <a:rPr lang="en-US" sz="2400" dirty="0">
                <a:solidFill>
                  <a:schemeClr val="tx1"/>
                </a:solidFill>
                <a:latin typeface="Arial" panose="020B0604020202020204" pitchFamily="34" charset="0"/>
                <a:cs typeface="Arial" panose="020B0604020202020204" pitchFamily="34" charset="0"/>
              </a:rPr>
              <a:t>Multiples of 5x: </a:t>
            </a:r>
            <a:r>
              <a:rPr lang="en-US" sz="2400" dirty="0" smtClean="0">
                <a:solidFill>
                  <a:schemeClr val="tx1"/>
                </a:solidFill>
                <a:latin typeface="Arial" panose="020B0604020202020204" pitchFamily="34" charset="0"/>
                <a:cs typeface="Arial" panose="020B0604020202020204" pitchFamily="34" charset="0"/>
              </a:rPr>
              <a:t>5x</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10x, ..</a:t>
            </a:r>
            <a:endParaRPr lang="en-US" sz="24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3485" y="4548094"/>
            <a:ext cx="548640" cy="537090"/>
          </a:xfrm>
          <a:prstGeom prst="rect">
            <a:avLst/>
          </a:prstGeom>
        </p:spPr>
      </p:pic>
    </p:spTree>
    <p:extLst>
      <p:ext uri="{BB962C8B-B14F-4D97-AF65-F5344CB8AC3E}">
        <p14:creationId xmlns:p14="http://schemas.microsoft.com/office/powerpoint/2010/main" val="3120877513"/>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534</a:t>
            </a:r>
            <a:endParaRPr lang="en-GB" sz="1400" b="1" dirty="0">
              <a:latin typeface="Calibri" panose="020F050202020403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2852936"/>
            <a:ext cx="548640" cy="54864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51520" y="1196752"/>
                <a:ext cx="5256584" cy="4122219"/>
              </a:xfrm>
              <a:prstGeom prst="rect">
                <a:avLst/>
              </a:prstGeom>
            </p:spPr>
            <p:txBody>
              <a:bodyPr wrap="square">
                <a:spAutoFit/>
              </a:bodyPr>
              <a:lstStyle/>
              <a:p>
                <a:pPr marL="514350" indent="-514350">
                  <a:buClr>
                    <a:srgbClr val="C00000"/>
                  </a:buClr>
                  <a:buFont typeface="+mj-lt"/>
                  <a:buAutoNum type="arabicPeriod" startAt="9"/>
                  <a:tabLst>
                    <a:tab pos="966788" algn="l"/>
                    <a:tab pos="2514600" algn="l"/>
                  </a:tabLst>
                </a:pPr>
                <a:r>
                  <a:rPr lang="en-US" sz="2400" dirty="0" smtClean="0">
                    <a:latin typeface="Arial" panose="020B0604020202020204" pitchFamily="34" charset="0"/>
                    <a:cs typeface="Arial" panose="020B0604020202020204" pitchFamily="34" charset="0"/>
                  </a:rPr>
                  <a:t>Write as a single fraction in its simplest form:</a:t>
                </a:r>
              </a:p>
              <a:p>
                <a:pPr marL="971550" lvl="1" indent="-514350">
                  <a:buClr>
                    <a:srgbClr val="C00000"/>
                  </a:buClr>
                  <a:buFont typeface="+mj-lt"/>
                  <a:buAutoNum type="alphaLcPeriod"/>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1" smtClean="0">
                            <a:latin typeface="Cambria Math" panose="02040503050406030204" pitchFamily="18" charset="0"/>
                            <a:cs typeface="Arial" panose="020B0604020202020204" pitchFamily="34" charset="0"/>
                          </a:rPr>
                          <m:t>9</m:t>
                        </m:r>
                        <m:r>
                          <a:rPr lang="en-US" sz="2400" b="0" i="1" smtClean="0">
                            <a:latin typeface="Cambria Math" panose="02040503050406030204" pitchFamily="18" charset="0"/>
                            <a:cs typeface="Arial" panose="020B0604020202020204" pitchFamily="34" charset="0"/>
                          </a:rPr>
                          <m:t>𝑥</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2</m:t>
                        </m:r>
                        <m:r>
                          <m:rPr>
                            <m:sty m:val="p"/>
                          </m:rPr>
                          <a:rPr lang="en-US" sz="2400" b="0" i="0" smtClean="0">
                            <a:latin typeface="Cambria Math" panose="02040503050406030204" pitchFamily="18" charset="0"/>
                            <a:cs typeface="Arial" panose="020B0604020202020204" pitchFamily="34" charset="0"/>
                          </a:rPr>
                          <m:t>x</m:t>
                        </m:r>
                      </m:den>
                    </m:f>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4</m:t>
                        </m:r>
                        <m:r>
                          <m:rPr>
                            <m:sty m:val="p"/>
                          </m:rPr>
                          <a:rPr lang="en-US" sz="2400" b="0" i="0" smtClean="0">
                            <a:latin typeface="Cambria Math" panose="02040503050406030204" pitchFamily="18" charset="0"/>
                            <a:cs typeface="Arial" panose="020B0604020202020204" pitchFamily="34" charset="0"/>
                          </a:rPr>
                          <m:t>x</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5</m:t>
                        </m:r>
                        <m:r>
                          <m:rPr>
                            <m:sty m:val="p"/>
                          </m:rPr>
                          <a:rPr lang="en-US" sz="2400" b="0" i="0" smtClean="0">
                            <a:latin typeface="Cambria Math" panose="02040503050406030204" pitchFamily="18" charset="0"/>
                            <a:cs typeface="Arial" panose="020B0604020202020204" pitchFamily="34" charset="0"/>
                          </a:rPr>
                          <m:t>x</m:t>
                        </m:r>
                      </m:den>
                    </m:f>
                    <m:r>
                      <a:rPr lang="en-US" sz="2400" b="0" i="1" smtClean="0">
                        <a:latin typeface="Cambria Math" panose="02040503050406030204" pitchFamily="18" charset="0"/>
                        <a:cs typeface="Arial" panose="020B0604020202020204" pitchFamily="34" charset="0"/>
                      </a:rPr>
                      <m:t> </m:t>
                    </m:r>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6</m:t>
                        </m:r>
                        <m:r>
                          <m:rPr>
                            <m:sty m:val="p"/>
                          </m:rPr>
                          <a:rPr lang="en-US" sz="2400" b="0" i="0" smtClean="0">
                            <a:latin typeface="Cambria Math" panose="02040503050406030204" pitchFamily="18" charset="0"/>
                            <a:cs typeface="Arial" panose="020B0604020202020204" pitchFamily="34" charset="0"/>
                          </a:rPr>
                          <m:t>x</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5</m:t>
                        </m:r>
                      </m:num>
                      <m:den>
                        <m:r>
                          <a:rPr lang="en-US" sz="2400" b="0" i="0" smtClean="0">
                            <a:latin typeface="Cambria Math" panose="02040503050406030204" pitchFamily="18" charset="0"/>
                            <a:cs typeface="Arial" panose="020B0604020202020204" pitchFamily="34" charset="0"/>
                          </a:rPr>
                          <m:t>9</m:t>
                        </m:r>
                        <m:r>
                          <m:rPr>
                            <m:sty m:val="p"/>
                          </m:rPr>
                          <a:rPr lang="en-US" sz="2400" b="0" i="0" smtClean="0">
                            <a:latin typeface="Cambria Math" panose="02040503050406030204" pitchFamily="18" charset="0"/>
                            <a:cs typeface="Arial" panose="020B0604020202020204" pitchFamily="34" charset="0"/>
                          </a:rPr>
                          <m:t>x</m:t>
                        </m:r>
                      </m:den>
                    </m:f>
                  </m:oMath>
                </a14:m>
                <a:endParaRPr lang="en-US" sz="2400" dirty="0">
                  <a:latin typeface="Arial" panose="020B0604020202020204" pitchFamily="34" charset="0"/>
                  <a:cs typeface="Arial" panose="020B0604020202020204" pitchFamily="34" charset="0"/>
                </a:endParaRPr>
              </a:p>
              <a:p>
                <a:pPr marL="517525" indent="-517525">
                  <a:buClr>
                    <a:srgbClr val="C00000"/>
                  </a:buClr>
                  <a:buFont typeface="+mj-lt"/>
                  <a:buAutoNum type="arabicPeriod" startAt="9"/>
                  <a:tabLst>
                    <a:tab pos="966788" algn="l"/>
                    <a:tab pos="2514600"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Copy and complete:</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 −4</m:t>
                        </m:r>
                      </m:num>
                      <m:den>
                        <m:r>
                          <a:rPr lang="en-US" sz="2400" b="0" i="1" smtClean="0">
                            <a:latin typeface="Cambria Math" panose="02040503050406030204" pitchFamily="18" charset="0"/>
                            <a:cs typeface="Arial" panose="020B0604020202020204" pitchFamily="34" charset="0"/>
                          </a:rPr>
                          <m:t>2</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 −4)</m:t>
                        </m:r>
                      </m:num>
                      <m:den>
                        <m:r>
                          <a:rPr lang="en-US" sz="2400" b="0" i="1" smtClean="0">
                            <a:latin typeface="Cambria Math" panose="02040503050406030204" pitchFamily="18" charset="0"/>
                            <a:cs typeface="Arial" panose="020B0604020202020204" pitchFamily="34" charset="0"/>
                          </a:rPr>
                          <m:t>5 </m:t>
                        </m:r>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 2</m:t>
                        </m:r>
                      </m:den>
                    </m:f>
                  </m:oMath>
                </a14:m>
                <a:r>
                  <a:rPr lang="en-US" sz="2400" dirty="0" smtClean="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d>
                          <m:dPr>
                            <m:begChr m:val="["/>
                            <m:endChr m:val="]"/>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  </m:t>
                            </m:r>
                          </m:e>
                        </m:d>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 −[  ]</m:t>
                        </m:r>
                      </m:num>
                      <m:den>
                        <m:r>
                          <a:rPr lang="en-US" sz="2400" b="0" i="1" smtClean="0">
                            <a:latin typeface="Cambria Math" panose="02040503050406030204" pitchFamily="18" charset="0"/>
                            <a:cs typeface="Arial" panose="020B0604020202020204" pitchFamily="34" charset="0"/>
                          </a:rPr>
                          <m:t>10</m:t>
                        </m:r>
                      </m:den>
                    </m:f>
                  </m:oMath>
                </a14:m>
                <a:endParaRPr lang="en-US" sz="2400" dirty="0" smtClean="0">
                  <a:latin typeface="Arial" panose="020B0604020202020204" pitchFamily="34" charset="0"/>
                  <a:cs typeface="Arial" panose="020B0604020202020204" pitchFamily="34" charset="0"/>
                </a:endParaRPr>
              </a:p>
              <a:p>
                <a:pPr marL="974725" lvl="1" indent="-517525">
                  <a:buClr>
                    <a:srgbClr val="C00000"/>
                  </a:buClr>
                  <a:buFont typeface="+mj-lt"/>
                  <a:buAutoNum type="alphaLcPeriod" startAt="2"/>
                  <a:tabLst>
                    <a:tab pos="966788" algn="l"/>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+7</m:t>
                        </m:r>
                      </m:num>
                      <m:den>
                        <m:r>
                          <a:rPr lang="en-US" sz="2400" b="0" i="1" smtClean="0">
                            <a:latin typeface="Cambria Math" panose="02040503050406030204" pitchFamily="18" charset="0"/>
                            <a:cs typeface="Arial" panose="020B0604020202020204" pitchFamily="34" charset="0"/>
                          </a:rPr>
                          <m:t>5</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+7</m:t>
                        </m:r>
                        <m:r>
                          <a:rPr lang="en-US" sz="2400" i="1">
                            <a:latin typeface="Cambria Math" panose="02040503050406030204" pitchFamily="18" charset="0"/>
                            <a:cs typeface="Arial" panose="020B0604020202020204" pitchFamily="34" charset="0"/>
                          </a:rPr>
                          <m:t>)</m:t>
                        </m:r>
                      </m:num>
                      <m:den>
                        <m:r>
                          <a:rPr lang="en-US" sz="2400" b="0" i="1" smtClean="0">
                            <a:latin typeface="Cambria Math" panose="02040503050406030204" pitchFamily="18" charset="0"/>
                            <a:cs typeface="Arial" panose="020B0604020202020204" pitchFamily="34" charset="0"/>
                          </a:rPr>
                          <m:t>2</m:t>
                        </m:r>
                        <m:r>
                          <a:rPr lang="en-US" sz="2400" i="1">
                            <a:latin typeface="Cambria Math" panose="02040503050406030204" pitchFamily="18" charset="0"/>
                            <a:cs typeface="Arial" panose="020B0604020202020204" pitchFamily="34" charset="0"/>
                          </a:rPr>
                          <m:t> </m:t>
                        </m:r>
                        <m:r>
                          <a:rPr lang="en-US" sz="2400" i="1">
                            <a:latin typeface="Cambria Math" panose="02040503050406030204" pitchFamily="18" charset="0"/>
                            <a:cs typeface="Arial" panose="020B0604020202020204" pitchFamily="34" charset="0"/>
                          </a:rPr>
                          <m:t>𝑥</m:t>
                        </m:r>
                        <m:r>
                          <a:rPr lang="en-US" sz="2400" i="1">
                            <a:latin typeface="Cambria Math" panose="02040503050406030204" pitchFamily="18" charset="0"/>
                            <a:cs typeface="Arial" panose="020B0604020202020204" pitchFamily="34" charset="0"/>
                          </a:rPr>
                          <m:t> 5</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d>
                          <m:dPr>
                            <m:begChr m:val="["/>
                            <m:endChr m:val="]"/>
                            <m:ctrlPr>
                              <a:rPr lang="en-US" sz="2400" i="1">
                                <a:latin typeface="Cambria Math" panose="02040503050406030204" pitchFamily="18" charset="0"/>
                                <a:cs typeface="Arial" panose="020B0604020202020204" pitchFamily="34" charset="0"/>
                              </a:rPr>
                            </m:ctrlPr>
                          </m:dPr>
                          <m:e>
                            <m:r>
                              <a:rPr lang="en-US" sz="2400" i="1">
                                <a:latin typeface="Cambria Math" panose="02040503050406030204" pitchFamily="18" charset="0"/>
                                <a:cs typeface="Arial" panose="020B0604020202020204" pitchFamily="34" charset="0"/>
                              </a:rPr>
                              <m:t>  </m:t>
                            </m:r>
                          </m:e>
                        </m:d>
                        <m:r>
                          <a:rPr lang="en-US" sz="2400" i="1">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  ]</m:t>
                        </m:r>
                      </m:num>
                      <m:den>
                        <m:r>
                          <a:rPr lang="en-US" sz="2400" i="1">
                            <a:latin typeface="Cambria Math" panose="02040503050406030204" pitchFamily="18" charset="0"/>
                            <a:cs typeface="Arial" panose="020B0604020202020204" pitchFamily="34" charset="0"/>
                          </a:rPr>
                          <m:t>10</m:t>
                        </m:r>
                      </m:den>
                    </m:f>
                  </m:oMath>
                </a14:m>
                <a:endParaRPr lang="en-US" sz="2400" dirty="0" smtClean="0">
                  <a:latin typeface="Arial" panose="020B0604020202020204" pitchFamily="34" charset="0"/>
                  <a:cs typeface="Arial" panose="020B0604020202020204" pitchFamily="34" charset="0"/>
                </a:endParaRPr>
              </a:p>
              <a:p>
                <a:pPr marL="974725" lvl="1" indent="-517525">
                  <a:buClr>
                    <a:srgbClr val="C00000"/>
                  </a:buClr>
                  <a:buFont typeface="+mj-lt"/>
                  <a:buAutoNum type="alphaLcPeriod" startAt="2"/>
                  <a:tabLst>
                    <a:tab pos="966788" algn="l"/>
                    <a:tab pos="2514600" algn="l"/>
                  </a:tabLst>
                </a:pPr>
                <a:r>
                  <a:rPr lang="en-US" sz="2400" dirty="0">
                    <a:latin typeface="Arial" panose="020B0604020202020204" pitchFamily="34" charset="0"/>
                    <a:cs typeface="Arial" panose="020B0604020202020204" pitchFamily="34" charset="0"/>
                  </a:rPr>
                  <a:t>Use your answers to parts </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to work </a:t>
                </a:r>
                <a:r>
                  <a:rPr lang="en-US" sz="2400" dirty="0" smtClean="0">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 −4</m:t>
                        </m:r>
                      </m:num>
                      <m:den>
                        <m:r>
                          <a:rPr lang="en-US" sz="2400" b="0" i="1" smtClean="0">
                            <a:latin typeface="Cambria Math" panose="02040503050406030204" pitchFamily="18" charset="0"/>
                            <a:cs typeface="Arial" panose="020B0604020202020204" pitchFamily="34" charset="0"/>
                          </a:rPr>
                          <m:t>2</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𝑥</m:t>
                        </m:r>
                        <m:r>
                          <a:rPr lang="en-US" sz="2400" i="1">
                            <a:latin typeface="Cambria Math" panose="02040503050406030204" pitchFamily="18" charset="0"/>
                            <a:cs typeface="Arial" panose="020B0604020202020204" pitchFamily="34" charset="0"/>
                          </a:rPr>
                          <m:t>+7</m:t>
                        </m:r>
                      </m:num>
                      <m:den>
                        <m:r>
                          <a:rPr lang="en-US" sz="2400" b="0" i="1" smtClean="0">
                            <a:latin typeface="Cambria Math" panose="02040503050406030204" pitchFamily="18" charset="0"/>
                            <a:cs typeface="Arial" panose="020B0604020202020204" pitchFamily="34" charset="0"/>
                          </a:rPr>
                          <m:t>5</m:t>
                        </m:r>
                      </m:den>
                    </m:f>
                  </m:oMath>
                </a14:m>
                <a:endParaRPr lang="en-US" sz="2400" dirty="0" smtClean="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1520" y="1196752"/>
                <a:ext cx="5256584" cy="4122219"/>
              </a:xfrm>
              <a:prstGeom prst="rect">
                <a:avLst/>
              </a:prstGeom>
              <a:blipFill rotWithShape="0">
                <a:blip r:embed="rId6"/>
                <a:stretch>
                  <a:fillRect l="-1506" t="-1034"/>
                </a:stretch>
              </a:blipFill>
            </p:spPr>
            <p:txBody>
              <a:bodyPr/>
              <a:lstStyle/>
              <a:p>
                <a:r>
                  <a:rPr lang="en-US">
                    <a:noFill/>
                  </a:rPr>
                  <a:t> </a:t>
                </a:r>
              </a:p>
            </p:txBody>
          </p:sp>
        </mc:Fallback>
      </mc:AlternateContent>
    </p:spTree>
    <p:extLst>
      <p:ext uri="{BB962C8B-B14F-4D97-AF65-F5344CB8AC3E}">
        <p14:creationId xmlns:p14="http://schemas.microsoft.com/office/powerpoint/2010/main" val="88591507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2954655"/>
              </a:xfrm>
              <a:prstGeom prst="rect">
                <a:avLst/>
              </a:prstGeom>
            </p:spPr>
            <p:txBody>
              <a:bodyPr wrap="square">
                <a:spAutoFit/>
              </a:bodyPr>
              <a:lstStyle/>
              <a:p>
                <a:pPr marL="514350" indent="-514350">
                  <a:buClr>
                    <a:srgbClr val="C00000"/>
                  </a:buClr>
                  <a:buFont typeface="+mj-lt"/>
                  <a:buAutoNum type="arabicPeriod" startAt="11"/>
                  <a:tabLst>
                    <a:tab pos="966788" algn="l"/>
                    <a:tab pos="2514600" algn="l"/>
                  </a:tabLst>
                </a:pPr>
                <a:r>
                  <a:rPr lang="en-US" sz="2800" dirty="0" smtClean="0">
                    <a:latin typeface="Arial" panose="020B0604020202020204" pitchFamily="34" charset="0"/>
                    <a:cs typeface="Arial" panose="020B0604020202020204" pitchFamily="34" charset="0"/>
                  </a:rPr>
                  <a:t>Write as a single fraction in its simplest form.</a:t>
                </a:r>
              </a:p>
              <a:p>
                <a:pPr marL="971550" lvl="1" indent="-514350">
                  <a:lnSpc>
                    <a:spcPts val="5200"/>
                  </a:lnSpc>
                  <a:buClr>
                    <a:srgbClr val="C00000"/>
                  </a:buClr>
                  <a:buFont typeface="+mj-lt"/>
                  <a:buAutoNum type="alphaLcPeriod"/>
                  <a:tabLst>
                    <a:tab pos="966788" algn="l"/>
                    <a:tab pos="25146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+2</m:t>
                        </m:r>
                      </m:num>
                      <m:den>
                        <m:r>
                          <a:rPr lang="en-US" sz="2800" b="0" i="0" smtClean="0">
                            <a:latin typeface="Cambria Math" panose="02040503050406030204" pitchFamily="18" charset="0"/>
                            <a:cs typeface="Arial" panose="020B0604020202020204" pitchFamily="34" charset="0"/>
                          </a:rPr>
                          <m:t>2</m:t>
                        </m:r>
                      </m:den>
                    </m:f>
                  </m:oMath>
                </a14:m>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+ 1</m:t>
                        </m:r>
                      </m:num>
                      <m:den>
                        <m:r>
                          <a:rPr lang="en-US" sz="2800" b="0" i="0" smtClean="0">
                            <a:latin typeface="Cambria Math" panose="02040503050406030204" pitchFamily="18" charset="0"/>
                            <a:cs typeface="Arial" panose="020B0604020202020204" pitchFamily="34" charset="0"/>
                          </a:rPr>
                          <m:t>3</m:t>
                        </m:r>
                      </m:den>
                    </m:f>
                  </m:oMath>
                </a14:m>
                <a:r>
                  <a:rPr lang="en-US" sz="2800" dirty="0" smtClean="0">
                    <a:latin typeface="Arial" panose="020B0604020202020204" pitchFamily="34" charset="0"/>
                    <a:cs typeface="Arial" panose="020B0604020202020204" pitchFamily="34" charset="0"/>
                  </a:rPr>
                  <a:t>	   </a:t>
                </a:r>
              </a:p>
              <a:p>
                <a:pPr marL="971550" lvl="1" indent="-514350">
                  <a:lnSpc>
                    <a:spcPts val="5200"/>
                  </a:lnSpc>
                  <a:buClr>
                    <a:srgbClr val="C00000"/>
                  </a:buClr>
                  <a:buFont typeface="+mj-lt"/>
                  <a:buAutoNum type="alphaLcPeriod"/>
                  <a:tabLst>
                    <a:tab pos="966788" algn="l"/>
                    <a:tab pos="25146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+ 5</m:t>
                        </m:r>
                      </m:num>
                      <m:den>
                        <m:r>
                          <a:rPr lang="en-US" sz="2800" b="0" i="0" smtClean="0">
                            <a:latin typeface="Cambria Math" panose="02040503050406030204" pitchFamily="18" charset="0"/>
                            <a:cs typeface="Arial" panose="020B0604020202020204" pitchFamily="34" charset="0"/>
                          </a:rPr>
                          <m:t>2</m:t>
                        </m:r>
                      </m:den>
                    </m:f>
                  </m:oMath>
                </a14:m>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− 3</m:t>
                        </m:r>
                      </m:num>
                      <m:den>
                        <m:r>
                          <a:rPr lang="en-US" sz="2800" b="0" i="0" smtClean="0">
                            <a:latin typeface="Cambria Math" panose="02040503050406030204" pitchFamily="18" charset="0"/>
                            <a:cs typeface="Arial" panose="020B0604020202020204" pitchFamily="34" charset="0"/>
                          </a:rPr>
                          <m:t>7</m:t>
                        </m:r>
                      </m:den>
                    </m:f>
                  </m:oMath>
                </a14:m>
                <a:endParaRPr lang="en-US" sz="2800" dirty="0" smtClean="0">
                  <a:latin typeface="Arial" panose="020B0604020202020204" pitchFamily="34" charset="0"/>
                  <a:cs typeface="Arial" panose="020B0604020202020204" pitchFamily="34" charset="0"/>
                </a:endParaRPr>
              </a:p>
              <a:p>
                <a:pPr marL="971550" lvl="1" indent="-514350">
                  <a:lnSpc>
                    <a:spcPts val="5200"/>
                  </a:lnSpc>
                  <a:buClr>
                    <a:srgbClr val="C00000"/>
                  </a:buClr>
                  <a:buFont typeface="+mj-lt"/>
                  <a:buAutoNum type="alphaLcPeriod" startAt="3"/>
                  <a:tabLst>
                    <a:tab pos="966788" algn="l"/>
                    <a:tab pos="25146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+7</m:t>
                        </m:r>
                      </m:num>
                      <m:den>
                        <m:r>
                          <a:rPr lang="en-US" sz="2800" b="0" i="0" smtClean="0">
                            <a:latin typeface="Cambria Math" panose="02040503050406030204" pitchFamily="18" charset="0"/>
                            <a:cs typeface="Arial" panose="020B0604020202020204" pitchFamily="34" charset="0"/>
                          </a:rPr>
                          <m:t>4</m:t>
                        </m:r>
                      </m:den>
                    </m:f>
                  </m:oMath>
                </a14:m>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2</m:t>
                        </m:r>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− 1</m:t>
                        </m:r>
                      </m:num>
                      <m:den>
                        <m:r>
                          <a:rPr lang="en-US" sz="2800" b="0" i="0" smtClean="0">
                            <a:latin typeface="Cambria Math" panose="02040503050406030204" pitchFamily="18" charset="0"/>
                            <a:cs typeface="Arial" panose="020B0604020202020204" pitchFamily="34" charset="0"/>
                          </a:rPr>
                          <m:t>9</m:t>
                        </m:r>
                      </m:den>
                    </m:f>
                  </m:oMath>
                </a14:m>
                <a:endParaRPr lang="en-US" sz="28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2954655"/>
              </a:xfrm>
              <a:prstGeom prst="rect">
                <a:avLst/>
              </a:prstGeom>
              <a:blipFill rotWithShape="0">
                <a:blip r:embed="rId4"/>
                <a:stretch>
                  <a:fillRect l="-2086" t="-2062" b="-1237"/>
                </a:stretch>
              </a:blipFill>
            </p:spPr>
            <p:txBody>
              <a:bodyPr/>
              <a:lstStyle/>
              <a:p>
                <a:r>
                  <a:rPr lang="en-US">
                    <a:noFill/>
                  </a:rPr>
                  <a:t> </a:t>
                </a:r>
              </a:p>
            </p:txBody>
          </p:sp>
        </mc:Fallback>
      </mc:AlternateContent>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9" name="Group 8"/>
          <p:cNvGrpSpPr/>
          <p:nvPr/>
        </p:nvGrpSpPr>
        <p:grpSpPr>
          <a:xfrm>
            <a:off x="288096" y="4221088"/>
            <a:ext cx="5173611" cy="2333280"/>
            <a:chOff x="3465597" y="1089031"/>
            <a:chExt cx="5309150" cy="2186369"/>
          </a:xfrm>
        </p:grpSpPr>
        <p:sp>
          <p:nvSpPr>
            <p:cNvPr id="10" name="Round Diagonal Corner Rectangle 9"/>
            <p:cNvSpPr/>
            <p:nvPr/>
          </p:nvSpPr>
          <p:spPr>
            <a:xfrm>
              <a:off x="3465597" y="1089031"/>
              <a:ext cx="5309150" cy="2186369"/>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Arial" panose="020B0604020202020204" pitchFamily="34" charset="0"/>
                  <a:cs typeface="Arial" panose="020B0604020202020204" pitchFamily="34" charset="0"/>
                </a:rPr>
                <a:t>12 – Exam-Style Questions</a:t>
              </a:r>
              <a:endParaRPr lang="en-US" sz="2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63889" y="1666250"/>
                  <a:ext cx="5095139" cy="1566070"/>
                </a:xfrm>
                <a:prstGeom prst="rect">
                  <a:avLst/>
                </a:prstGeom>
              </p:spPr>
              <p:txBody>
                <a:bodyPr wrap="square">
                  <a:spAutoFit/>
                </a:bodyPr>
                <a:lstStyle/>
                <a:p>
                  <a:pPr>
                    <a:buClr>
                      <a:srgbClr val="C00000"/>
                    </a:buClr>
                    <a:tabLst>
                      <a:tab pos="966788" algn="l"/>
                      <a:tab pos="2514600" algn="l"/>
                    </a:tabLst>
                  </a:pPr>
                  <a:r>
                    <a:rPr lang="en-US" sz="2800" dirty="0" smtClean="0">
                      <a:latin typeface="Arial" panose="020B0604020202020204" pitchFamily="34" charset="0"/>
                      <a:cs typeface="Arial" panose="020B0604020202020204" pitchFamily="34" charset="0"/>
                    </a:rPr>
                    <a:t>Write as a single fraction in its simplest form.</a:t>
                  </a:r>
                </a:p>
                <a:p>
                  <a:pPr>
                    <a:buClr>
                      <a:srgbClr val="C00000"/>
                    </a:buClr>
                    <a:tabLst>
                      <a:tab pos="966788" algn="l"/>
                      <a:tab pos="4748213" algn="r"/>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m:t>
                          </m:r>
                          <m:r>
                            <a:rPr lang="en-US" sz="2800">
                              <a:latin typeface="Cambria Math" panose="02040503050406030204" pitchFamily="18" charset="0"/>
                              <a:cs typeface="Arial" panose="020B0604020202020204" pitchFamily="34" charset="0"/>
                            </a:rPr>
                            <m:t>+</m:t>
                          </m:r>
                          <m:r>
                            <a:rPr lang="en-US" sz="2800" b="0" i="0" smtClean="0">
                              <a:latin typeface="Cambria Math" panose="02040503050406030204" pitchFamily="18" charset="0"/>
                              <a:cs typeface="Arial" panose="020B0604020202020204" pitchFamily="34" charset="0"/>
                            </a:rPr>
                            <m:t>6</m:t>
                          </m:r>
                        </m:num>
                        <m:den>
                          <m:r>
                            <a:rPr lang="en-US" sz="2800">
                              <a:latin typeface="Cambria Math" panose="02040503050406030204" pitchFamily="18" charset="0"/>
                              <a:cs typeface="Arial" panose="020B0604020202020204" pitchFamily="34" charset="0"/>
                            </a:rPr>
                            <m:t>2</m:t>
                          </m:r>
                        </m:den>
                      </m:f>
                    </m:oMath>
                  </a14:m>
                  <a:r>
                    <a:rPr lang="en-US" sz="2800" dirty="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2</m:t>
                          </m:r>
                          <m:r>
                            <m:rPr>
                              <m:sty m:val="p"/>
                            </m:rPr>
                            <a:rPr lang="en-US" sz="2800">
                              <a:latin typeface="Cambria Math" panose="02040503050406030204" pitchFamily="18" charset="0"/>
                              <a:cs typeface="Arial" panose="020B0604020202020204" pitchFamily="34" charset="0"/>
                            </a:rPr>
                            <m:t>x</m:t>
                          </m:r>
                          <m:r>
                            <a:rPr lang="en-US" sz="2800">
                              <a:latin typeface="Cambria Math" panose="02040503050406030204" pitchFamily="18" charset="0"/>
                              <a:cs typeface="Arial" panose="020B0604020202020204" pitchFamily="34" charset="0"/>
                            </a:rPr>
                            <m:t> − 1</m:t>
                          </m:r>
                        </m:num>
                        <m:den>
                          <m:r>
                            <a:rPr lang="en-US" sz="2800" b="0" i="0" smtClean="0">
                              <a:latin typeface="Cambria Math" panose="02040503050406030204" pitchFamily="18" charset="0"/>
                              <a:cs typeface="Arial" panose="020B0604020202020204" pitchFamily="34" charset="0"/>
                            </a:rPr>
                            <m:t>5</m:t>
                          </m:r>
                        </m:den>
                      </m:f>
                    </m:oMath>
                  </a14:m>
                  <a:r>
                    <a:rPr lang="en-US" sz="2400" dirty="0" smtClean="0"/>
                    <a:t>	</a:t>
                  </a:r>
                  <a:r>
                    <a:rPr lang="en-US" sz="2400" b="1" dirty="0" smtClean="0"/>
                    <a:t>(</a:t>
                  </a:r>
                  <a:r>
                    <a:rPr lang="en-US" sz="2400" b="1" dirty="0"/>
                    <a:t>3 marks</a:t>
                  </a:r>
                  <a:r>
                    <a:rPr lang="en-US" sz="2400" b="1" dirty="0" smtClean="0"/>
                    <a:t>)</a:t>
                  </a:r>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3563889" y="1666250"/>
                  <a:ext cx="5095139" cy="1566070"/>
                </a:xfrm>
                <a:prstGeom prst="rect">
                  <a:avLst/>
                </a:prstGeom>
                <a:blipFill rotWithShape="0">
                  <a:blip r:embed="rId6"/>
                  <a:stretch>
                    <a:fillRect l="-2580" t="-3636" r="-3317"/>
                  </a:stretch>
                </a:blipFill>
              </p:spPr>
              <p:txBody>
                <a:bodyPr/>
                <a:lstStyle/>
                <a:p>
                  <a:r>
                    <a:rPr lang="en-US">
                      <a:noFill/>
                    </a:rPr>
                    <a:t> </a:t>
                  </a:r>
                </a:p>
              </p:txBody>
            </p:sp>
          </mc:Fallback>
        </mc:AlternateContent>
      </p:grpSp>
      <p:sp>
        <p:nvSpPr>
          <p:cNvPr id="13" name="Rectangle 12"/>
          <p:cNvSpPr/>
          <p:nvPr/>
        </p:nvSpPr>
        <p:spPr>
          <a:xfrm flipH="1">
            <a:off x="5557489" y="5229200"/>
            <a:ext cx="3190974" cy="132343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Q12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Start by rewriting each fraction so that the denominator of each is the same.</a:t>
            </a:r>
          </a:p>
        </p:txBody>
      </p:sp>
    </p:spTree>
    <p:extLst>
      <p:ext uri="{BB962C8B-B14F-4D97-AF65-F5344CB8AC3E}">
        <p14:creationId xmlns:p14="http://schemas.microsoft.com/office/powerpoint/2010/main" val="182053686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535</a:t>
            </a:r>
            <a:endParaRPr lang="en-GB" sz="1400" b="1" dirty="0">
              <a:latin typeface="Calibri" panose="020F0502020204030204" pitchFamily="34" charset="0"/>
            </a:endParaRPr>
          </a:p>
        </p:txBody>
      </p:sp>
      <p:sp>
        <p:nvSpPr>
          <p:cNvPr id="9" name="Rectangle 8"/>
          <p:cNvSpPr/>
          <p:nvPr/>
        </p:nvSpPr>
        <p:spPr>
          <a:xfrm flipH="1">
            <a:off x="251520" y="5222810"/>
            <a:ext cx="5204539" cy="144655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Q13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Write </a:t>
            </a:r>
            <a:r>
              <a:rPr lang="en-US" sz="2200" dirty="0">
                <a:solidFill>
                  <a:schemeClr val="tx1"/>
                </a:solidFill>
                <a:latin typeface="Arial" panose="020B0604020202020204" pitchFamily="34" charset="0"/>
                <a:cs typeface="Arial" panose="020B0604020202020204" pitchFamily="34" charset="0"/>
              </a:rPr>
              <a:t>the right-hand side as a single fraction using the common denominator of 1 and </a:t>
            </a:r>
            <a:r>
              <a:rPr lang="en-US" sz="2200" i="1" dirty="0">
                <a:solidFill>
                  <a:schemeClr val="tx1"/>
                </a:solidFill>
                <a:latin typeface="Arial" panose="020B0604020202020204" pitchFamily="34" charset="0"/>
                <a:cs typeface="Arial" panose="020B0604020202020204" pitchFamily="34" charset="0"/>
              </a:rPr>
              <a:t>b</a:t>
            </a:r>
            <a:r>
              <a:rPr lang="en-US" sz="2200" dirty="0">
                <a:solidFill>
                  <a:schemeClr val="tx1"/>
                </a:solidFill>
                <a:latin typeface="Arial" panose="020B0604020202020204" pitchFamily="34" charset="0"/>
                <a:cs typeface="Arial" panose="020B0604020202020204" pitchFamily="34" charset="0"/>
              </a:rPr>
              <a:t>: </a:t>
            </a:r>
            <a:r>
              <a:rPr lang="en-US" sz="2200" i="1" dirty="0" smtClean="0">
                <a:solidFill>
                  <a:schemeClr val="tx1"/>
                </a:solidFill>
                <a:latin typeface="Arial" panose="020B0604020202020204" pitchFamily="34" charset="0"/>
                <a:cs typeface="Arial" panose="020B0604020202020204" pitchFamily="34" charset="0"/>
              </a:rPr>
              <a:t>b</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Then find the reciprocal to find </a:t>
            </a:r>
            <a:r>
              <a:rPr lang="en-US" sz="2200" i="1" dirty="0">
                <a:solidFill>
                  <a:schemeClr val="tx1"/>
                </a:solidFill>
                <a:latin typeface="Arial" panose="020B0604020202020204" pitchFamily="34" charset="0"/>
                <a:cs typeface="Arial" panose="020B0604020202020204" pitchFamily="34" charset="0"/>
              </a:rPr>
              <a:t>a</a:t>
            </a:r>
            <a:r>
              <a:rPr lang="en-US" sz="2200" dirty="0">
                <a:solidFill>
                  <a:schemeClr val="tx1"/>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51520" y="1266433"/>
                <a:ext cx="5256584" cy="3995966"/>
              </a:xfrm>
              <a:prstGeom prst="rect">
                <a:avLst/>
              </a:prstGeom>
            </p:spPr>
            <p:txBody>
              <a:bodyPr wrap="square">
                <a:spAutoFit/>
              </a:bodyPr>
              <a:lstStyle/>
              <a:p>
                <a:pPr marL="620713" indent="-620713">
                  <a:buClr>
                    <a:srgbClr val="C00000"/>
                  </a:buClr>
                  <a:buFont typeface="+mj-lt"/>
                  <a:buAutoNum type="arabicPeriod" startAt="13"/>
                  <a:tabLst>
                    <a:tab pos="966788" algn="l"/>
                    <a:tab pos="2514600" algn="l"/>
                  </a:tabLst>
                </a:pPr>
                <a:r>
                  <a:rPr lang="en-US" sz="2800" dirty="0" smtClean="0">
                    <a:latin typeface="Arial" panose="020B0604020202020204" pitchFamily="34" charset="0"/>
                    <a:cs typeface="Arial" panose="020B0604020202020204" pitchFamily="34" charset="0"/>
                  </a:rPr>
                  <a:t>Make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the subject of the formula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1</m:t>
                        </m:r>
                      </m:num>
                      <m:den>
                        <m:r>
                          <a:rPr lang="en-US" sz="2800" b="1" i="0" smtClean="0">
                            <a:latin typeface="Cambria Math" panose="02040503050406030204" pitchFamily="18" charset="0"/>
                            <a:cs typeface="Arial" panose="020B0604020202020204" pitchFamily="34" charset="0"/>
                          </a:rPr>
                          <m:t>𝐚</m:t>
                        </m:r>
                      </m:den>
                    </m:f>
                  </m:oMath>
                </a14:m>
                <a:r>
                  <a:rPr lang="en-US" sz="280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1</m:t>
                        </m:r>
                      </m:num>
                      <m:den>
                        <m:r>
                          <a:rPr lang="en-US" sz="2800" b="1" i="0" smtClean="0">
                            <a:latin typeface="Cambria Math" panose="02040503050406030204" pitchFamily="18" charset="0"/>
                            <a:cs typeface="Arial" panose="020B0604020202020204" pitchFamily="34" charset="0"/>
                          </a:rPr>
                          <m:t>𝐛</m:t>
                        </m:r>
                      </m:den>
                    </m:f>
                  </m:oMath>
                </a14:m>
                <a:r>
                  <a:rPr lang="en-US" sz="2800" dirty="0" smtClean="0">
                    <a:latin typeface="Arial" panose="020B0604020202020204" pitchFamily="34" charset="0"/>
                    <a:cs typeface="Arial" panose="020B0604020202020204" pitchFamily="34" charset="0"/>
                  </a:rPr>
                  <a:t> = 1. </a:t>
                </a:r>
              </a:p>
              <a:p>
                <a:pPr lvl="1">
                  <a:buClr>
                    <a:srgbClr val="C00000"/>
                  </a:buClr>
                  <a:tabLst>
                    <a:tab pos="966788" algn="l"/>
                    <a:tab pos="2514600" algn="l"/>
                  </a:tabLst>
                </a:pPr>
                <a:r>
                  <a:rPr lang="en-US" sz="2800" dirty="0" smtClean="0">
                    <a:latin typeface="Arial" panose="020B0604020202020204" pitchFamily="34" charset="0"/>
                    <a:cs typeface="Arial" panose="020B0604020202020204" pitchFamily="34" charset="0"/>
                  </a:rPr>
                  <a:t>The working has been started for you.</a:t>
                </a:r>
              </a:p>
              <a:p>
                <a:pPr lvl="1">
                  <a:lnSpc>
                    <a:spcPts val="5200"/>
                  </a:lnSpc>
                  <a:buClr>
                    <a:srgbClr val="C00000"/>
                  </a:buClr>
                  <a:tabLst>
                    <a:tab pos="966788" algn="l"/>
                    <a:tab pos="2514600" algn="l"/>
                  </a:tabLst>
                </a:pPr>
                <a14:m>
                  <m:oMath xmlns:m="http://schemas.openxmlformats.org/officeDocument/2006/math">
                    <m:f>
                      <m:fPr>
                        <m:ctrlPr>
                          <a:rPr lang="en-US" sz="2800" i="1" smtClean="0">
                            <a:solidFill>
                              <a:srgbClr val="0070C0"/>
                            </a:solidFill>
                            <a:latin typeface="Cambria Math" panose="02040503050406030204" pitchFamily="18" charset="0"/>
                            <a:cs typeface="Arial" panose="020B0604020202020204" pitchFamily="34" charset="0"/>
                          </a:rPr>
                        </m:ctrlPr>
                      </m:fPr>
                      <m:num>
                        <m:r>
                          <a:rPr lang="en-US" sz="2800">
                            <a:solidFill>
                              <a:srgbClr val="0070C0"/>
                            </a:solidFill>
                            <a:latin typeface="Cambria Math" panose="02040503050406030204" pitchFamily="18" charset="0"/>
                            <a:cs typeface="Arial" panose="020B0604020202020204" pitchFamily="34" charset="0"/>
                          </a:rPr>
                          <m:t>1</m:t>
                        </m:r>
                      </m:num>
                      <m:den>
                        <m:r>
                          <a:rPr lang="en-US" sz="2800" b="1">
                            <a:solidFill>
                              <a:srgbClr val="0070C0"/>
                            </a:solidFill>
                            <a:latin typeface="Cambria Math" panose="02040503050406030204" pitchFamily="18" charset="0"/>
                            <a:cs typeface="Arial" panose="020B0604020202020204" pitchFamily="34" charset="0"/>
                          </a:rPr>
                          <m:t>𝐚</m:t>
                        </m:r>
                      </m:den>
                    </m:f>
                  </m:oMath>
                </a14:m>
                <a:r>
                  <a:rPr lang="en-US" sz="2800" dirty="0">
                    <a:solidFill>
                      <a:srgbClr val="0070C0"/>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a:solidFill>
                              <a:srgbClr val="0070C0"/>
                            </a:solidFill>
                            <a:latin typeface="Cambria Math" panose="02040503050406030204" pitchFamily="18" charset="0"/>
                            <a:cs typeface="Arial" panose="020B0604020202020204" pitchFamily="34" charset="0"/>
                          </a:rPr>
                          <m:t>1</m:t>
                        </m:r>
                      </m:num>
                      <m:den>
                        <m:r>
                          <a:rPr lang="en-US" sz="2800" b="1">
                            <a:solidFill>
                              <a:srgbClr val="0070C0"/>
                            </a:solidFill>
                            <a:latin typeface="Cambria Math" panose="02040503050406030204" pitchFamily="18" charset="0"/>
                            <a:cs typeface="Arial" panose="020B0604020202020204" pitchFamily="34" charset="0"/>
                          </a:rPr>
                          <m:t>𝐛</m:t>
                        </m:r>
                      </m:den>
                    </m:f>
                  </m:oMath>
                </a14:m>
                <a:r>
                  <a:rPr lang="en-US" sz="2800" dirty="0">
                    <a:solidFill>
                      <a:srgbClr val="0070C0"/>
                    </a:solidFill>
                    <a:latin typeface="Arial" panose="020B0604020202020204" pitchFamily="34" charset="0"/>
                    <a:cs typeface="Arial" panose="020B0604020202020204" pitchFamily="34" charset="0"/>
                  </a:rPr>
                  <a:t> = </a:t>
                </a:r>
                <a:r>
                  <a:rPr lang="en-US" sz="2800" dirty="0" smtClean="0">
                    <a:solidFill>
                      <a:srgbClr val="0070C0"/>
                    </a:solidFill>
                    <a:latin typeface="Arial" panose="020B0604020202020204" pitchFamily="34" charset="0"/>
                    <a:cs typeface="Arial" panose="020B0604020202020204" pitchFamily="34" charset="0"/>
                  </a:rPr>
                  <a:t>1</a:t>
                </a:r>
              </a:p>
              <a:p>
                <a:pPr lvl="1">
                  <a:lnSpc>
                    <a:spcPts val="5200"/>
                  </a:lnSpc>
                  <a:buClr>
                    <a:srgbClr val="C00000"/>
                  </a:buClr>
                  <a:tabLst>
                    <a:tab pos="966788" algn="l"/>
                    <a:tab pos="2514600" algn="l"/>
                  </a:tabLst>
                </a:pPr>
                <a:r>
                  <a:rPr lang="en-US" sz="2800" dirty="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a:solidFill>
                              <a:srgbClr val="0070C0"/>
                            </a:solidFill>
                            <a:latin typeface="Cambria Math" panose="02040503050406030204" pitchFamily="18" charset="0"/>
                            <a:cs typeface="Arial" panose="020B0604020202020204" pitchFamily="34" charset="0"/>
                          </a:rPr>
                          <m:t>1</m:t>
                        </m:r>
                      </m:num>
                      <m:den>
                        <m:r>
                          <a:rPr lang="en-US" sz="2800" b="1">
                            <a:solidFill>
                              <a:srgbClr val="0070C0"/>
                            </a:solidFill>
                            <a:latin typeface="Cambria Math" panose="02040503050406030204" pitchFamily="18" charset="0"/>
                            <a:cs typeface="Arial" panose="020B0604020202020204" pitchFamily="34" charset="0"/>
                          </a:rPr>
                          <m:t>𝐚</m:t>
                        </m:r>
                      </m:den>
                    </m:f>
                  </m:oMath>
                </a14:m>
                <a:r>
                  <a:rPr lang="en-US" sz="2800" dirty="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 1 -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a:solidFill>
                              <a:srgbClr val="0070C0"/>
                            </a:solidFill>
                            <a:latin typeface="Cambria Math" panose="02040503050406030204" pitchFamily="18" charset="0"/>
                            <a:cs typeface="Arial" panose="020B0604020202020204" pitchFamily="34" charset="0"/>
                          </a:rPr>
                          <m:t>1</m:t>
                        </m:r>
                      </m:num>
                      <m:den>
                        <m:r>
                          <a:rPr lang="en-US" sz="2800" b="1">
                            <a:solidFill>
                              <a:srgbClr val="0070C0"/>
                            </a:solidFill>
                            <a:latin typeface="Cambria Math" panose="02040503050406030204" pitchFamily="18" charset="0"/>
                            <a:cs typeface="Arial" panose="020B0604020202020204" pitchFamily="34" charset="0"/>
                          </a:rPr>
                          <m:t>𝐛</m:t>
                        </m:r>
                      </m:den>
                    </m:f>
                  </m:oMath>
                </a14:m>
                <a:endParaRPr lang="en-US" sz="2800" dirty="0" smtClean="0">
                  <a:solidFill>
                    <a:srgbClr val="0070C0"/>
                  </a:solidFill>
                  <a:latin typeface="Arial" panose="020B0604020202020204" pitchFamily="34" charset="0"/>
                  <a:cs typeface="Arial" panose="020B0604020202020204" pitchFamily="34" charset="0"/>
                </a:endParaRPr>
              </a:p>
              <a:p>
                <a:pPr lvl="1">
                  <a:lnSpc>
                    <a:spcPts val="5200"/>
                  </a:lnSpc>
                  <a:buClr>
                    <a:srgbClr val="C00000"/>
                  </a:buClr>
                  <a:tabLst>
                    <a:tab pos="966788" algn="l"/>
                    <a:tab pos="2514600" algn="l"/>
                  </a:tabLst>
                </a:pPr>
                <a:r>
                  <a:rPr lang="en-US" sz="2800" dirty="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a:solidFill>
                              <a:srgbClr val="0070C0"/>
                            </a:solidFill>
                            <a:latin typeface="Cambria Math" panose="02040503050406030204" pitchFamily="18" charset="0"/>
                            <a:cs typeface="Arial" panose="020B0604020202020204" pitchFamily="34" charset="0"/>
                          </a:rPr>
                          <m:t>1</m:t>
                        </m:r>
                      </m:num>
                      <m:den>
                        <m:r>
                          <a:rPr lang="en-US" sz="2800" b="1">
                            <a:solidFill>
                              <a:srgbClr val="0070C0"/>
                            </a:solidFill>
                            <a:latin typeface="Cambria Math" panose="02040503050406030204" pitchFamily="18" charset="0"/>
                            <a:cs typeface="Arial" panose="020B0604020202020204" pitchFamily="34" charset="0"/>
                          </a:rPr>
                          <m:t>𝐚</m:t>
                        </m:r>
                      </m:den>
                    </m:f>
                  </m:oMath>
                </a14:m>
                <a:r>
                  <a:rPr lang="en-US" sz="2800" dirty="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b="0" i="0" smtClean="0">
                            <a:solidFill>
                              <a:srgbClr val="0070C0"/>
                            </a:solidFill>
                            <a:latin typeface="Cambria Math" panose="02040503050406030204" pitchFamily="18" charset="0"/>
                            <a:cs typeface="Arial" panose="020B0604020202020204" pitchFamily="34" charset="0"/>
                          </a:rPr>
                          <m:t>[  ]</m:t>
                        </m:r>
                      </m:num>
                      <m:den>
                        <m:r>
                          <a:rPr lang="en-US" sz="2800" b="1" i="0" smtClean="0">
                            <a:solidFill>
                              <a:srgbClr val="0070C0"/>
                            </a:solidFill>
                            <a:latin typeface="Cambria Math" panose="02040503050406030204" pitchFamily="18" charset="0"/>
                            <a:cs typeface="Arial" panose="020B0604020202020204" pitchFamily="34" charset="0"/>
                          </a:rPr>
                          <m:t>[  ]</m:t>
                        </m:r>
                      </m:den>
                    </m:f>
                  </m:oMath>
                </a14:m>
                <a:r>
                  <a:rPr lang="en-US" sz="2800" dirty="0">
                    <a:solidFill>
                      <a:srgbClr val="0070C0"/>
                    </a:solidFill>
                    <a:latin typeface="Arial" panose="020B0604020202020204" pitchFamily="34" charset="0"/>
                    <a:cs typeface="Arial" panose="020B0604020202020204" pitchFamily="34" charset="0"/>
                  </a:rPr>
                  <a:t> - </a:t>
                </a:r>
                <a14:m>
                  <m:oMath xmlns:m="http://schemas.openxmlformats.org/officeDocument/2006/math">
                    <m:f>
                      <m:fPr>
                        <m:ctrlPr>
                          <a:rPr lang="en-US" sz="2800" i="1">
                            <a:solidFill>
                              <a:srgbClr val="0070C0"/>
                            </a:solidFill>
                            <a:latin typeface="Cambria Math" panose="02040503050406030204" pitchFamily="18" charset="0"/>
                            <a:cs typeface="Arial" panose="020B0604020202020204" pitchFamily="34" charset="0"/>
                          </a:rPr>
                        </m:ctrlPr>
                      </m:fPr>
                      <m:num>
                        <m:r>
                          <a:rPr lang="en-US" sz="2800">
                            <a:solidFill>
                              <a:srgbClr val="0070C0"/>
                            </a:solidFill>
                            <a:latin typeface="Cambria Math" panose="02040503050406030204" pitchFamily="18" charset="0"/>
                            <a:cs typeface="Arial" panose="020B0604020202020204" pitchFamily="34" charset="0"/>
                          </a:rPr>
                          <m:t>1</m:t>
                        </m:r>
                      </m:num>
                      <m:den>
                        <m:r>
                          <a:rPr lang="en-US" sz="2800" b="1">
                            <a:solidFill>
                              <a:srgbClr val="0070C0"/>
                            </a:solidFill>
                            <a:latin typeface="Cambria Math" panose="02040503050406030204" pitchFamily="18" charset="0"/>
                            <a:cs typeface="Arial" panose="020B0604020202020204" pitchFamily="34" charset="0"/>
                          </a:rPr>
                          <m:t>𝐛</m:t>
                        </m:r>
                      </m:den>
                    </m:f>
                  </m:oMath>
                </a14:m>
                <a:r>
                  <a:rPr lang="en-US" sz="2800" dirty="0" smtClean="0">
                    <a:solidFill>
                      <a:srgbClr val="0070C0"/>
                    </a:solidFill>
                    <a:latin typeface="Arial" panose="020B0604020202020204" pitchFamily="34" charset="0"/>
                    <a:cs typeface="Arial" panose="020B0604020202020204" pitchFamily="34" charset="0"/>
                  </a:rPr>
                  <a:t> =</a:t>
                </a:r>
                <a:endParaRPr lang="en-US" sz="2800" dirty="0">
                  <a:solidFill>
                    <a:srgbClr val="0070C0"/>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1266433"/>
                <a:ext cx="5256584" cy="3995966"/>
              </a:xfrm>
              <a:prstGeom prst="rect">
                <a:avLst/>
              </a:prstGeom>
              <a:blipFill rotWithShape="0">
                <a:blip r:embed="rId5"/>
                <a:stretch>
                  <a:fillRect l="-2086" t="-1679"/>
                </a:stretch>
              </a:blipFill>
            </p:spPr>
            <p:txBody>
              <a:bodyPr/>
              <a:lstStyle/>
              <a:p>
                <a:r>
                  <a:rPr lang="en-US">
                    <a:noFill/>
                  </a:rPr>
                  <a:t> </a:t>
                </a:r>
              </a:p>
            </p:txBody>
          </p:sp>
        </mc:Fallback>
      </mc:AlternateContent>
    </p:spTree>
    <p:extLst>
      <p:ext uri="{BB962C8B-B14F-4D97-AF65-F5344CB8AC3E}">
        <p14:creationId xmlns:p14="http://schemas.microsoft.com/office/powerpoint/2010/main" val="1925324259"/>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17.2 – Algebraic 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535</a:t>
            </a:r>
            <a:endParaRPr lang="en-GB" sz="1400" b="1" dirty="0">
              <a:latin typeface="Calibri" panose="020F050202020403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51520" y="1266433"/>
                <a:ext cx="5256584" cy="5222071"/>
              </a:xfrm>
              <a:prstGeom prst="rect">
                <a:avLst/>
              </a:prstGeom>
            </p:spPr>
            <p:txBody>
              <a:bodyPr wrap="square">
                <a:spAutoFit/>
              </a:bodyPr>
              <a:lstStyle/>
              <a:p>
                <a:pPr marL="741363" indent="-741363">
                  <a:buClr>
                    <a:srgbClr val="C00000"/>
                  </a:buClr>
                  <a:buFont typeface="+mj-lt"/>
                  <a:buAutoNum type="arabicPeriod" startAt="14"/>
                  <a:tabLst>
                    <a:tab pos="966788" algn="l"/>
                    <a:tab pos="2514600" algn="l"/>
                  </a:tabLst>
                </a:pPr>
                <a:r>
                  <a:rPr lang="en-US" sz="3200" b="1" dirty="0" smtClean="0">
                    <a:solidFill>
                      <a:srgbClr val="C00000"/>
                    </a:solidFill>
                    <a:latin typeface="Arial" panose="020B0604020202020204" pitchFamily="34" charset="0"/>
                    <a:cs typeface="Arial" panose="020B0604020202020204" pitchFamily="34" charset="0"/>
                  </a:rPr>
                  <a:t>STEM</a:t>
                </a:r>
                <a:r>
                  <a:rPr lang="en-US" sz="3200" dirty="0">
                    <a:latin typeface="Arial" panose="020B0604020202020204" pitchFamily="34" charset="0"/>
                    <a:cs typeface="Arial" panose="020B0604020202020204" pitchFamily="34" charset="0"/>
                  </a:rPr>
                  <a:t> Scientists use the lens formula to solve problems involving </a:t>
                </a:r>
                <a:r>
                  <a:rPr lang="en-US" sz="3200" dirty="0" smtClean="0">
                    <a:latin typeface="Arial" panose="020B0604020202020204" pitchFamily="34" charset="0"/>
                    <a:cs typeface="Arial" panose="020B0604020202020204" pitchFamily="34" charset="0"/>
                  </a:rPr>
                  <a:t>light.</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lens formula is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1</m:t>
                        </m:r>
                      </m:num>
                      <m:den>
                        <m:r>
                          <a:rPr lang="en-US" sz="3200" b="1" i="0" smtClean="0">
                            <a:latin typeface="Cambria Math" panose="02040503050406030204" pitchFamily="18" charset="0"/>
                            <a:cs typeface="Arial" panose="020B0604020202020204" pitchFamily="34" charset="0"/>
                          </a:rPr>
                          <m:t>𝐟</m:t>
                        </m:r>
                      </m:den>
                    </m:f>
                  </m:oMath>
                </a14:m>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1</m:t>
                        </m:r>
                      </m:num>
                      <m:den>
                        <m:r>
                          <a:rPr lang="en-US" sz="3200" b="1" i="0" smtClean="0">
                            <a:latin typeface="Cambria Math" panose="02040503050406030204" pitchFamily="18" charset="0"/>
                            <a:cs typeface="Arial" panose="020B0604020202020204" pitchFamily="34" charset="0"/>
                          </a:rPr>
                          <m:t>𝐮</m:t>
                        </m:r>
                      </m:den>
                    </m:f>
                  </m:oMath>
                </a14:m>
                <a:r>
                  <a:rPr lang="en-US" sz="3200" dirty="0" smtClean="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1</m:t>
                        </m:r>
                      </m:num>
                      <m:den>
                        <m:r>
                          <a:rPr lang="en-US" sz="3200" b="1" i="0" smtClean="0">
                            <a:latin typeface="Cambria Math" panose="02040503050406030204" pitchFamily="18" charset="0"/>
                            <a:cs typeface="Arial" panose="020B0604020202020204" pitchFamily="34" charset="0"/>
                          </a:rPr>
                          <m:t>𝐯</m:t>
                        </m:r>
                      </m:den>
                    </m:f>
                  </m:oMath>
                </a14:m>
                <a:r>
                  <a:rPr lang="en-US" sz="3200" dirty="0" smtClean="0">
                    <a:latin typeface="Arial" panose="020B0604020202020204" pitchFamily="34" charset="0"/>
                    <a:cs typeface="Arial" panose="020B0604020202020204" pitchFamily="34" charset="0"/>
                  </a:rPr>
                  <a:t>, where </a:t>
                </a:r>
                <a:r>
                  <a:rPr lang="en-US" sz="3200" i="1" dirty="0" smtClean="0">
                    <a:latin typeface="Arial" panose="020B0604020202020204" pitchFamily="34" charset="0"/>
                    <a:cs typeface="Arial" panose="020B0604020202020204" pitchFamily="34" charset="0"/>
                  </a:rPr>
                  <a:t>f</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focal length, </a:t>
                </a:r>
                <a:r>
                  <a:rPr lang="en-US" sz="3200" i="1" dirty="0">
                    <a:latin typeface="Arial" panose="020B0604020202020204" pitchFamily="34" charset="0"/>
                    <a:cs typeface="Arial" panose="020B0604020202020204" pitchFamily="34" charset="0"/>
                  </a:rPr>
                  <a:t>u</a:t>
                </a:r>
                <a:r>
                  <a:rPr lang="en-US" sz="3200" dirty="0">
                    <a:latin typeface="Arial" panose="020B0604020202020204" pitchFamily="34" charset="0"/>
                    <a:cs typeface="Arial" panose="020B0604020202020204" pitchFamily="34" charset="0"/>
                  </a:rPr>
                  <a:t> = object distance and </a:t>
                </a:r>
                <a:r>
                  <a:rPr lang="en-US" sz="3200" i="1" dirty="0">
                    <a:latin typeface="Arial" panose="020B0604020202020204" pitchFamily="34" charset="0"/>
                    <a:cs typeface="Arial" panose="020B0604020202020204" pitchFamily="34" charset="0"/>
                  </a:rPr>
                  <a:t>v</a:t>
                </a:r>
                <a:r>
                  <a:rPr lang="en-US" sz="3200" dirty="0">
                    <a:latin typeface="Arial" panose="020B0604020202020204" pitchFamily="34" charset="0"/>
                    <a:cs typeface="Arial" panose="020B0604020202020204" pitchFamily="34" charset="0"/>
                  </a:rPr>
                  <a:t> = image distance. Make </a:t>
                </a:r>
                <a:r>
                  <a:rPr lang="en-US" sz="3200" i="1" dirty="0">
                    <a:latin typeface="Arial" panose="020B0604020202020204" pitchFamily="34" charset="0"/>
                    <a:cs typeface="Arial" panose="020B0604020202020204" pitchFamily="34" charset="0"/>
                  </a:rPr>
                  <a:t>u</a:t>
                </a:r>
                <a:r>
                  <a:rPr lang="en-US" sz="3200" dirty="0">
                    <a:latin typeface="Arial" panose="020B0604020202020204" pitchFamily="34" charset="0"/>
                    <a:cs typeface="Arial" panose="020B0604020202020204" pitchFamily="34" charset="0"/>
                  </a:rPr>
                  <a:t> the subject of the formula.</a:t>
                </a:r>
                <a:endParaRPr lang="en-US" sz="3200" dirty="0">
                  <a:solidFill>
                    <a:srgbClr val="0070C0"/>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1266433"/>
                <a:ext cx="5256584" cy="5222071"/>
              </a:xfrm>
              <a:prstGeom prst="rect">
                <a:avLst/>
              </a:prstGeom>
              <a:blipFill rotWithShape="0">
                <a:blip r:embed="rId5"/>
                <a:stretch>
                  <a:fillRect l="-2665" t="-1519" r="-4867" b="-2921"/>
                </a:stretch>
              </a:blipFill>
            </p:spPr>
            <p:txBody>
              <a:bodyPr/>
              <a:lstStyle/>
              <a:p>
                <a:r>
                  <a:rPr lang="en-US">
                    <a:noFill/>
                  </a:rPr>
                  <a:t> </a:t>
                </a:r>
              </a:p>
            </p:txBody>
          </p:sp>
        </mc:Fallback>
      </mc:AlternateContent>
    </p:spTree>
    <p:extLst>
      <p:ext uri="{BB962C8B-B14F-4D97-AF65-F5344CB8AC3E}">
        <p14:creationId xmlns:p14="http://schemas.microsoft.com/office/powerpoint/2010/main" val="163438753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17.3 - Simplifying Algebraic Fractions</a:t>
            </a:r>
            <a:endParaRPr lang="en-GB" sz="32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533</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212546573"/>
                  </p:ext>
                </p:extLst>
              </p:nvPr>
            </p:nvGraphicFramePr>
            <p:xfrm>
              <a:off x="251518" y="1268761"/>
              <a:ext cx="8568952" cy="4717171"/>
            </p:xfrm>
            <a:graphic>
              <a:graphicData uri="http://schemas.openxmlformats.org/drawingml/2006/table">
                <a:tbl>
                  <a:tblPr firstRow="1" bandRow="1">
                    <a:effectLst/>
                    <a:tableStyleId>{5940675A-B579-460E-94D1-54222C63F5DA}</a:tableStyleId>
                  </a:tblPr>
                  <a:tblGrid>
                    <a:gridCol w="2142238"/>
                    <a:gridCol w="666076"/>
                    <a:gridCol w="5760638"/>
                  </a:tblGrid>
                  <a:tr h="51079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Simplifying Algebraic Fractions</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Aerospace engineers use and simplify algebraic fractions when designing planes.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887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949688">
                    <a:tc gridSpan="3">
                      <a:txBody>
                        <a:bodyPr/>
                        <a:lstStyle/>
                        <a:p>
                          <a:pPr marL="0" indent="0">
                            <a:buFont typeface="Arial" panose="020B0604020202020204" pitchFamily="34" charset="0"/>
                            <a:buNone/>
                          </a:pPr>
                          <a:r>
                            <a:rPr lang="en-US" sz="3200" i="0" dirty="0" smtClean="0">
                              <a:latin typeface="Arial" panose="020B0604020202020204" pitchFamily="34" charset="0"/>
                              <a:cs typeface="Arial" panose="020B0604020202020204" pitchFamily="34" charset="0"/>
                            </a:rPr>
                            <a:t>Factorise</a:t>
                          </a:r>
                          <a:br>
                            <a:rPr lang="en-US" sz="3200" i="0" dirty="0" smtClean="0">
                              <a:latin typeface="Arial" panose="020B0604020202020204" pitchFamily="34" charset="0"/>
                              <a:cs typeface="Arial" panose="020B0604020202020204" pitchFamily="34" charset="0"/>
                            </a:rPr>
                          </a:br>
                          <a:r>
                            <a:rPr lang="en-US" sz="3200" i="0" dirty="0" smtClean="0">
                              <a:latin typeface="Arial" panose="020B0604020202020204" pitchFamily="34" charset="0"/>
                              <a:cs typeface="Arial" panose="020B0604020202020204" pitchFamily="34" charset="0"/>
                            </a:rPr>
                            <a:t>● </a:t>
                          </a:r>
                          <a14:m>
                            <m:oMath xmlns:m="http://schemas.openxmlformats.org/officeDocument/2006/math">
                              <m:r>
                                <a:rPr lang="en-US" sz="3200" i="1" smtClean="0">
                                  <a:solidFill>
                                    <a:schemeClr val="tx1"/>
                                  </a:solidFill>
                                  <a:latin typeface="Cambria Math" panose="02040503050406030204" pitchFamily="18" charset="0"/>
                                  <a:cs typeface="Arial" panose="020B0604020202020204" pitchFamily="34" charset="0"/>
                                </a:rPr>
                                <m:t>6</m:t>
                              </m:r>
                              <m:r>
                                <a:rPr lang="en-US" sz="3200" b="0" i="1" smtClean="0">
                                  <a:solidFill>
                                    <a:schemeClr val="tx1"/>
                                  </a:solidFill>
                                  <a:latin typeface="Cambria Math" panose="02040503050406030204" pitchFamily="18" charset="0"/>
                                  <a:cs typeface="Arial" panose="020B0604020202020204" pitchFamily="34" charset="0"/>
                                </a:rPr>
                                <m:t>𝑥</m:t>
                              </m:r>
                              <m:r>
                                <a:rPr lang="en-US" sz="3200" b="0" i="1" smtClean="0">
                                  <a:solidFill>
                                    <a:schemeClr val="tx1"/>
                                  </a:solidFill>
                                  <a:latin typeface="Cambria Math" panose="02040503050406030204" pitchFamily="18" charset="0"/>
                                  <a:cs typeface="Arial" panose="020B0604020202020204" pitchFamily="34" charset="0"/>
                                </a:rPr>
                                <m:t>+18</m:t>
                              </m:r>
                            </m:oMath>
                          </a14:m>
                          <a:r>
                            <a:rPr lang="en-US" sz="3200" i="0" dirty="0" smtClean="0">
                              <a:latin typeface="Arial" panose="020B0604020202020204" pitchFamily="34" charset="0"/>
                              <a:cs typeface="Arial" panose="020B0604020202020204" pitchFamily="34" charset="0"/>
                            </a:rPr>
                            <a:t>     </a:t>
                          </a:r>
                          <a:r>
                            <a:rPr lang="en-US" sz="4800" i="0" dirty="0" smtClean="0">
                              <a:latin typeface="Arial" panose="020B0604020202020204" pitchFamily="34" charset="0"/>
                              <a:cs typeface="Arial" panose="020B0604020202020204" pitchFamily="34" charset="0"/>
                            </a:rPr>
                            <a:t> </a:t>
                          </a:r>
                          <a:r>
                            <a:rPr lang="en-US" sz="3200" i="0" dirty="0" smtClean="0">
                              <a:latin typeface="Arial" panose="020B0604020202020204" pitchFamily="34" charset="0"/>
                              <a:cs typeface="Arial" panose="020B0604020202020204" pitchFamily="34" charset="0"/>
                            </a:rPr>
                            <a:t>●   </a:t>
                          </a:r>
                          <a14:m>
                            <m:oMath xmlns:m="http://schemas.openxmlformats.org/officeDocument/2006/math">
                              <m:r>
                                <a:rPr lang="en-US" sz="3200" i="1" smtClean="0">
                                  <a:solidFill>
                                    <a:schemeClr val="tx1"/>
                                  </a:solidFill>
                                  <a:latin typeface="Cambria Math" panose="02040503050406030204" pitchFamily="18" charset="0"/>
                                  <a:cs typeface="Arial" panose="020B0604020202020204" pitchFamily="34" charset="0"/>
                                </a:rPr>
                                <m:t>𝑥</m:t>
                              </m:r>
                              <m:r>
                                <a:rPr lang="en-US" sz="3200" b="0" i="1" baseline="30000" smtClean="0">
                                  <a:solidFill>
                                    <a:schemeClr val="tx1"/>
                                  </a:solidFill>
                                  <a:latin typeface="Cambria Math" panose="02040503050406030204" pitchFamily="18" charset="0"/>
                                  <a:cs typeface="Arial" panose="020B0604020202020204" pitchFamily="34" charset="0"/>
                                </a:rPr>
                                <m:t>2</m:t>
                              </m:r>
                              <m:r>
                                <a:rPr lang="en-US" sz="3200" b="0" i="1" smtClean="0">
                                  <a:solidFill>
                                    <a:schemeClr val="tx1"/>
                                  </a:solidFill>
                                  <a:latin typeface="Cambria Math" panose="02040503050406030204" pitchFamily="18" charset="0"/>
                                  <a:cs typeface="Arial" panose="020B0604020202020204" pitchFamily="34" charset="0"/>
                                </a:rPr>
                                <m:t>+3</m:t>
                              </m:r>
                              <m:r>
                                <a:rPr lang="en-US" sz="3200" b="0" i="1" smtClean="0">
                                  <a:solidFill>
                                    <a:schemeClr val="tx1"/>
                                  </a:solidFill>
                                  <a:latin typeface="Cambria Math" panose="02040503050406030204" pitchFamily="18" charset="0"/>
                                  <a:cs typeface="Arial" panose="020B0604020202020204" pitchFamily="34" charset="0"/>
                                </a:rPr>
                                <m:t>𝑥</m:t>
                              </m:r>
                            </m:oMath>
                          </a14:m>
                          <a:r>
                            <a:rPr lang="en-US" sz="3200" i="0" dirty="0" smtClean="0">
                              <a:latin typeface="Arial" panose="020B0604020202020204" pitchFamily="34" charset="0"/>
                              <a:cs typeface="Arial" panose="020B0604020202020204" pitchFamily="34" charset="0"/>
                            </a:rPr>
                            <a:t>    </a:t>
                          </a:r>
                          <a:br>
                            <a:rPr lang="en-US" sz="3200" i="0" dirty="0" smtClean="0">
                              <a:latin typeface="Arial" panose="020B0604020202020204" pitchFamily="34" charset="0"/>
                              <a:cs typeface="Arial" panose="020B0604020202020204" pitchFamily="34" charset="0"/>
                            </a:rPr>
                          </a:br>
                          <a:r>
                            <a:rPr lang="en-US" sz="3200" i="0" dirty="0" smtClean="0">
                              <a:latin typeface="Arial" panose="020B0604020202020204" pitchFamily="34" charset="0"/>
                              <a:cs typeface="Arial" panose="020B0604020202020204" pitchFamily="34" charset="0"/>
                            </a:rPr>
                            <a:t>●  </a:t>
                          </a:r>
                          <a14:m>
                            <m:oMath xmlns:m="http://schemas.openxmlformats.org/officeDocument/2006/math">
                              <m:r>
                                <a:rPr lang="en-US" sz="3200" i="1" smtClean="0">
                                  <a:solidFill>
                                    <a:schemeClr val="tx1"/>
                                  </a:solidFill>
                                  <a:latin typeface="Cambria Math" panose="02040503050406030204" pitchFamily="18" charset="0"/>
                                  <a:cs typeface="Arial" panose="020B0604020202020204" pitchFamily="34" charset="0"/>
                                </a:rPr>
                                <m:t>𝑥</m:t>
                              </m:r>
                              <m:r>
                                <a:rPr lang="en-US" sz="3200" b="0" i="1" baseline="30000" smtClean="0">
                                  <a:solidFill>
                                    <a:schemeClr val="tx1"/>
                                  </a:solidFill>
                                  <a:latin typeface="Cambria Math" panose="02040503050406030204" pitchFamily="18" charset="0"/>
                                  <a:cs typeface="Arial" panose="020B0604020202020204" pitchFamily="34" charset="0"/>
                                </a:rPr>
                                <m:t>3</m:t>
                              </m:r>
                              <m:r>
                                <a:rPr lang="en-US" sz="3200" b="0" i="1" smtClean="0">
                                  <a:solidFill>
                                    <a:schemeClr val="tx1"/>
                                  </a:solidFill>
                                  <a:latin typeface="Cambria Math" panose="02040503050406030204" pitchFamily="18" charset="0"/>
                                  <a:cs typeface="Arial" panose="020B0604020202020204" pitchFamily="34" charset="0"/>
                                </a:rPr>
                                <m:t>+4</m:t>
                              </m:r>
                              <m:r>
                                <a:rPr lang="en-US" sz="3200" b="0" i="1" smtClean="0">
                                  <a:solidFill>
                                    <a:schemeClr val="tx1"/>
                                  </a:solidFill>
                                  <a:latin typeface="Cambria Math" panose="02040503050406030204" pitchFamily="18" charset="0"/>
                                  <a:cs typeface="Arial" panose="020B0604020202020204" pitchFamily="34" charset="0"/>
                                </a:rPr>
                                <m:t>𝑥</m:t>
                              </m:r>
                              <m:r>
                                <a:rPr lang="en-US" sz="3200" b="0" i="1" baseline="30000" smtClean="0">
                                  <a:solidFill>
                                    <a:schemeClr val="tx1"/>
                                  </a:solidFill>
                                  <a:latin typeface="Cambria Math" panose="02040503050406030204" pitchFamily="18" charset="0"/>
                                  <a:cs typeface="Arial" panose="020B0604020202020204" pitchFamily="34" charset="0"/>
                                </a:rPr>
                                <m:t>2</m:t>
                              </m:r>
                            </m:oMath>
                          </a14:m>
                          <a:r>
                            <a:rPr lang="en-US" sz="3200" i="0" dirty="0" smtClean="0">
                              <a:latin typeface="Arial" panose="020B0604020202020204" pitchFamily="34" charset="0"/>
                              <a:cs typeface="Arial" panose="020B0604020202020204" pitchFamily="34" charset="0"/>
                            </a:rPr>
                            <a:t>     ●  </a:t>
                          </a:r>
                          <a14:m>
                            <m:oMath xmlns:m="http://schemas.openxmlformats.org/officeDocument/2006/math">
                              <m:r>
                                <a:rPr lang="en-US" sz="3200" i="1" smtClean="0">
                                  <a:solidFill>
                                    <a:schemeClr val="tx1"/>
                                  </a:solidFill>
                                  <a:latin typeface="Cambria Math" panose="02040503050406030204" pitchFamily="18" charset="0"/>
                                  <a:cs typeface="Arial" panose="020B0604020202020204" pitchFamily="34" charset="0"/>
                                </a:rPr>
                                <m:t>3</m:t>
                              </m:r>
                              <m:r>
                                <a:rPr lang="en-US" sz="3200" b="0" i="1" smtClean="0">
                                  <a:solidFill>
                                    <a:schemeClr val="tx1"/>
                                  </a:solidFill>
                                  <a:latin typeface="Cambria Math" panose="02040503050406030204" pitchFamily="18" charset="0"/>
                                  <a:cs typeface="Arial" panose="020B0604020202020204" pitchFamily="34" charset="0"/>
                                </a:rPr>
                                <m:t>𝑥</m:t>
                              </m:r>
                              <m:r>
                                <a:rPr lang="en-US" sz="3200" b="0" i="1" baseline="30000" smtClean="0">
                                  <a:solidFill>
                                    <a:schemeClr val="tx1"/>
                                  </a:solidFill>
                                  <a:latin typeface="Cambria Math" panose="02040503050406030204" pitchFamily="18" charset="0"/>
                                  <a:cs typeface="Arial" panose="020B0604020202020204" pitchFamily="34" charset="0"/>
                                </a:rPr>
                                <m:t>3</m:t>
                              </m:r>
                              <m:r>
                                <a:rPr lang="en-US" sz="3200" b="0" i="1" smtClean="0">
                                  <a:solidFill>
                                    <a:schemeClr val="tx1"/>
                                  </a:solidFill>
                                  <a:latin typeface="Cambria Math" panose="02040503050406030204" pitchFamily="18" charset="0"/>
                                  <a:cs typeface="Arial" panose="020B0604020202020204" pitchFamily="34" charset="0"/>
                                </a:rPr>
                                <m:t> −15</m:t>
                              </m:r>
                              <m:r>
                                <a:rPr lang="en-US" sz="3200" b="0" i="1" smtClean="0">
                                  <a:solidFill>
                                    <a:schemeClr val="tx1"/>
                                  </a:solidFill>
                                  <a:latin typeface="Cambria Math" panose="02040503050406030204" pitchFamily="18" charset="0"/>
                                  <a:cs typeface="Arial" panose="020B0604020202020204" pitchFamily="34" charset="0"/>
                                </a:rPr>
                                <m:t>𝑥</m:t>
                              </m:r>
                            </m:oMath>
                          </a14:m>
                          <a:endParaRPr lang="en-US" sz="28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212546573"/>
                  </p:ext>
                </p:extLst>
              </p:nvPr>
            </p:nvGraphicFramePr>
            <p:xfrm>
              <a:off x="251518" y="1268761"/>
              <a:ext cx="8568952" cy="4717171"/>
            </p:xfrm>
            <a:graphic>
              <a:graphicData uri="http://schemas.openxmlformats.org/drawingml/2006/table">
                <a:tbl>
                  <a:tblPr firstRow="1" bandRow="1">
                    <a:effectLst/>
                    <a:tableStyleId>{5940675A-B579-460E-94D1-54222C63F5DA}</a:tableStyleId>
                  </a:tblPr>
                  <a:tblGrid>
                    <a:gridCol w="2142238"/>
                    <a:gridCol w="666076"/>
                    <a:gridCol w="5760638"/>
                  </a:tblGrid>
                  <a:tr h="518160">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Simplifying Algebraic Fractions</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Aerospace engineers use and simplify algebraic fractions when designing planes.</a:t>
                          </a:r>
                          <a:endParaRPr lang="en-US" sz="32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949688">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5"/>
                          <a:stretch>
                            <a:fillRect l="-213" t="-145000" r="-498" b="-6563"/>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17.3</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690216"/>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4896544" cy="5224507"/>
              </a:xfrm>
              <a:prstGeom prst="rect">
                <a:avLst/>
              </a:prstGeom>
            </p:spPr>
            <p:txBody>
              <a:bodyPr wrap="square">
                <a:spAutoFit/>
              </a:bodyPr>
              <a:lstStyle/>
              <a:p>
                <a:pPr marL="457200" indent="-457200">
                  <a:buClr>
                    <a:srgbClr val="C00000"/>
                  </a:buClr>
                  <a:buFont typeface="+mj-lt"/>
                  <a:buAutoNum type="arabicPeriod"/>
                  <a:tabLst>
                    <a:tab pos="966788" algn="l"/>
                    <a:tab pos="2514600" algn="l"/>
                  </a:tabLst>
                </a:pPr>
                <a:r>
                  <a:rPr lang="en-US" sz="3600" dirty="0" smtClean="0">
                    <a:latin typeface="Arial" panose="020B0604020202020204" pitchFamily="34" charset="0"/>
                    <a:cs typeface="Arial" panose="020B0604020202020204" pitchFamily="34" charset="0"/>
                  </a:rPr>
                  <a:t>Simplify</a:t>
                </a:r>
              </a:p>
              <a:p>
                <a:pPr marL="1038225" lvl="1" indent="-581025">
                  <a:lnSpc>
                    <a:spcPct val="150000"/>
                  </a:lnSpc>
                  <a:buClr>
                    <a:srgbClr val="C00000"/>
                  </a:buClr>
                  <a:buFont typeface="+mj-lt"/>
                  <a:buAutoNum type="alphaLcPeriod"/>
                  <a:tabLst>
                    <a:tab pos="966788" algn="l"/>
                    <a:tab pos="2005013" algn="l"/>
                    <a:tab pos="3376613"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m:rPr>
                            <m:sty m:val="p"/>
                          </m:rPr>
                          <a:rPr lang="en-US" sz="3600" b="0" i="0" smtClean="0">
                            <a:latin typeface="Cambria Math" panose="02040503050406030204" pitchFamily="18" charset="0"/>
                            <a:cs typeface="Arial" panose="020B0604020202020204" pitchFamily="34" charset="0"/>
                          </a:rPr>
                          <m:t>x</m:t>
                        </m:r>
                      </m:num>
                      <m:den>
                        <m:r>
                          <m:rPr>
                            <m:sty m:val="p"/>
                          </m:rPr>
                          <a:rPr lang="en-US" sz="3600" b="0" i="0" smtClean="0">
                            <a:latin typeface="Cambria Math" panose="02040503050406030204" pitchFamily="18" charset="0"/>
                            <a:cs typeface="Arial" panose="020B0604020202020204" pitchFamily="34" charset="0"/>
                          </a:rPr>
                          <m:t>x</m:t>
                        </m:r>
                        <m:r>
                          <a:rPr lang="en-US" sz="3600" b="0" i="0" baseline="30000" smtClean="0">
                            <a:latin typeface="Cambria Math" panose="02040503050406030204" pitchFamily="18" charset="0"/>
                            <a:cs typeface="Arial" panose="020B0604020202020204" pitchFamily="34" charset="0"/>
                          </a:rPr>
                          <m:t>3</m:t>
                        </m:r>
                      </m:den>
                    </m:f>
                  </m:oMath>
                </a14:m>
                <a:r>
                  <a:rPr lang="en-US" sz="3600" dirty="0">
                    <a:latin typeface="Arial" panose="020B0604020202020204" pitchFamily="34" charset="0"/>
                    <a:cs typeface="Arial" panose="020B0604020202020204" pitchFamily="34" charset="0"/>
                  </a:rPr>
                  <a:t> 	</a:t>
                </a:r>
                <a:r>
                  <a:rPr lang="en-US" sz="3600" dirty="0" smtClean="0">
                    <a:solidFill>
                      <a:srgbClr val="C00000"/>
                    </a:solidFill>
                    <a:latin typeface="Arial" panose="020B0604020202020204" pitchFamily="34" charset="0"/>
                    <a:cs typeface="Arial" panose="020B0604020202020204" pitchFamily="34" charset="0"/>
                  </a:rPr>
                  <a:t>b.</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5</m:t>
                        </m:r>
                        <m:r>
                          <m:rPr>
                            <m:sty m:val="p"/>
                          </m:rPr>
                          <a:rPr lang="en-US" sz="3600" i="0">
                            <a:latin typeface="Cambria Math" panose="02040503050406030204" pitchFamily="18" charset="0"/>
                            <a:cs typeface="Arial" panose="020B0604020202020204" pitchFamily="34" charset="0"/>
                          </a:rPr>
                          <m:t>x</m:t>
                        </m:r>
                        <m:r>
                          <a:rPr lang="en-US" sz="3600" b="0" i="0" baseline="30000" smtClean="0">
                            <a:latin typeface="Cambria Math" panose="02040503050406030204" pitchFamily="18" charset="0"/>
                            <a:cs typeface="Arial" panose="020B0604020202020204" pitchFamily="34" charset="0"/>
                          </a:rPr>
                          <m:t>3</m:t>
                        </m:r>
                      </m:num>
                      <m:den>
                        <m:r>
                          <m:rPr>
                            <m:sty m:val="p"/>
                          </m:rPr>
                          <a:rPr lang="en-US" sz="3600" i="0">
                            <a:latin typeface="Cambria Math" panose="02040503050406030204" pitchFamily="18" charset="0"/>
                            <a:cs typeface="Arial" panose="020B0604020202020204" pitchFamily="34" charset="0"/>
                          </a:rPr>
                          <m:t>x</m:t>
                        </m:r>
                      </m:den>
                    </m:f>
                  </m:oMath>
                </a14:m>
                <a:r>
                  <a:rPr lang="en-US" sz="3600" dirty="0" smtClean="0">
                    <a:latin typeface="Arial" panose="020B0604020202020204" pitchFamily="34" charset="0"/>
                    <a:cs typeface="Arial" panose="020B0604020202020204" pitchFamily="34" charset="0"/>
                  </a:rPr>
                  <a:t>	</a:t>
                </a:r>
              </a:p>
              <a:p>
                <a:pPr marL="1038225" lvl="1" indent="-581025">
                  <a:lnSpc>
                    <a:spcPct val="150000"/>
                  </a:lnSpc>
                  <a:buClr>
                    <a:srgbClr val="C00000"/>
                  </a:buClr>
                  <a:buFont typeface="+mj-lt"/>
                  <a:buAutoNum type="alphaLcPeriod" startAt="3"/>
                  <a:tabLst>
                    <a:tab pos="2005013" algn="l"/>
                    <a:tab pos="3376613"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b="0" i="0" smtClean="0">
                            <a:latin typeface="Cambria Math" panose="02040503050406030204" pitchFamily="18" charset="0"/>
                            <a:cs typeface="Arial" panose="020B0604020202020204" pitchFamily="34" charset="0"/>
                          </a:rPr>
                          <m:t>10</m:t>
                        </m:r>
                        <m:r>
                          <m:rPr>
                            <m:sty m:val="p"/>
                          </m:rPr>
                          <a:rPr lang="en-US" sz="3600" i="0">
                            <a:latin typeface="Cambria Math" panose="02040503050406030204" pitchFamily="18" charset="0"/>
                            <a:cs typeface="Arial" panose="020B0604020202020204" pitchFamily="34" charset="0"/>
                          </a:rPr>
                          <m:t>x</m:t>
                        </m:r>
                        <m:r>
                          <a:rPr lang="en-US" sz="3600" b="0" i="0" baseline="30000" smtClean="0">
                            <a:latin typeface="Cambria Math" panose="02040503050406030204" pitchFamily="18" charset="0"/>
                            <a:cs typeface="Arial" panose="020B0604020202020204" pitchFamily="34" charset="0"/>
                          </a:rPr>
                          <m:t>4</m:t>
                        </m:r>
                      </m:num>
                      <m:den>
                        <m:r>
                          <a:rPr lang="en-US" sz="3600" b="0" i="0" smtClean="0">
                            <a:latin typeface="Cambria Math" panose="02040503050406030204" pitchFamily="18" charset="0"/>
                            <a:cs typeface="Arial" panose="020B0604020202020204" pitchFamily="34" charset="0"/>
                          </a:rPr>
                          <m:t>2</m:t>
                        </m:r>
                        <m:r>
                          <m:rPr>
                            <m:sty m:val="p"/>
                          </m:rPr>
                          <a:rPr lang="en-US" sz="3600" b="0" i="0" smtClean="0">
                            <a:latin typeface="Cambria Math" panose="02040503050406030204" pitchFamily="18" charset="0"/>
                            <a:cs typeface="Arial" panose="020B0604020202020204" pitchFamily="34" charset="0"/>
                          </a:rPr>
                          <m:t>x</m:t>
                        </m:r>
                        <m:r>
                          <a:rPr lang="en-US" sz="3600" b="0" i="0" baseline="30000" smtClean="0">
                            <a:latin typeface="Cambria Math" panose="02040503050406030204" pitchFamily="18" charset="0"/>
                            <a:cs typeface="Arial" panose="020B0604020202020204" pitchFamily="34" charset="0"/>
                          </a:rPr>
                          <m:t>2</m:t>
                        </m:r>
                      </m:den>
                    </m:f>
                  </m:oMath>
                </a14:m>
                <a:endParaRPr lang="en-US" sz="360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a:tabLst>
                    <a:tab pos="966788" algn="l"/>
                    <a:tab pos="2005013" algn="l"/>
                    <a:tab pos="3376613" algn="l"/>
                  </a:tabLst>
                </a:pPr>
                <a:r>
                  <a:rPr lang="en-US" sz="3600" dirty="0" smtClean="0">
                    <a:latin typeface="Arial" panose="020B0604020202020204" pitchFamily="34" charset="0"/>
                    <a:cs typeface="Arial" panose="020B0604020202020204" pitchFamily="34" charset="0"/>
                  </a:rPr>
                  <a:t>Fully </a:t>
                </a:r>
                <a:r>
                  <a:rPr lang="en-US" sz="3600" dirty="0" err="1" smtClean="0">
                    <a:latin typeface="Arial" panose="020B0604020202020204" pitchFamily="34" charset="0"/>
                    <a:cs typeface="Arial" panose="020B0604020202020204" pitchFamily="34" charset="0"/>
                  </a:rPr>
                  <a:t>factorise</a:t>
                </a:r>
                <a:endParaRPr lang="en-US" sz="36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a:tabLst>
                    <a:tab pos="2005013" algn="l"/>
                    <a:tab pos="3376613" algn="l"/>
                  </a:tabLst>
                </a:pPr>
                <a:r>
                  <a:rPr lang="en-US" sz="3600" i="1" dirty="0" smtClean="0">
                    <a:latin typeface="Arial" panose="020B0604020202020204" pitchFamily="34" charset="0"/>
                    <a:cs typeface="Arial" panose="020B0604020202020204" pitchFamily="34" charset="0"/>
                  </a:rPr>
                  <a:t>x</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9</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+ 18</a:t>
                </a:r>
              </a:p>
              <a:p>
                <a:pPr marL="1038225" lvl="1" indent="-581025">
                  <a:buClr>
                    <a:srgbClr val="C00000"/>
                  </a:buClr>
                  <a:buFont typeface="+mj-lt"/>
                  <a:buAutoNum type="alphaLcPeriod"/>
                  <a:tabLst>
                    <a:tab pos="2005013" algn="l"/>
                    <a:tab pos="3376613" algn="l"/>
                  </a:tabLst>
                </a:pPr>
                <a:r>
                  <a:rPr lang="en-US" sz="3600" i="1" dirty="0" smtClean="0">
                    <a:latin typeface="Arial" panose="020B0604020202020204" pitchFamily="34" charset="0"/>
                    <a:cs typeface="Arial" panose="020B0604020202020204" pitchFamily="34" charset="0"/>
                  </a:rPr>
                  <a:t>x</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81</a:t>
                </a:r>
              </a:p>
              <a:p>
                <a:pPr marL="1038225" lvl="1" indent="-581025">
                  <a:buClr>
                    <a:srgbClr val="C00000"/>
                  </a:buClr>
                  <a:buFont typeface="+mj-lt"/>
                  <a:buAutoNum type="alphaLcPeriod"/>
                  <a:tabLst>
                    <a:tab pos="2005013" algn="l"/>
                    <a:tab pos="3376613" algn="l"/>
                  </a:tabLst>
                </a:pPr>
                <a:r>
                  <a:rPr lang="en-US" sz="3600" dirty="0" smtClean="0">
                    <a:latin typeface="Arial" panose="020B0604020202020204" pitchFamily="34" charset="0"/>
                    <a:cs typeface="Arial" panose="020B0604020202020204" pitchFamily="34" charset="0"/>
                  </a:rPr>
                  <a:t>5</a:t>
                </a:r>
                <a:r>
                  <a:rPr lang="en-US" sz="3600" i="1" dirty="0" smtClean="0">
                    <a:latin typeface="Arial" panose="020B0604020202020204" pitchFamily="34" charset="0"/>
                    <a:cs typeface="Arial" panose="020B0604020202020204" pitchFamily="34" charset="0"/>
                  </a:rPr>
                  <a:t>x</a:t>
                </a:r>
                <a:r>
                  <a:rPr lang="en-US" sz="3600" baseline="30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+ 21</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+ 4</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4896544" cy="5224507"/>
              </a:xfrm>
              <a:prstGeom prst="rect">
                <a:avLst/>
              </a:prstGeom>
              <a:blipFill rotWithShape="0">
                <a:blip r:embed="rId4"/>
                <a:stretch>
                  <a:fillRect l="-3362" t="-1750" b="-3501"/>
                </a:stretch>
              </a:blipFill>
            </p:spPr>
            <p:txBody>
              <a:bodyPr/>
              <a:lstStyle/>
              <a:p>
                <a:r>
                  <a:rPr lang="en-US">
                    <a:noFill/>
                  </a:rPr>
                  <a:t> </a:t>
                </a:r>
              </a:p>
            </p:txBody>
          </p:sp>
        </mc:Fallback>
      </mc:AlternateContent>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112313"/>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700885"/>
              </a:xfrm>
              <a:prstGeom prst="rect">
                <a:avLst/>
              </a:prstGeom>
            </p:spPr>
            <p:txBody>
              <a:bodyPr wrap="square">
                <a:spAutoFit/>
              </a:bodyPr>
              <a:lstStyle/>
              <a:p>
                <a:pPr marL="514350" indent="-514350">
                  <a:buClr>
                    <a:srgbClr val="C00000"/>
                  </a:buClr>
                  <a:buFont typeface="+mj-lt"/>
                  <a:buAutoNum type="arabicPeriod" startAt="3"/>
                  <a:tabLst>
                    <a:tab pos="2638425" algn="l"/>
                  </a:tabLst>
                </a:pPr>
                <a:r>
                  <a:rPr lang="en-US" sz="3200" dirty="0" smtClean="0">
                    <a:latin typeface="Arial" panose="020B0604020202020204" pitchFamily="34" charset="0"/>
                    <a:cs typeface="Arial" panose="020B0604020202020204" pitchFamily="34" charset="0"/>
                  </a:rPr>
                  <a:t>Simplify</a:t>
                </a:r>
              </a:p>
              <a:p>
                <a:pPr marL="1038225" lvl="1" indent="-581025">
                  <a:buClr>
                    <a:srgbClr val="C00000"/>
                  </a:buClr>
                  <a:buFont typeface="+mj-lt"/>
                  <a:buAutoNum type="alphaLcPeriod"/>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num>
                      <m:den>
                        <m:r>
                          <m:rPr>
                            <m:sty m:val="p"/>
                          </m:rPr>
                          <a:rPr lang="en-US" sz="3200" b="0" i="0" smtClean="0">
                            <a:latin typeface="Cambria Math" panose="02040503050406030204" pitchFamily="18" charset="0"/>
                            <a:cs typeface="Arial" panose="020B0604020202020204" pitchFamily="34" charset="0"/>
                          </a:rPr>
                          <m:t>xy</m:t>
                        </m:r>
                      </m:den>
                    </m:f>
                  </m:oMath>
                </a14:m>
                <a:r>
                  <a:rPr lang="en-US" sz="3200" dirty="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+ 6</m:t>
                        </m:r>
                      </m:num>
                      <m:den>
                        <m:r>
                          <a:rPr lang="en-US" sz="3200" b="0" i="0" smtClean="0">
                            <a:latin typeface="Cambria Math" panose="02040503050406030204" pitchFamily="18" charset="0"/>
                            <a:cs typeface="Arial" panose="020B0604020202020204" pitchFamily="34" charset="0"/>
                          </a:rPr>
                          <m:t>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+ 6)</m:t>
                        </m:r>
                      </m:den>
                    </m:f>
                  </m:oMath>
                </a14:m>
                <a:r>
                  <a:rPr lang="en-US" sz="3200" dirty="0" smtClean="0">
                    <a:latin typeface="Arial" panose="020B0604020202020204" pitchFamily="34" charset="0"/>
                    <a:cs typeface="Arial" panose="020B0604020202020204" pitchFamily="34" charset="0"/>
                  </a:rPr>
                  <a:t>	</a:t>
                </a:r>
              </a:p>
              <a:p>
                <a:pPr marL="1038225" lvl="1" indent="-581025">
                  <a:buClr>
                    <a:srgbClr val="C00000"/>
                  </a:buClr>
                  <a:buFont typeface="+mj-lt"/>
                  <a:buAutoNum type="alphaLcPeriod" startAt="3"/>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−7</m:t>
                        </m:r>
                      </m:num>
                      <m:den>
                        <m:d>
                          <m:dPr>
                            <m:ctrlPr>
                              <a:rPr lang="en-US" sz="3200" b="0" i="1" smtClean="0">
                                <a:latin typeface="Cambria Math" panose="02040503050406030204" pitchFamily="18" charset="0"/>
                                <a:cs typeface="Arial" panose="020B0604020202020204" pitchFamily="34" charset="0"/>
                              </a:rPr>
                            </m:ctrlPr>
                          </m:dPr>
                          <m:e>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−7</m:t>
                            </m:r>
                          </m:e>
                        </m:d>
                        <m:r>
                          <a:rPr lang="en-US" sz="3200" b="0" i="0" baseline="30000" smtClean="0">
                            <a:latin typeface="Cambria Math" panose="02040503050406030204" pitchFamily="18" charset="0"/>
                            <a:cs typeface="Arial" panose="020B0604020202020204" pitchFamily="34" charset="0"/>
                          </a:rPr>
                          <m:t>2</m:t>
                        </m:r>
                      </m:den>
                    </m:f>
                  </m:oMath>
                </a14:m>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m:t>
                        </m:r>
                        <m:r>
                          <m:rPr>
                            <m:sty m:val="p"/>
                          </m:rPr>
                          <a:rPr lang="en-US" sz="3200" i="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+2)(</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−1)</m:t>
                        </m:r>
                      </m:num>
                      <m:den>
                        <m:d>
                          <m:dPr>
                            <m:ctrlPr>
                              <a:rPr lang="en-US" sz="3200" i="1">
                                <a:latin typeface="Cambria Math" panose="02040503050406030204" pitchFamily="18" charset="0"/>
                                <a:cs typeface="Arial" panose="020B0604020202020204" pitchFamily="34" charset="0"/>
                              </a:rPr>
                            </m:ctrlPr>
                          </m:dPr>
                          <m:e>
                            <m:r>
                              <m:rPr>
                                <m:sty m:val="p"/>
                              </m:rPr>
                              <a:rPr lang="en-US" sz="3200" i="0">
                                <a:latin typeface="Cambria Math" panose="02040503050406030204" pitchFamily="18" charset="0"/>
                                <a:cs typeface="Arial" panose="020B0604020202020204" pitchFamily="34" charset="0"/>
                              </a:rPr>
                              <m:t>x</m:t>
                            </m:r>
                            <m:r>
                              <a:rPr lang="en-US" sz="3200" i="0">
                                <a:latin typeface="Cambria Math" panose="02040503050406030204" pitchFamily="18" charset="0"/>
                                <a:cs typeface="Arial" panose="020B0604020202020204" pitchFamily="34" charset="0"/>
                              </a:rPr>
                              <m:t> −1</m:t>
                            </m:r>
                          </m:e>
                        </m:d>
                        <m:r>
                          <a:rPr lang="en-US" sz="3200" b="0" i="0" smtClean="0">
                            <a:latin typeface="Cambria Math" panose="02040503050406030204" pitchFamily="18" charset="0"/>
                            <a:cs typeface="Arial" panose="020B0604020202020204" pitchFamily="34" charset="0"/>
                          </a:rPr>
                          <m:t>(</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−5)</m:t>
                        </m:r>
                      </m:den>
                    </m:f>
                  </m:oMath>
                </a14:m>
                <a:endParaRPr lang="en-US" sz="32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startAt="5"/>
                  <a:tabLst>
                    <a:tab pos="2638425"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0">
                            <a:latin typeface="Cambria Math" panose="02040503050406030204" pitchFamily="18" charset="0"/>
                            <a:cs typeface="Arial" panose="020B0604020202020204" pitchFamily="34" charset="0"/>
                          </a:rPr>
                          <m:t>(</m:t>
                        </m:r>
                        <m:r>
                          <m:rPr>
                            <m:sty m:val="p"/>
                          </m:rPr>
                          <a:rPr lang="en-US" sz="3200" i="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m:t>
                        </m:r>
                        <m:r>
                          <a:rPr lang="en-US" sz="3200" b="0" i="0" smtClean="0">
                            <a:latin typeface="Cambria Math" panose="02040503050406030204" pitchFamily="18" charset="0"/>
                            <a:cs typeface="Arial" panose="020B0604020202020204" pitchFamily="34" charset="0"/>
                          </a:rPr>
                          <m:t> 9</m:t>
                        </m:r>
                        <m:r>
                          <a:rPr lang="en-US" sz="3200" i="0">
                            <a:latin typeface="Cambria Math" panose="02040503050406030204" pitchFamily="18" charset="0"/>
                            <a:cs typeface="Arial" panose="020B0604020202020204" pitchFamily="34" charset="0"/>
                          </a:rPr>
                          <m:t>)(</m:t>
                        </m:r>
                        <m:r>
                          <m:rPr>
                            <m:sty m:val="p"/>
                          </m:rPr>
                          <a:rPr lang="en-US" sz="3200" i="0">
                            <a:latin typeface="Cambria Math" panose="02040503050406030204" pitchFamily="18" charset="0"/>
                            <a:cs typeface="Arial" panose="020B0604020202020204" pitchFamily="34" charset="0"/>
                          </a:rPr>
                          <m:t>x</m:t>
                        </m:r>
                        <m:r>
                          <a:rPr lang="en-US" sz="3200" i="0">
                            <a:latin typeface="Cambria Math" panose="02040503050406030204" pitchFamily="18" charset="0"/>
                            <a:cs typeface="Arial" panose="020B0604020202020204" pitchFamily="34" charset="0"/>
                          </a:rPr>
                          <m:t> − 3)</m:t>
                        </m:r>
                      </m:num>
                      <m:den>
                        <m:r>
                          <m:rPr>
                            <m:sty m:val="p"/>
                          </m:rPr>
                          <a:rPr lang="en-US" sz="3200" b="0" i="0" smtClean="0">
                            <a:latin typeface="Cambria Math" panose="02040503050406030204" pitchFamily="18" charset="0"/>
                            <a:cs typeface="Arial" panose="020B0604020202020204" pitchFamily="34" charset="0"/>
                          </a:rPr>
                          <m:t>x</m:t>
                        </m:r>
                        <m:r>
                          <a:rPr lang="en-US" sz="3200" i="0">
                            <a:latin typeface="Cambria Math" panose="02040503050406030204" pitchFamily="18" charset="0"/>
                            <a:cs typeface="Arial" panose="020B0604020202020204" pitchFamily="34" charset="0"/>
                          </a:rPr>
                          <m:t>(</m:t>
                        </m:r>
                        <m:r>
                          <m:rPr>
                            <m:sty m:val="p"/>
                          </m:rPr>
                          <a:rPr lang="en-US" sz="3200" i="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+ 9</m:t>
                        </m:r>
                        <m:r>
                          <a:rPr lang="en-US" sz="3200" i="0">
                            <a:latin typeface="Cambria Math" panose="02040503050406030204" pitchFamily="18" charset="0"/>
                            <a:cs typeface="Arial" panose="020B0604020202020204" pitchFamily="34" charset="0"/>
                          </a:rPr>
                          <m:t>)</m:t>
                        </m:r>
                      </m:den>
                    </m:f>
                  </m:oMath>
                </a14:m>
                <a:endParaRPr lang="en-US" sz="32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startAt="5"/>
                  <a:tabLst>
                    <a:tab pos="2638425"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i="0">
                            <a:latin typeface="Cambria Math" panose="02040503050406030204" pitchFamily="18" charset="0"/>
                            <a:cs typeface="Arial" panose="020B0604020202020204" pitchFamily="34" charset="0"/>
                          </a:rPr>
                          <m:t>x</m:t>
                        </m:r>
                        <m:r>
                          <a:rPr lang="en-US" sz="3200" i="0" baseline="30000">
                            <a:latin typeface="Cambria Math" panose="02040503050406030204" pitchFamily="18" charset="0"/>
                            <a:cs typeface="Arial" panose="020B0604020202020204" pitchFamily="34" charset="0"/>
                          </a:rPr>
                          <m:t>2</m:t>
                        </m:r>
                        <m:r>
                          <a:rPr lang="en-US" sz="3200" i="0">
                            <a:latin typeface="Cambria Math" panose="02040503050406030204" pitchFamily="18" charset="0"/>
                            <a:cs typeface="Arial" panose="020B0604020202020204" pitchFamily="34" charset="0"/>
                          </a:rPr>
                          <m:t>(</m:t>
                        </m:r>
                        <m:r>
                          <m:rPr>
                            <m:sty m:val="p"/>
                          </m:rPr>
                          <a:rPr lang="en-US" sz="3200" i="0">
                            <a:latin typeface="Cambria Math" panose="02040503050406030204" pitchFamily="18" charset="0"/>
                            <a:cs typeface="Arial" panose="020B0604020202020204" pitchFamily="34" charset="0"/>
                          </a:rPr>
                          <m:t>x</m:t>
                        </m:r>
                        <m:r>
                          <a:rPr lang="en-US" sz="3200" i="0">
                            <a:latin typeface="Cambria Math" panose="02040503050406030204" pitchFamily="18" charset="0"/>
                            <a:cs typeface="Arial" panose="020B0604020202020204" pitchFamily="34" charset="0"/>
                          </a:rPr>
                          <m:t> −1)</m:t>
                        </m:r>
                      </m:num>
                      <m:den>
                        <m:r>
                          <m:rPr>
                            <m:sty m:val="p"/>
                          </m:rPr>
                          <a:rPr lang="en-US" sz="3200" b="0" i="0" smtClean="0">
                            <a:latin typeface="Cambria Math" panose="02040503050406030204" pitchFamily="18" charset="0"/>
                            <a:cs typeface="Arial" panose="020B0604020202020204" pitchFamily="34" charset="0"/>
                          </a:rPr>
                          <m:t>x</m:t>
                        </m:r>
                        <m:d>
                          <m:dPr>
                            <m:ctrlPr>
                              <a:rPr lang="en-US" sz="3200" b="0" i="1" smtClean="0">
                                <a:latin typeface="Cambria Math" panose="02040503050406030204" pitchFamily="18" charset="0"/>
                                <a:cs typeface="Arial" panose="020B0604020202020204" pitchFamily="34" charset="0"/>
                              </a:rPr>
                            </m:ctrlPr>
                          </m:dPr>
                          <m:e>
                            <m:r>
                              <m:rPr>
                                <m:sty m:val="p"/>
                              </m:rPr>
                              <a:rPr lang="en-US" sz="3200" i="0">
                                <a:latin typeface="Cambria Math" panose="02040503050406030204" pitchFamily="18" charset="0"/>
                                <a:cs typeface="Arial" panose="020B0604020202020204" pitchFamily="34" charset="0"/>
                              </a:rPr>
                              <m:t>x</m:t>
                            </m:r>
                            <m:r>
                              <a:rPr lang="en-US" sz="3200" i="0">
                                <a:latin typeface="Cambria Math" panose="02040503050406030204" pitchFamily="18" charset="0"/>
                                <a:cs typeface="Arial" panose="020B0604020202020204" pitchFamily="34" charset="0"/>
                              </a:rPr>
                              <m:t> −1</m:t>
                            </m:r>
                          </m:e>
                        </m:d>
                        <m:r>
                          <a:rPr lang="en-US" sz="3200" b="0" i="0" baseline="30000" smtClean="0">
                            <a:latin typeface="Cambria Math" panose="02040503050406030204" pitchFamily="18" charset="0"/>
                            <a:cs typeface="Arial" panose="020B0604020202020204" pitchFamily="34" charset="0"/>
                          </a:rPr>
                          <m:t>2</m:t>
                        </m:r>
                      </m:den>
                    </m:f>
                  </m:oMath>
                </a14:m>
                <a:endParaRPr lang="en-US" sz="32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700885"/>
              </a:xfrm>
              <a:prstGeom prst="rect">
                <a:avLst/>
              </a:prstGeom>
              <a:blipFill rotWithShape="0">
                <a:blip r:embed="rId5"/>
                <a:stretch>
                  <a:fillRect l="-2665" t="-2142"/>
                </a:stretch>
              </a:blipFill>
            </p:spPr>
            <p:txBody>
              <a:bodyPr/>
              <a:lstStyle/>
              <a:p>
                <a:r>
                  <a:rPr lang="en-US">
                    <a:noFill/>
                  </a:rPr>
                  <a:t> </a:t>
                </a:r>
              </a:p>
            </p:txBody>
          </p:sp>
        </mc:Fallback>
      </mc:AlternateContent>
      <p:sp>
        <p:nvSpPr>
          <p:cNvPr id="6" name="Rectangle 5"/>
          <p:cNvSpPr/>
          <p:nvPr/>
        </p:nvSpPr>
        <p:spPr>
          <a:xfrm flipH="1">
            <a:off x="251519" y="5212357"/>
            <a:ext cx="5256584"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Q3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You can simplify an algebraic fraction ii the same way as simplifying a normal fraction. Cancel any common factors in the numerator and denominator.</a:t>
            </a:r>
          </a:p>
        </p:txBody>
      </p:sp>
      <p:sp>
        <p:nvSpPr>
          <p:cNvPr id="8" name="Rectangle 7"/>
          <p:cNvSpPr/>
          <p:nvPr/>
        </p:nvSpPr>
        <p:spPr>
          <a:xfrm flipH="1">
            <a:off x="5580112" y="5791503"/>
            <a:ext cx="3190166" cy="80584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You can only cancel whole brackets.</a:t>
            </a:r>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36174363"/>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3645024"/>
                <a:ext cx="5256584" cy="1956048"/>
              </a:xfrm>
              <a:prstGeom prst="rect">
                <a:avLst/>
              </a:prstGeom>
            </p:spPr>
            <p:txBody>
              <a:bodyPr wrap="square">
                <a:spAutoFit/>
              </a:bodyPr>
              <a:lstStyle/>
              <a:p>
                <a:pPr marL="457200" indent="-457200">
                  <a:buClr>
                    <a:srgbClr val="C00000"/>
                  </a:buClr>
                  <a:buFont typeface="+mj-lt"/>
                  <a:buAutoNum type="arabicPeriod" startAt="4"/>
                  <a:tabLst>
                    <a:tab pos="862013"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Factorise </a:t>
                </a:r>
                <a:r>
                  <a:rPr lang="en-US" sz="2400" i="1"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- 6</a:t>
                </a:r>
                <a:r>
                  <a:rPr lang="en-US" sz="2400" i="1" dirty="0" smtClean="0">
                    <a:latin typeface="Arial" panose="020B0604020202020204" pitchFamily="34" charset="0"/>
                    <a:cs typeface="Arial" panose="020B0604020202020204" pitchFamily="34" charset="0"/>
                  </a:rPr>
                  <a:t>x</a:t>
                </a:r>
              </a:p>
              <a:p>
                <a:pPr marL="862013" lvl="1" indent="-404813">
                  <a:buClr>
                    <a:srgbClr val="C00000"/>
                  </a:buClr>
                  <a:buFont typeface="+mj-lt"/>
                  <a:buAutoNum type="alphaLcPeriod" startAt="2"/>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your answer to part </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to </a:t>
                </a:r>
                <a:r>
                  <a:rPr lang="en-US" sz="2400" dirty="0" smtClean="0">
                    <a:latin typeface="Arial" panose="020B0604020202020204" pitchFamily="34" charset="0"/>
                    <a:cs typeface="Arial" panose="020B0604020202020204" pitchFamily="34" charset="0"/>
                  </a:rPr>
                  <a:t>simplify:</a:t>
                </a:r>
                <a:br>
                  <a:rPr lang="en-US" sz="2400" dirty="0" smtClean="0">
                    <a:latin typeface="Arial" panose="020B0604020202020204" pitchFamily="34" charset="0"/>
                    <a:cs typeface="Arial" panose="020B0604020202020204" pitchFamily="34" charset="0"/>
                  </a:rPr>
                </a:b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x</m:t>
                        </m:r>
                        <m:r>
                          <a:rPr lang="en-US" sz="2400" baseline="30000">
                            <a:latin typeface="Cambria Math" panose="02040503050406030204" pitchFamily="18" charset="0"/>
                            <a:cs typeface="Arial" panose="020B0604020202020204" pitchFamily="34" charset="0"/>
                          </a:rPr>
                          <m:t>2</m:t>
                        </m:r>
                        <m:r>
                          <a:rPr lang="en-US" sz="240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6</m:t>
                        </m:r>
                        <m:r>
                          <m:rPr>
                            <m:sty m:val="p"/>
                          </m:rPr>
                          <a:rPr lang="en-US" sz="2400" b="0" i="0" smtClean="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m:t>
                        </m:r>
                      </m:num>
                      <m:den>
                        <m:r>
                          <m:rPr>
                            <m:sty m:val="p"/>
                          </m:rPr>
                          <a:rPr lang="en-US" sz="2400">
                            <a:latin typeface="Cambria Math" panose="02040503050406030204" pitchFamily="18" charset="0"/>
                            <a:cs typeface="Arial" panose="020B0604020202020204" pitchFamily="34" charset="0"/>
                          </a:rPr>
                          <m:t>x</m:t>
                        </m:r>
                        <m:r>
                          <a:rPr lang="en-US" sz="2400" b="0" i="0" smtClean="0">
                            <a:latin typeface="Cambria Math" panose="02040503050406030204" pitchFamily="18" charset="0"/>
                            <a:cs typeface="Arial" panose="020B0604020202020204" pitchFamily="34" charset="0"/>
                          </a:rPr>
                          <m:t> −6</m:t>
                        </m:r>
                      </m:den>
                    </m:f>
                  </m:oMath>
                </a14:m>
                <a:endParaRPr lang="en-US" sz="24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3645024"/>
                <a:ext cx="5256584" cy="1956048"/>
              </a:xfrm>
              <a:prstGeom prst="rect">
                <a:avLst/>
              </a:prstGeom>
              <a:blipFill rotWithShape="0">
                <a:blip r:embed="rId4"/>
                <a:stretch>
                  <a:fillRect l="-1506" t="-2181"/>
                </a:stretch>
              </a:blipFill>
            </p:spPr>
            <p:txBody>
              <a:bodyPr/>
              <a:lstStyle/>
              <a:p>
                <a:r>
                  <a:rPr lang="en-US">
                    <a:noFill/>
                  </a:rPr>
                  <a:t> </a:t>
                </a:r>
              </a:p>
            </p:txBody>
          </p:sp>
        </mc:Fallback>
      </mc:AlternateContent>
      <p:sp>
        <p:nvSpPr>
          <p:cNvPr id="6" name="Rectangle 5"/>
          <p:cNvSpPr/>
          <p:nvPr/>
        </p:nvSpPr>
        <p:spPr>
          <a:xfrm flipH="1">
            <a:off x="251520" y="5535523"/>
            <a:ext cx="5256584"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Q4b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Replace the numerator with your </a:t>
            </a:r>
            <a:r>
              <a:rPr lang="en-US" sz="2100" dirty="0" err="1">
                <a:solidFill>
                  <a:schemeClr val="tx1"/>
                </a:solidFill>
                <a:latin typeface="Arial" panose="020B0604020202020204" pitchFamily="34" charset="0"/>
                <a:cs typeface="Arial" panose="020B0604020202020204" pitchFamily="34" charset="0"/>
              </a:rPr>
              <a:t>factorisation</a:t>
            </a:r>
            <a:r>
              <a:rPr lang="en-US" sz="2100" dirty="0">
                <a:solidFill>
                  <a:schemeClr val="tx1"/>
                </a:solidFill>
                <a:latin typeface="Arial" panose="020B0604020202020204" pitchFamily="34" charset="0"/>
                <a:cs typeface="Arial" panose="020B0604020202020204" pitchFamily="34" charset="0"/>
              </a:rPr>
              <a:t> from part </a:t>
            </a:r>
            <a:r>
              <a:rPr lang="en-US" sz="2100" b="1" dirty="0">
                <a:solidFill>
                  <a:schemeClr val="tx1"/>
                </a:solidFill>
                <a:latin typeface="Arial" panose="020B0604020202020204" pitchFamily="34" charset="0"/>
                <a:cs typeface="Arial" panose="020B0604020202020204" pitchFamily="34" charset="0"/>
              </a:rPr>
              <a:t>a</a:t>
            </a:r>
            <a:r>
              <a:rPr lang="en-US" sz="2100" dirty="0">
                <a:solidFill>
                  <a:schemeClr val="tx1"/>
                </a:solidFill>
                <a:latin typeface="Arial" panose="020B0604020202020204" pitchFamily="34" charset="0"/>
                <a:cs typeface="Arial" panose="020B0604020202020204" pitchFamily="34" charset="0"/>
              </a:rPr>
              <a:t>. Cancel common factors.</a:t>
            </a: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9" name="Group 8"/>
          <p:cNvGrpSpPr/>
          <p:nvPr/>
        </p:nvGrpSpPr>
        <p:grpSpPr>
          <a:xfrm>
            <a:off x="251520" y="1196752"/>
            <a:ext cx="5213924" cy="2348681"/>
            <a:chOff x="150164" y="6494199"/>
            <a:chExt cx="5213924" cy="2348681"/>
          </a:xfrm>
        </p:grpSpPr>
        <p:sp>
          <p:nvSpPr>
            <p:cNvPr id="10" name="Rectangle 9"/>
            <p:cNvSpPr/>
            <p:nvPr/>
          </p:nvSpPr>
          <p:spPr>
            <a:xfrm flipH="1">
              <a:off x="150164" y="6673055"/>
              <a:ext cx="5213924" cy="216982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You may need to </a:t>
              </a:r>
              <a:r>
                <a:rPr lang="en-US" sz="2000" dirty="0" err="1">
                  <a:solidFill>
                    <a:schemeClr val="tx1"/>
                  </a:solidFill>
                  <a:latin typeface="Arial" panose="020B0604020202020204" pitchFamily="34" charset="0"/>
                  <a:cs typeface="Arial" panose="020B0604020202020204" pitchFamily="34" charset="0"/>
                </a:rPr>
                <a:t>factorise</a:t>
              </a:r>
              <a:r>
                <a:rPr lang="en-US" sz="2000" dirty="0">
                  <a:solidFill>
                    <a:schemeClr val="tx1"/>
                  </a:solidFill>
                  <a:latin typeface="Arial" panose="020B0604020202020204" pitchFamily="34" charset="0"/>
                  <a:cs typeface="Arial" panose="020B0604020202020204" pitchFamily="34" charset="0"/>
                </a:rPr>
                <a:t> before simplifying an algebraic fraction:</a:t>
              </a:r>
            </a:p>
            <a:p>
              <a:pPr marL="342900" indent="-342900">
                <a:buFont typeface="+mj-lt"/>
                <a:buAutoNum type="arabicParenR"/>
              </a:pPr>
              <a:r>
                <a:rPr lang="en-US" sz="2000" dirty="0" smtClean="0">
                  <a:solidFill>
                    <a:schemeClr val="tx1"/>
                  </a:solidFill>
                  <a:latin typeface="Arial" panose="020B0604020202020204" pitchFamily="34" charset="0"/>
                  <a:cs typeface="Arial" panose="020B0604020202020204" pitchFamily="34" charset="0"/>
                </a:rPr>
                <a:t>Factorise </a:t>
              </a:r>
              <a:r>
                <a:rPr lang="en-US" sz="2000" dirty="0">
                  <a:solidFill>
                    <a:schemeClr val="tx1"/>
                  </a:solidFill>
                  <a:latin typeface="Arial" panose="020B0604020202020204" pitchFamily="34" charset="0"/>
                  <a:cs typeface="Arial" panose="020B0604020202020204" pitchFamily="34" charset="0"/>
                </a:rPr>
                <a:t>the numerator and denominator.</a:t>
              </a:r>
            </a:p>
            <a:p>
              <a:pPr marL="342900" indent="-342900">
                <a:buFont typeface="+mj-lt"/>
                <a:buAutoNum type="arabicParenR"/>
              </a:pPr>
              <a:r>
                <a:rPr lang="en-US" sz="2000" dirty="0" smtClean="0">
                  <a:solidFill>
                    <a:schemeClr val="tx1"/>
                  </a:solidFill>
                  <a:latin typeface="Arial" panose="020B0604020202020204" pitchFamily="34" charset="0"/>
                  <a:cs typeface="Arial" panose="020B0604020202020204" pitchFamily="34" charset="0"/>
                </a:rPr>
                <a:t>Divide </a:t>
              </a:r>
              <a:r>
                <a:rPr lang="en-US" sz="2000" dirty="0">
                  <a:solidFill>
                    <a:schemeClr val="tx1"/>
                  </a:solidFill>
                  <a:latin typeface="Arial" panose="020B0604020202020204" pitchFamily="34" charset="0"/>
                  <a:cs typeface="Arial" panose="020B0604020202020204" pitchFamily="34" charset="0"/>
                </a:rPr>
                <a:t>the numerator and denominator by any common factors.</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2</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5390523"/>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5369611"/>
              </a:xfrm>
              <a:prstGeom prst="rect">
                <a:avLst/>
              </a:prstGeom>
            </p:spPr>
            <p:txBody>
              <a:bodyPr wrap="square">
                <a:spAutoFit/>
              </a:bodyPr>
              <a:lstStyle/>
              <a:p>
                <a:pPr marL="457200" indent="-457200">
                  <a:buClr>
                    <a:srgbClr val="C00000"/>
                  </a:buClr>
                  <a:buFont typeface="+mj-lt"/>
                  <a:buAutoNum type="arabicPeriod" startAt="5"/>
                  <a:tabLst>
                    <a:tab pos="862013" algn="l"/>
                  </a:tabLst>
                </a:pPr>
                <a:r>
                  <a:rPr lang="en-US" sz="2400" dirty="0" smtClean="0">
                    <a:latin typeface="Arial" panose="020B0604020202020204" pitchFamily="34" charset="0"/>
                    <a:cs typeface="Arial" panose="020B0604020202020204" pitchFamily="34" charset="0"/>
                  </a:rPr>
                  <a:t>Simplify fully:</a:t>
                </a:r>
              </a:p>
              <a:p>
                <a:pPr marL="1038225" lvl="1" indent="-581025">
                  <a:buClr>
                    <a:srgbClr val="C00000"/>
                  </a:buClr>
                  <a:buFont typeface="+mj-lt"/>
                  <a:buAutoNum type="alphaLcPeriod"/>
                  <a:tabLst>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i="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2 + </m:t>
                        </m:r>
                        <m:r>
                          <a:rPr lang="en-US" sz="2400" b="0" i="0" smtClean="0">
                            <a:latin typeface="Cambria Math" panose="02040503050406030204" pitchFamily="18" charset="0"/>
                            <a:cs typeface="Arial" panose="020B0604020202020204" pitchFamily="34" charset="0"/>
                          </a:rPr>
                          <m:t>8</m:t>
                        </m:r>
                        <m:r>
                          <m:rPr>
                            <m:sty m:val="p"/>
                          </m:rPr>
                          <a:rPr lang="en-US" sz="2400" b="0" i="0" smtClean="0">
                            <a:latin typeface="Cambria Math" panose="02040503050406030204" pitchFamily="18" charset="0"/>
                            <a:cs typeface="Arial" panose="020B0604020202020204" pitchFamily="34" charset="0"/>
                          </a:rPr>
                          <m:t>x</m:t>
                        </m:r>
                      </m:num>
                      <m:den>
                        <m:r>
                          <m:rPr>
                            <m:sty m:val="p"/>
                          </m:rPr>
                          <a:rPr lang="en-US" sz="2400" i="0">
                            <a:latin typeface="Cambria Math" panose="02040503050406030204" pitchFamily="18" charset="0"/>
                            <a:cs typeface="Arial" panose="020B0604020202020204" pitchFamily="34" charset="0"/>
                          </a:rPr>
                          <m:t>x</m:t>
                        </m:r>
                      </m:den>
                    </m:f>
                  </m:oMath>
                </a14:m>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12</m:t>
                        </m:r>
                        <m:r>
                          <m:rPr>
                            <m:sty m:val="p"/>
                          </m:rPr>
                          <a:rPr lang="en-US" sz="2400" i="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2</m:t>
                        </m:r>
                        <m:r>
                          <a:rPr lang="en-US" sz="2400" i="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 15</m:t>
                        </m:r>
                        <m:r>
                          <m:rPr>
                            <m:sty m:val="p"/>
                          </m:rPr>
                          <a:rPr lang="en-US" sz="2400" b="0" i="0" smtClean="0">
                            <a:latin typeface="Cambria Math" panose="02040503050406030204" pitchFamily="18" charset="0"/>
                            <a:cs typeface="Arial" panose="020B0604020202020204" pitchFamily="34" charset="0"/>
                          </a:rPr>
                          <m:t>x</m:t>
                        </m:r>
                      </m:num>
                      <m:den>
                        <m:r>
                          <a:rPr lang="en-US" sz="2400" b="0" i="0" smtClean="0">
                            <a:latin typeface="Cambria Math" panose="02040503050406030204" pitchFamily="18" charset="0"/>
                            <a:cs typeface="Arial" panose="020B0604020202020204" pitchFamily="34" charset="0"/>
                          </a:rPr>
                          <m:t>4</m:t>
                        </m:r>
                        <m:r>
                          <m:rPr>
                            <m:sty m:val="p"/>
                          </m:rPr>
                          <a:rPr lang="en-US" sz="2400" i="0">
                            <a:latin typeface="Cambria Math" panose="02040503050406030204" pitchFamily="18" charset="0"/>
                            <a:cs typeface="Arial" panose="020B0604020202020204" pitchFamily="34" charset="0"/>
                          </a:rPr>
                          <m:t>x</m:t>
                        </m:r>
                        <m:r>
                          <a:rPr lang="en-US" sz="2400" i="0">
                            <a:latin typeface="Cambria Math" panose="02040503050406030204" pitchFamily="18" charset="0"/>
                            <a:cs typeface="Arial" panose="020B0604020202020204" pitchFamily="34" charset="0"/>
                          </a:rPr>
                          <m:t> + 5</m:t>
                        </m:r>
                      </m:den>
                    </m:f>
                  </m:oMath>
                </a14:m>
                <a:r>
                  <a:rPr lang="en-US" sz="2400" dirty="0">
                    <a:latin typeface="Arial" panose="020B0604020202020204" pitchFamily="34" charset="0"/>
                    <a:cs typeface="Arial" panose="020B0604020202020204" pitchFamily="34" charset="0"/>
                  </a:rPr>
                  <a:t>	</a:t>
                </a:r>
              </a:p>
              <a:p>
                <a:pPr marL="1038225" lvl="1" indent="-581025">
                  <a:buClr>
                    <a:srgbClr val="C00000"/>
                  </a:buClr>
                  <a:buFont typeface="+mj-lt"/>
                  <a:buAutoNum type="alphaLcPeriod" startAt="3"/>
                  <a:tabLst>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10</m:t>
                        </m:r>
                        <m:r>
                          <m:rPr>
                            <m:sty m:val="p"/>
                          </m:rPr>
                          <a:rPr lang="en-US" sz="2400" i="0">
                            <a:latin typeface="Cambria Math" panose="02040503050406030204" pitchFamily="18" charset="0"/>
                            <a:cs typeface="Arial" panose="020B0604020202020204" pitchFamily="34" charset="0"/>
                          </a:rPr>
                          <m:t>x</m:t>
                        </m:r>
                        <m:r>
                          <a:rPr lang="en-US" sz="2400" i="0">
                            <a:latin typeface="Cambria Math" panose="02040503050406030204" pitchFamily="18" charset="0"/>
                            <a:cs typeface="Arial" panose="020B0604020202020204" pitchFamily="34" charset="0"/>
                          </a:rPr>
                          <m:t> − 25</m:t>
                        </m:r>
                      </m:num>
                      <m:den>
                        <m:r>
                          <a:rPr lang="en-US" sz="2400" b="0" i="0" smtClean="0">
                            <a:latin typeface="Cambria Math" panose="02040503050406030204" pitchFamily="18" charset="0"/>
                            <a:cs typeface="Arial" panose="020B0604020202020204" pitchFamily="34" charset="0"/>
                          </a:rPr>
                          <m:t>4</m:t>
                        </m:r>
                        <m:r>
                          <m:rPr>
                            <m:sty m:val="p"/>
                          </m:rPr>
                          <a:rPr lang="en-US" sz="2400" b="0" i="0" smtClean="0">
                            <a:latin typeface="Cambria Math" panose="02040503050406030204" pitchFamily="18" charset="0"/>
                            <a:cs typeface="Arial" panose="020B0604020202020204" pitchFamily="34" charset="0"/>
                          </a:rPr>
                          <m:t>x</m:t>
                        </m:r>
                        <m:r>
                          <a:rPr lang="en-US" sz="2400" i="0" baseline="30000">
                            <a:latin typeface="Cambria Math" panose="02040503050406030204" pitchFamily="18" charset="0"/>
                            <a:cs typeface="Arial" panose="020B0604020202020204" pitchFamily="34" charset="0"/>
                          </a:rPr>
                          <m:t>2</m:t>
                        </m:r>
                        <m:r>
                          <a:rPr lang="en-US" sz="2400" b="0" i="0" baseline="30000" smtClean="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− 10</m:t>
                        </m:r>
                        <m:r>
                          <m:rPr>
                            <m:sty m:val="p"/>
                          </m:rPr>
                          <a:rPr lang="en-US" sz="2400" b="0" i="0" smtClean="0">
                            <a:latin typeface="Cambria Math" panose="02040503050406030204" pitchFamily="18" charset="0"/>
                            <a:cs typeface="Arial" panose="020B0604020202020204" pitchFamily="34" charset="0"/>
                          </a:rPr>
                          <m:t>x</m:t>
                        </m:r>
                      </m:den>
                    </m:f>
                  </m:oMath>
                </a14:m>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5"/>
                  <a:tabLst>
                    <a:tab pos="2514600" algn="l"/>
                  </a:tabLst>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Simplify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2 + </m:t>
                        </m:r>
                        <m:r>
                          <a:rPr lang="en-US" sz="2400" b="0" i="0" smtClean="0">
                            <a:latin typeface="Cambria Math" panose="02040503050406030204" pitchFamily="18" charset="0"/>
                            <a:cs typeface="Arial" panose="020B0604020202020204" pitchFamily="34" charset="0"/>
                          </a:rPr>
                          <m:t>2</m:t>
                        </m:r>
                        <m:r>
                          <m:rPr>
                            <m:sty m:val="p"/>
                          </m:rPr>
                          <a:rPr lang="en-US" sz="2400" b="0" i="0" smtClean="0">
                            <a:latin typeface="Cambria Math" panose="02040503050406030204" pitchFamily="18" charset="0"/>
                            <a:cs typeface="Arial" panose="020B0604020202020204" pitchFamily="34" charset="0"/>
                          </a:rPr>
                          <m:t>x</m:t>
                        </m:r>
                      </m:num>
                      <m:den>
                        <m:r>
                          <m:rPr>
                            <m:sty m:val="p"/>
                          </m:rPr>
                          <a:rPr lang="en-US" sz="2400">
                            <a:latin typeface="Cambria Math" panose="02040503050406030204" pitchFamily="18" charset="0"/>
                            <a:cs typeface="Arial" panose="020B0604020202020204" pitchFamily="34" charset="0"/>
                          </a:rPr>
                          <m:t>x</m:t>
                        </m:r>
                        <m:r>
                          <a:rPr lang="en-US" sz="2400" baseline="30000">
                            <a:latin typeface="Cambria Math" panose="02040503050406030204" pitchFamily="18" charset="0"/>
                            <a:cs typeface="Arial" panose="020B0604020202020204" pitchFamily="34" charset="0"/>
                          </a:rPr>
                          <m:t>2</m:t>
                        </m:r>
                        <m:r>
                          <a:rPr lang="en-US" sz="2400" b="0" i="0" baseline="30000" smtClean="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+ 2</m:t>
                        </m:r>
                      </m:den>
                    </m:f>
                  </m:oMath>
                </a14:m>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Sally </a:t>
                </a:r>
                <a:r>
                  <a:rPr lang="en-US" sz="2400" dirty="0">
                    <a:latin typeface="Arial" panose="020B0604020202020204" pitchFamily="34" charset="0"/>
                    <a:cs typeface="Arial" panose="020B0604020202020204" pitchFamily="34" charset="0"/>
                  </a:rPr>
                  <a:t>says, '(x + 2) is a factor of the numerator and the denominator.' </a:t>
                </a:r>
                <a:endParaRPr lang="en-US" sz="2400" dirty="0" smtClean="0">
                  <a:latin typeface="Arial" panose="020B0604020202020204" pitchFamily="34" charset="0"/>
                  <a:cs typeface="Arial" panose="020B0604020202020204" pitchFamily="34" charset="0"/>
                </a:endParaRPr>
              </a:p>
              <a:p>
                <a:pPr marL="966788" lvl="1" indent="-509588">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Sally correct? </a:t>
                </a:r>
                <a:r>
                  <a:rPr lang="en-US" sz="2400" dirty="0" smtClean="0">
                    <a:latin typeface="Arial" panose="020B0604020202020204" pitchFamily="34" charset="0"/>
                    <a:cs typeface="Arial" panose="020B0604020202020204" pitchFamily="34" charset="0"/>
                  </a:rPr>
                  <a:t>Explain.</a:t>
                </a:r>
              </a:p>
              <a:p>
                <a:pPr marL="966788" lvl="1" indent="-509588">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Can </a:t>
                </a:r>
                <a:r>
                  <a:rPr lang="en-US" sz="2400" dirty="0">
                    <a:latin typeface="Arial" panose="020B0604020202020204" pitchFamily="34" charset="0"/>
                    <a:cs typeface="Arial" panose="020B0604020202020204" pitchFamily="34" charset="0"/>
                  </a:rPr>
                  <a:t>the fraction be simplified? Explain your </a:t>
                </a:r>
                <a:r>
                  <a:rPr lang="en-US" sz="2400" dirty="0" smtClean="0">
                    <a:latin typeface="Arial" panose="020B0604020202020204" pitchFamily="34" charset="0"/>
                    <a:cs typeface="Arial" panose="020B0604020202020204" pitchFamily="34" charset="0"/>
                  </a:rPr>
                  <a:t>answer</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5369611"/>
              </a:xfrm>
              <a:prstGeom prst="rect">
                <a:avLst/>
              </a:prstGeom>
              <a:blipFill rotWithShape="0">
                <a:blip r:embed="rId6"/>
                <a:stretch>
                  <a:fillRect l="-1506" t="-795" r="-3129" b="-1703"/>
                </a:stretch>
              </a:blipFill>
            </p:spPr>
            <p:txBody>
              <a:bodyPr/>
              <a:lstStyle/>
              <a:p>
                <a:r>
                  <a:rPr lang="en-US">
                    <a:noFill/>
                  </a:rPr>
                  <a:t> </a:t>
                </a:r>
              </a:p>
            </p:txBody>
          </p:sp>
        </mc:Fallback>
      </mc:AlternateContent>
      <p:sp>
        <p:nvSpPr>
          <p:cNvPr id="6" name="Rectangle 5"/>
          <p:cNvSpPr/>
          <p:nvPr/>
        </p:nvSpPr>
        <p:spPr>
          <a:xfrm flipH="1">
            <a:off x="251520" y="2878778"/>
            <a:ext cx="5256584"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Factorise the numerator and denominator.</a:t>
            </a:r>
          </a:p>
        </p:txBody>
      </p:sp>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3485" y="3744456"/>
            <a:ext cx="548640" cy="548640"/>
          </a:xfrm>
          <a:prstGeom prst="rect">
            <a:avLst/>
          </a:prstGeom>
        </p:spPr>
      </p:pic>
    </p:spTree>
    <p:extLst>
      <p:ext uri="{BB962C8B-B14F-4D97-AF65-F5344CB8AC3E}">
        <p14:creationId xmlns:p14="http://schemas.microsoft.com/office/powerpoint/2010/main" val="2258497153"/>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5369611"/>
              </a:xfrm>
              <a:prstGeom prst="rect">
                <a:avLst/>
              </a:prstGeom>
            </p:spPr>
            <p:txBody>
              <a:bodyPr wrap="square">
                <a:spAutoFit/>
              </a:bodyPr>
              <a:lstStyle/>
              <a:p>
                <a:pPr marL="457200" indent="-457200">
                  <a:buClr>
                    <a:srgbClr val="C00000"/>
                  </a:buClr>
                  <a:buFont typeface="+mj-lt"/>
                  <a:buAutoNum type="arabicPeriod" startAt="5"/>
                  <a:tabLst>
                    <a:tab pos="862013" algn="l"/>
                  </a:tabLst>
                </a:pPr>
                <a:r>
                  <a:rPr lang="en-US" sz="2400" dirty="0" smtClean="0">
                    <a:latin typeface="Arial" panose="020B0604020202020204" pitchFamily="34" charset="0"/>
                    <a:cs typeface="Arial" panose="020B0604020202020204" pitchFamily="34" charset="0"/>
                  </a:rPr>
                  <a:t>Simplify fully:</a:t>
                </a:r>
              </a:p>
              <a:p>
                <a:pPr marL="1038225" lvl="1" indent="-581025">
                  <a:buClr>
                    <a:srgbClr val="C00000"/>
                  </a:buClr>
                  <a:buFont typeface="+mj-lt"/>
                  <a:buAutoNum type="alphaLcPeriod"/>
                  <a:tabLst>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i="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2 </m:t>
                        </m:r>
                        <m:r>
                          <a:rPr lang="en-US" sz="2400" b="0" i="0" smtClean="0">
                            <a:latin typeface="Cambria Math" panose="02040503050406030204" pitchFamily="18" charset="0"/>
                            <a:cs typeface="Arial" panose="020B0604020202020204" pitchFamily="34" charset="0"/>
                          </a:rPr>
                          <m:t>+ 8</m:t>
                        </m:r>
                        <m:r>
                          <m:rPr>
                            <m:sty m:val="p"/>
                          </m:rPr>
                          <a:rPr lang="en-US" sz="2400" b="0" i="0" smtClean="0">
                            <a:latin typeface="Cambria Math" panose="02040503050406030204" pitchFamily="18" charset="0"/>
                            <a:cs typeface="Arial" panose="020B0604020202020204" pitchFamily="34" charset="0"/>
                          </a:rPr>
                          <m:t>x</m:t>
                        </m:r>
                      </m:num>
                      <m:den>
                        <m:r>
                          <m:rPr>
                            <m:sty m:val="p"/>
                          </m:rPr>
                          <a:rPr lang="en-US" sz="2400" i="0">
                            <a:latin typeface="Cambria Math" panose="02040503050406030204" pitchFamily="18" charset="0"/>
                            <a:cs typeface="Arial" panose="020B0604020202020204" pitchFamily="34" charset="0"/>
                          </a:rPr>
                          <m:t>x</m:t>
                        </m:r>
                      </m:den>
                    </m:f>
                  </m:oMath>
                </a14:m>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12</m:t>
                        </m:r>
                        <m:r>
                          <m:rPr>
                            <m:sty m:val="p"/>
                          </m:rPr>
                          <a:rPr lang="en-US" sz="2400" i="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2</m:t>
                        </m:r>
                        <m:r>
                          <a:rPr lang="en-US" sz="2400" i="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 15</m:t>
                        </m:r>
                        <m:r>
                          <m:rPr>
                            <m:sty m:val="p"/>
                          </m:rPr>
                          <a:rPr lang="en-US" sz="2400" b="0" i="0" smtClean="0">
                            <a:latin typeface="Cambria Math" panose="02040503050406030204" pitchFamily="18" charset="0"/>
                            <a:cs typeface="Arial" panose="020B0604020202020204" pitchFamily="34" charset="0"/>
                          </a:rPr>
                          <m:t>x</m:t>
                        </m:r>
                      </m:num>
                      <m:den>
                        <m:r>
                          <a:rPr lang="en-US" sz="2400" b="0" i="0" smtClean="0">
                            <a:latin typeface="Cambria Math" panose="02040503050406030204" pitchFamily="18" charset="0"/>
                            <a:cs typeface="Arial" panose="020B0604020202020204" pitchFamily="34" charset="0"/>
                          </a:rPr>
                          <m:t>4</m:t>
                        </m:r>
                        <m:r>
                          <m:rPr>
                            <m:sty m:val="p"/>
                          </m:rPr>
                          <a:rPr lang="en-US" sz="2400" i="0">
                            <a:latin typeface="Cambria Math" panose="02040503050406030204" pitchFamily="18" charset="0"/>
                            <a:cs typeface="Arial" panose="020B0604020202020204" pitchFamily="34" charset="0"/>
                          </a:rPr>
                          <m:t>x</m:t>
                        </m:r>
                        <m:r>
                          <a:rPr lang="en-US" sz="2400" i="0">
                            <a:latin typeface="Cambria Math" panose="02040503050406030204" pitchFamily="18" charset="0"/>
                            <a:cs typeface="Arial" panose="020B0604020202020204" pitchFamily="34" charset="0"/>
                          </a:rPr>
                          <m:t> + 5</m:t>
                        </m:r>
                      </m:den>
                    </m:f>
                  </m:oMath>
                </a14:m>
                <a:r>
                  <a:rPr lang="en-US" sz="2400" dirty="0">
                    <a:latin typeface="Arial" panose="020B0604020202020204" pitchFamily="34" charset="0"/>
                    <a:cs typeface="Arial" panose="020B0604020202020204" pitchFamily="34" charset="0"/>
                  </a:rPr>
                  <a:t>	</a:t>
                </a:r>
              </a:p>
              <a:p>
                <a:pPr marL="1038225" lvl="1" indent="-581025">
                  <a:buClr>
                    <a:srgbClr val="C00000"/>
                  </a:buClr>
                  <a:buFont typeface="+mj-lt"/>
                  <a:buAutoNum type="alphaLcPeriod" startAt="3"/>
                  <a:tabLst>
                    <a:tab pos="2514600"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10</m:t>
                        </m:r>
                        <m:r>
                          <m:rPr>
                            <m:sty m:val="p"/>
                          </m:rPr>
                          <a:rPr lang="en-US" sz="2400" i="0">
                            <a:latin typeface="Cambria Math" panose="02040503050406030204" pitchFamily="18" charset="0"/>
                            <a:cs typeface="Arial" panose="020B0604020202020204" pitchFamily="34" charset="0"/>
                          </a:rPr>
                          <m:t>x</m:t>
                        </m:r>
                        <m:r>
                          <a:rPr lang="en-US" sz="2400" i="0">
                            <a:latin typeface="Cambria Math" panose="02040503050406030204" pitchFamily="18" charset="0"/>
                            <a:cs typeface="Arial" panose="020B0604020202020204" pitchFamily="34" charset="0"/>
                          </a:rPr>
                          <m:t> − 25</m:t>
                        </m:r>
                      </m:num>
                      <m:den>
                        <m:r>
                          <a:rPr lang="en-US" sz="2400" b="0" i="0" smtClean="0">
                            <a:latin typeface="Cambria Math" panose="02040503050406030204" pitchFamily="18" charset="0"/>
                            <a:cs typeface="Arial" panose="020B0604020202020204" pitchFamily="34" charset="0"/>
                          </a:rPr>
                          <m:t>4</m:t>
                        </m:r>
                        <m:r>
                          <m:rPr>
                            <m:sty m:val="p"/>
                          </m:rPr>
                          <a:rPr lang="en-US" sz="2400" b="0" i="0" smtClean="0">
                            <a:latin typeface="Cambria Math" panose="02040503050406030204" pitchFamily="18" charset="0"/>
                            <a:cs typeface="Arial" panose="020B0604020202020204" pitchFamily="34" charset="0"/>
                          </a:rPr>
                          <m:t>x</m:t>
                        </m:r>
                        <m:r>
                          <a:rPr lang="en-US" sz="2400" i="0" baseline="30000">
                            <a:latin typeface="Cambria Math" panose="02040503050406030204" pitchFamily="18" charset="0"/>
                            <a:cs typeface="Arial" panose="020B0604020202020204" pitchFamily="34" charset="0"/>
                          </a:rPr>
                          <m:t>2</m:t>
                        </m:r>
                        <m:r>
                          <a:rPr lang="en-US" sz="2400" b="0" i="0" baseline="30000" smtClean="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− 10</m:t>
                        </m:r>
                        <m:r>
                          <m:rPr>
                            <m:sty m:val="p"/>
                          </m:rPr>
                          <a:rPr lang="en-US" sz="2400" b="0" i="0" smtClean="0">
                            <a:latin typeface="Cambria Math" panose="02040503050406030204" pitchFamily="18" charset="0"/>
                            <a:cs typeface="Arial" panose="020B0604020202020204" pitchFamily="34" charset="0"/>
                          </a:rPr>
                          <m:t>x</m:t>
                        </m:r>
                      </m:den>
                    </m:f>
                  </m:oMath>
                </a14:m>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5"/>
                  <a:tabLst>
                    <a:tab pos="2514600" algn="l"/>
                  </a:tabLst>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Simplify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x</m:t>
                        </m:r>
                        <m:r>
                          <a:rPr lang="en-US" sz="2400" b="0" i="0" baseline="30000" smtClean="0">
                            <a:latin typeface="Cambria Math" panose="02040503050406030204" pitchFamily="18" charset="0"/>
                            <a:cs typeface="Arial" panose="020B0604020202020204" pitchFamily="34" charset="0"/>
                          </a:rPr>
                          <m:t>2 </m:t>
                        </m:r>
                        <m:r>
                          <a:rPr lang="en-US" sz="2400" b="0" i="0" smtClean="0">
                            <a:latin typeface="Cambria Math" panose="02040503050406030204" pitchFamily="18" charset="0"/>
                            <a:cs typeface="Arial" panose="020B0604020202020204" pitchFamily="34" charset="0"/>
                          </a:rPr>
                          <m:t>+ 2</m:t>
                        </m:r>
                        <m:r>
                          <m:rPr>
                            <m:sty m:val="p"/>
                          </m:rPr>
                          <a:rPr lang="en-US" sz="2400" b="0" i="0" smtClean="0">
                            <a:latin typeface="Cambria Math" panose="02040503050406030204" pitchFamily="18" charset="0"/>
                            <a:cs typeface="Arial" panose="020B0604020202020204" pitchFamily="34" charset="0"/>
                          </a:rPr>
                          <m:t>x</m:t>
                        </m:r>
                      </m:num>
                      <m:den>
                        <m:r>
                          <m:rPr>
                            <m:sty m:val="p"/>
                          </m:rPr>
                          <a:rPr lang="en-US" sz="2400">
                            <a:latin typeface="Cambria Math" panose="02040503050406030204" pitchFamily="18" charset="0"/>
                            <a:cs typeface="Arial" panose="020B0604020202020204" pitchFamily="34" charset="0"/>
                          </a:rPr>
                          <m:t>x</m:t>
                        </m:r>
                        <m:r>
                          <a:rPr lang="en-US" sz="2400" baseline="30000">
                            <a:latin typeface="Cambria Math" panose="02040503050406030204" pitchFamily="18" charset="0"/>
                            <a:cs typeface="Arial" panose="020B0604020202020204" pitchFamily="34" charset="0"/>
                          </a:rPr>
                          <m:t>2</m:t>
                        </m:r>
                        <m:r>
                          <a:rPr lang="en-US" sz="2400" b="0" i="0" baseline="30000" smtClean="0">
                            <a:latin typeface="Cambria Math" panose="02040503050406030204" pitchFamily="18" charset="0"/>
                            <a:cs typeface="Arial" panose="020B0604020202020204" pitchFamily="34" charset="0"/>
                          </a:rPr>
                          <m:t> </m:t>
                        </m:r>
                        <m:r>
                          <a:rPr lang="en-US" sz="2400" b="0" i="0" smtClean="0">
                            <a:latin typeface="Cambria Math" panose="02040503050406030204" pitchFamily="18" charset="0"/>
                            <a:cs typeface="Arial" panose="020B0604020202020204" pitchFamily="34" charset="0"/>
                          </a:rPr>
                          <m:t>+ 2</m:t>
                        </m:r>
                      </m:den>
                    </m:f>
                  </m:oMath>
                </a14:m>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Sally </a:t>
                </a:r>
                <a:r>
                  <a:rPr lang="en-US" sz="2400" dirty="0">
                    <a:latin typeface="Arial" panose="020B0604020202020204" pitchFamily="34" charset="0"/>
                    <a:cs typeface="Arial" panose="020B0604020202020204" pitchFamily="34" charset="0"/>
                  </a:rPr>
                  <a:t>says, '(x + 2) is a factor of the numerator and the denominator.' </a:t>
                </a:r>
                <a:endParaRPr lang="en-US" sz="2400" dirty="0" smtClean="0">
                  <a:latin typeface="Arial" panose="020B0604020202020204" pitchFamily="34" charset="0"/>
                  <a:cs typeface="Arial" panose="020B0604020202020204" pitchFamily="34" charset="0"/>
                </a:endParaRPr>
              </a:p>
              <a:p>
                <a:pPr marL="966788" lvl="1" indent="-509588">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Sally correct? </a:t>
                </a:r>
                <a:r>
                  <a:rPr lang="en-US" sz="2400" dirty="0" smtClean="0">
                    <a:latin typeface="Arial" panose="020B0604020202020204" pitchFamily="34" charset="0"/>
                    <a:cs typeface="Arial" panose="020B0604020202020204" pitchFamily="34" charset="0"/>
                  </a:rPr>
                  <a:t>Explain.</a:t>
                </a:r>
              </a:p>
              <a:p>
                <a:pPr marL="966788" lvl="1" indent="-509588">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Can </a:t>
                </a:r>
                <a:r>
                  <a:rPr lang="en-US" sz="2400" dirty="0">
                    <a:latin typeface="Arial" panose="020B0604020202020204" pitchFamily="34" charset="0"/>
                    <a:cs typeface="Arial" panose="020B0604020202020204" pitchFamily="34" charset="0"/>
                  </a:rPr>
                  <a:t>the fraction be simplified? Explain your </a:t>
                </a:r>
                <a:r>
                  <a:rPr lang="en-US" sz="2400" dirty="0" smtClean="0">
                    <a:latin typeface="Arial" panose="020B0604020202020204" pitchFamily="34" charset="0"/>
                    <a:cs typeface="Arial" panose="020B0604020202020204" pitchFamily="34" charset="0"/>
                  </a:rPr>
                  <a:t>answer</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5369611"/>
              </a:xfrm>
              <a:prstGeom prst="rect">
                <a:avLst/>
              </a:prstGeom>
              <a:blipFill rotWithShape="0">
                <a:blip r:embed="rId4"/>
                <a:stretch>
                  <a:fillRect l="-1506" t="-795" r="-3129" b="-1703"/>
                </a:stretch>
              </a:blipFill>
            </p:spPr>
            <p:txBody>
              <a:bodyPr/>
              <a:lstStyle/>
              <a:p>
                <a:r>
                  <a:rPr lang="en-US">
                    <a:noFill/>
                  </a:rPr>
                  <a:t> </a:t>
                </a:r>
              </a:p>
            </p:txBody>
          </p:sp>
        </mc:Fallback>
      </mc:AlternateContent>
      <p:sp>
        <p:nvSpPr>
          <p:cNvPr id="6" name="Rectangle 5"/>
          <p:cNvSpPr/>
          <p:nvPr/>
        </p:nvSpPr>
        <p:spPr>
          <a:xfrm flipH="1">
            <a:off x="251520" y="2878778"/>
            <a:ext cx="5256584"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Factorise the numerator and denominator.</a:t>
            </a: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744456"/>
            <a:ext cx="548640" cy="548640"/>
          </a:xfrm>
          <a:prstGeom prst="rect">
            <a:avLst/>
          </a:prstGeom>
        </p:spPr>
      </p:pic>
    </p:spTree>
    <p:extLst>
      <p:ext uri="{BB962C8B-B14F-4D97-AF65-F5344CB8AC3E}">
        <p14:creationId xmlns:p14="http://schemas.microsoft.com/office/powerpoint/2010/main" val="3489329"/>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536</a:t>
            </a:r>
            <a:endParaRPr lang="en-GB" sz="1400" b="1" dirty="0">
              <a:latin typeface="Calibri" panose="020F0502020204030204" pitchFamily="34" charset="0"/>
            </a:endParaRPr>
          </a:p>
        </p:txBody>
      </p:sp>
      <p:grpSp>
        <p:nvGrpSpPr>
          <p:cNvPr id="8" name="Group 7"/>
          <p:cNvGrpSpPr/>
          <p:nvPr/>
        </p:nvGrpSpPr>
        <p:grpSpPr>
          <a:xfrm>
            <a:off x="179512" y="1170103"/>
            <a:ext cx="8712968" cy="3411025"/>
            <a:chOff x="3457589" y="1017023"/>
            <a:chExt cx="5309150" cy="3411025"/>
          </a:xfrm>
        </p:grpSpPr>
        <p:sp>
          <p:nvSpPr>
            <p:cNvPr id="9" name="Round Diagonal Corner Rectangle 8"/>
            <p:cNvSpPr/>
            <p:nvPr/>
          </p:nvSpPr>
          <p:spPr>
            <a:xfrm>
              <a:off x="3457589" y="1020653"/>
              <a:ext cx="5309150" cy="340739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457590" y="1017023"/>
              <a:ext cx="5309149"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Example 4</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3558865" y="1521078"/>
                  <a:ext cx="5146090" cy="2756845"/>
                </a:xfrm>
                <a:prstGeom prst="rect">
                  <a:avLst/>
                </a:prstGeom>
              </p:spPr>
              <p:txBody>
                <a:bodyPr wrap="square">
                  <a:spAutoFit/>
                </a:bodyPr>
                <a:lstStyle/>
                <a:p>
                  <a:pPr>
                    <a:spcAft>
                      <a:spcPts val="0"/>
                    </a:spcAft>
                    <a:tabLst>
                      <a:tab pos="4972050" algn="r"/>
                    </a:tabLst>
                  </a:pPr>
                  <a:r>
                    <a:rPr lang="en-US" sz="3200" dirty="0" smtClean="0"/>
                    <a:t>Simplify fully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𝑥</m:t>
                          </m:r>
                          <m:r>
                            <a:rPr lang="en-US" sz="3200" b="0" i="1" baseline="30000" smtClean="0">
                              <a:latin typeface="Cambria Math" panose="02040503050406030204" pitchFamily="18" charset="0"/>
                              <a:cs typeface="Arial" panose="020B0604020202020204" pitchFamily="34" charset="0"/>
                            </a:rPr>
                            <m:t>2 + </m:t>
                          </m:r>
                          <m:r>
                            <a:rPr lang="en-US" sz="3200" b="0" i="1" smtClean="0">
                              <a:latin typeface="Cambria Math" panose="02040503050406030204" pitchFamily="18" charset="0"/>
                              <a:cs typeface="Arial" panose="020B0604020202020204" pitchFamily="34" charset="0"/>
                            </a:rPr>
                            <m:t>5</m:t>
                          </m:r>
                          <m:r>
                            <a:rPr lang="en-US" sz="3200" b="0" i="1" smtClean="0">
                              <a:latin typeface="Cambria Math" panose="02040503050406030204" pitchFamily="18" charset="0"/>
                              <a:cs typeface="Arial" panose="020B0604020202020204" pitchFamily="34" charset="0"/>
                            </a:rPr>
                            <m:t>𝑥</m:t>
                          </m:r>
                          <m:r>
                            <a:rPr lang="en-US" sz="3200" b="0" i="1" smtClean="0">
                              <a:latin typeface="Cambria Math" panose="02040503050406030204" pitchFamily="18" charset="0"/>
                              <a:cs typeface="Arial" panose="020B0604020202020204" pitchFamily="34" charset="0"/>
                            </a:rPr>
                            <m:t> + 4</m:t>
                          </m:r>
                        </m:num>
                        <m:den>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− 3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− 28</m:t>
                          </m:r>
                        </m:den>
                      </m:f>
                    </m:oMath>
                  </a14:m>
                  <a:endParaRPr lang="en-US" sz="3200" dirty="0" smtClean="0"/>
                </a:p>
                <a:p>
                  <a:pPr>
                    <a:spcBef>
                      <a:spcPts val="0"/>
                    </a:spcBef>
                    <a:spcAft>
                      <a:spcPts val="1800"/>
                    </a:spcAft>
                    <a:tabLst>
                      <a:tab pos="1881188" algn="l"/>
                      <a:tab pos="2181225" algn="l"/>
                      <a:tab pos="4972050" algn="r"/>
                    </a:tabLst>
                  </a:pPr>
                  <a:r>
                    <a:rPr lang="en-US" sz="1600" dirty="0" smtClean="0">
                      <a:solidFill>
                        <a:srgbClr val="0070C0"/>
                      </a:solidFill>
                      <a:cs typeface="Arial" panose="020B0604020202020204" pitchFamily="34" charset="0"/>
                    </a:rPr>
                    <a:t/>
                  </a:r>
                  <a:br>
                    <a:rPr lang="en-US" sz="1600" dirty="0" smtClean="0">
                      <a:solidFill>
                        <a:srgbClr val="0070C0"/>
                      </a:solidFill>
                      <a:cs typeface="Arial" panose="020B0604020202020204" pitchFamily="34" charset="0"/>
                    </a:rPr>
                  </a:br>
                  <a:r>
                    <a:rPr lang="en-US" sz="3200" dirty="0" smtClean="0">
                      <a:solidFill>
                        <a:srgbClr val="0070C0"/>
                      </a:solidFill>
                      <a:cs typeface="Arial" panose="020B0604020202020204" pitchFamily="34" charset="0"/>
                    </a:rPr>
                    <a:t>  </a:t>
                  </a:r>
                  <a14:m>
                    <m:oMath xmlns:m="http://schemas.openxmlformats.org/officeDocument/2006/math">
                      <m:f>
                        <m:fPr>
                          <m:ctrlPr>
                            <a:rPr lang="en-US" sz="3200" i="1" smtClean="0">
                              <a:solidFill>
                                <a:srgbClr val="0070C0"/>
                              </a:solidFill>
                              <a:latin typeface="Cambria Math" panose="02040503050406030204" pitchFamily="18" charset="0"/>
                              <a:cs typeface="Arial" panose="020B0604020202020204" pitchFamily="34" charset="0"/>
                            </a:rPr>
                          </m:ctrlPr>
                        </m:fPr>
                        <m:num>
                          <m:r>
                            <a:rPr lang="en-US" sz="3200" i="1">
                              <a:solidFill>
                                <a:srgbClr val="0070C0"/>
                              </a:solidFill>
                              <a:latin typeface="Cambria Math" panose="02040503050406030204" pitchFamily="18" charset="0"/>
                              <a:cs typeface="Arial" panose="020B0604020202020204" pitchFamily="34" charset="0"/>
                            </a:rPr>
                            <m:t>𝑥</m:t>
                          </m:r>
                          <m:r>
                            <a:rPr lang="en-US" sz="3200" i="1" baseline="30000">
                              <a:solidFill>
                                <a:srgbClr val="0070C0"/>
                              </a:solidFill>
                              <a:latin typeface="Cambria Math" panose="02040503050406030204" pitchFamily="18" charset="0"/>
                              <a:cs typeface="Arial" panose="020B0604020202020204" pitchFamily="34" charset="0"/>
                            </a:rPr>
                            <m:t>2 + </m:t>
                          </m:r>
                          <m:r>
                            <a:rPr lang="en-US" sz="3200" i="1">
                              <a:solidFill>
                                <a:srgbClr val="0070C0"/>
                              </a:solidFill>
                              <a:latin typeface="Cambria Math" panose="02040503050406030204" pitchFamily="18" charset="0"/>
                              <a:cs typeface="Arial" panose="020B0604020202020204" pitchFamily="34" charset="0"/>
                            </a:rPr>
                            <m:t>5</m:t>
                          </m:r>
                          <m:r>
                            <a:rPr lang="en-US" sz="3200" i="1">
                              <a:solidFill>
                                <a:srgbClr val="0070C0"/>
                              </a:solidFill>
                              <a:latin typeface="Cambria Math" panose="02040503050406030204" pitchFamily="18" charset="0"/>
                              <a:cs typeface="Arial" panose="020B0604020202020204" pitchFamily="34" charset="0"/>
                            </a:rPr>
                            <m:t>𝑥</m:t>
                          </m:r>
                          <m:r>
                            <a:rPr lang="en-US" sz="3200" i="1">
                              <a:solidFill>
                                <a:srgbClr val="0070C0"/>
                              </a:solidFill>
                              <a:latin typeface="Cambria Math" panose="02040503050406030204" pitchFamily="18" charset="0"/>
                              <a:cs typeface="Arial" panose="020B0604020202020204" pitchFamily="34" charset="0"/>
                            </a:rPr>
                            <m:t> + 4</m:t>
                          </m:r>
                        </m:num>
                        <m:den>
                          <m:r>
                            <m:rPr>
                              <m:sty m:val="p"/>
                            </m:rPr>
                            <a:rPr lang="en-US" sz="3200">
                              <a:solidFill>
                                <a:srgbClr val="0070C0"/>
                              </a:solidFill>
                              <a:latin typeface="Cambria Math" panose="02040503050406030204" pitchFamily="18" charset="0"/>
                              <a:cs typeface="Arial" panose="020B0604020202020204" pitchFamily="34" charset="0"/>
                            </a:rPr>
                            <m:t>x</m:t>
                          </m:r>
                          <m:r>
                            <a:rPr lang="en-US" sz="3200" baseline="30000">
                              <a:solidFill>
                                <a:srgbClr val="0070C0"/>
                              </a:solidFill>
                              <a:latin typeface="Cambria Math" panose="02040503050406030204" pitchFamily="18" charset="0"/>
                              <a:cs typeface="Arial" panose="020B0604020202020204" pitchFamily="34" charset="0"/>
                            </a:rPr>
                            <m:t>2</m:t>
                          </m:r>
                          <m:r>
                            <a:rPr lang="en-US" sz="3200">
                              <a:solidFill>
                                <a:srgbClr val="0070C0"/>
                              </a:solidFill>
                              <a:latin typeface="Cambria Math" panose="02040503050406030204" pitchFamily="18" charset="0"/>
                              <a:cs typeface="Arial" panose="020B0604020202020204" pitchFamily="34" charset="0"/>
                            </a:rPr>
                            <m:t> − 3</m:t>
                          </m:r>
                          <m:r>
                            <m:rPr>
                              <m:sty m:val="p"/>
                            </m:rPr>
                            <a:rPr lang="en-US" sz="3200">
                              <a:solidFill>
                                <a:srgbClr val="0070C0"/>
                              </a:solidFill>
                              <a:latin typeface="Cambria Math" panose="02040503050406030204" pitchFamily="18" charset="0"/>
                              <a:cs typeface="Arial" panose="020B0604020202020204" pitchFamily="34" charset="0"/>
                            </a:rPr>
                            <m:t>x</m:t>
                          </m:r>
                          <m:r>
                            <a:rPr lang="en-US" sz="3200">
                              <a:solidFill>
                                <a:srgbClr val="0070C0"/>
                              </a:solidFill>
                              <a:latin typeface="Cambria Math" panose="02040503050406030204" pitchFamily="18" charset="0"/>
                              <a:cs typeface="Arial" panose="020B0604020202020204" pitchFamily="34" charset="0"/>
                            </a:rPr>
                            <m:t> − 28</m:t>
                          </m:r>
                        </m:den>
                      </m:f>
                    </m:oMath>
                  </a14:m>
                  <a:r>
                    <a:rPr lang="en-US" sz="3200" dirty="0" smtClean="0">
                      <a:solidFill>
                        <a:srgbClr val="0070C0"/>
                      </a:solidFill>
                      <a:latin typeface="Comic Sans MS" panose="030F0702030302020204" pitchFamily="66" charset="0"/>
                    </a:rPr>
                    <a:t> 	= </a:t>
                  </a:r>
                  <a14:m>
                    <m:oMath xmlns:m="http://schemas.openxmlformats.org/officeDocument/2006/math">
                      <m:f>
                        <m:fPr>
                          <m:ctrlPr>
                            <a:rPr lang="en-US" sz="3200" i="1">
                              <a:solidFill>
                                <a:srgbClr val="0070C0"/>
                              </a:solidFill>
                              <a:latin typeface="Cambria Math" panose="02040503050406030204" pitchFamily="18" charset="0"/>
                              <a:cs typeface="Arial" panose="020B0604020202020204" pitchFamily="34" charset="0"/>
                            </a:rPr>
                          </m:ctrlPr>
                        </m:fPr>
                        <m:num>
                          <m:r>
                            <a:rPr lang="en-US" sz="3200" b="0" i="1" smtClean="0">
                              <a:solidFill>
                                <a:srgbClr val="0070C0"/>
                              </a:solidFill>
                              <a:latin typeface="Cambria Math" panose="02040503050406030204" pitchFamily="18" charset="0"/>
                              <a:cs typeface="Arial" panose="020B0604020202020204" pitchFamily="34" charset="0"/>
                            </a:rPr>
                            <m:t>(</m:t>
                          </m:r>
                          <m:r>
                            <a:rPr lang="en-US" sz="3200" i="1">
                              <a:solidFill>
                                <a:srgbClr val="0070C0"/>
                              </a:solidFill>
                              <a:latin typeface="Cambria Math" panose="02040503050406030204" pitchFamily="18" charset="0"/>
                              <a:cs typeface="Arial" panose="020B0604020202020204" pitchFamily="34" charset="0"/>
                            </a:rPr>
                            <m:t>𝑥</m:t>
                          </m:r>
                          <m:r>
                            <a:rPr lang="en-US" sz="3200" b="0" i="1" smtClean="0">
                              <a:solidFill>
                                <a:srgbClr val="0070C0"/>
                              </a:solidFill>
                              <a:latin typeface="Cambria Math" panose="02040503050406030204" pitchFamily="18" charset="0"/>
                              <a:cs typeface="Arial" panose="020B0604020202020204" pitchFamily="34" charset="0"/>
                            </a:rPr>
                            <m:t>+1)(</m:t>
                          </m:r>
                          <m:r>
                            <a:rPr lang="en-US" sz="3200" b="0" i="1" smtClean="0">
                              <a:solidFill>
                                <a:srgbClr val="0070C0"/>
                              </a:solidFill>
                              <a:latin typeface="Cambria Math" panose="02040503050406030204" pitchFamily="18" charset="0"/>
                              <a:cs typeface="Arial" panose="020B0604020202020204" pitchFamily="34" charset="0"/>
                            </a:rPr>
                            <m:t>𝑥</m:t>
                          </m:r>
                          <m:r>
                            <a:rPr lang="en-US" sz="3200" i="1" baseline="30000">
                              <a:solidFill>
                                <a:srgbClr val="0070C0"/>
                              </a:solidFill>
                              <a:latin typeface="Cambria Math" panose="02040503050406030204" pitchFamily="18" charset="0"/>
                              <a:cs typeface="Arial" panose="020B0604020202020204" pitchFamily="34" charset="0"/>
                            </a:rPr>
                            <m:t> </m:t>
                          </m:r>
                          <m:r>
                            <a:rPr lang="en-US" sz="3200" i="1">
                              <a:solidFill>
                                <a:srgbClr val="0070C0"/>
                              </a:solidFill>
                              <a:latin typeface="Cambria Math" panose="02040503050406030204" pitchFamily="18" charset="0"/>
                              <a:cs typeface="Arial" panose="020B0604020202020204" pitchFamily="34" charset="0"/>
                            </a:rPr>
                            <m:t>+ 4</m:t>
                          </m:r>
                          <m:r>
                            <a:rPr lang="en-US" sz="3200" b="0" i="1" smtClean="0">
                              <a:solidFill>
                                <a:srgbClr val="0070C0"/>
                              </a:solidFill>
                              <a:latin typeface="Cambria Math" panose="02040503050406030204" pitchFamily="18" charset="0"/>
                              <a:cs typeface="Arial" panose="020B0604020202020204" pitchFamily="34" charset="0"/>
                            </a:rPr>
                            <m:t>)</m:t>
                          </m:r>
                        </m:num>
                        <m:den>
                          <m:r>
                            <a:rPr lang="en-US" sz="3200" b="0" i="0" smtClean="0">
                              <a:solidFill>
                                <a:srgbClr val="0070C0"/>
                              </a:solidFill>
                              <a:latin typeface="Cambria Math" panose="02040503050406030204" pitchFamily="18" charset="0"/>
                              <a:cs typeface="Arial" panose="020B0604020202020204" pitchFamily="34" charset="0"/>
                            </a:rPr>
                            <m:t>(</m:t>
                          </m:r>
                          <m:r>
                            <m:rPr>
                              <m:sty m:val="p"/>
                            </m:rPr>
                            <a:rPr lang="en-US" sz="3200">
                              <a:solidFill>
                                <a:srgbClr val="0070C0"/>
                              </a:solidFill>
                              <a:latin typeface="Cambria Math" panose="02040503050406030204" pitchFamily="18" charset="0"/>
                              <a:cs typeface="Arial" panose="020B0604020202020204" pitchFamily="34" charset="0"/>
                            </a:rPr>
                            <m:t>x</m:t>
                          </m:r>
                          <m:r>
                            <a:rPr lang="en-US" sz="3200">
                              <a:solidFill>
                                <a:srgbClr val="0070C0"/>
                              </a:solidFill>
                              <a:latin typeface="Cambria Math" panose="02040503050406030204" pitchFamily="18" charset="0"/>
                              <a:cs typeface="Arial" panose="020B0604020202020204" pitchFamily="34" charset="0"/>
                            </a:rPr>
                            <m:t> − 7)( </m:t>
                          </m:r>
                          <m:r>
                            <m:rPr>
                              <m:sty m:val="p"/>
                            </m:rPr>
                            <a:rPr lang="en-US" sz="3200" b="0" i="0" smtClean="0">
                              <a:solidFill>
                                <a:srgbClr val="0070C0"/>
                              </a:solidFill>
                              <a:latin typeface="Cambria Math" panose="02040503050406030204" pitchFamily="18" charset="0"/>
                              <a:cs typeface="Arial" panose="020B0604020202020204" pitchFamily="34" charset="0"/>
                            </a:rPr>
                            <m:t>x</m:t>
                          </m:r>
                          <m:r>
                            <a:rPr lang="en-US" sz="3200" b="0" i="0" smtClean="0">
                              <a:solidFill>
                                <a:srgbClr val="0070C0"/>
                              </a:solidFill>
                              <a:latin typeface="Cambria Math" panose="02040503050406030204" pitchFamily="18" charset="0"/>
                              <a:cs typeface="Arial" panose="020B0604020202020204" pitchFamily="34" charset="0"/>
                            </a:rPr>
                            <m:t>+ 4)</m:t>
                          </m:r>
                        </m:den>
                      </m:f>
                    </m:oMath>
                  </a14:m>
                  <a:endParaRPr lang="en-US" sz="3200" dirty="0" smtClean="0">
                    <a:solidFill>
                      <a:srgbClr val="0070C0"/>
                    </a:solidFill>
                    <a:latin typeface="Comic Sans MS" panose="030F0702030302020204" pitchFamily="66" charset="0"/>
                  </a:endParaRPr>
                </a:p>
                <a:p>
                  <a:pPr>
                    <a:spcAft>
                      <a:spcPts val="0"/>
                    </a:spcAft>
                    <a:tabLst>
                      <a:tab pos="2181225" algn="l"/>
                      <a:tab pos="4972050" algn="r"/>
                    </a:tabLst>
                  </a:pPr>
                  <a:r>
                    <a:rPr lang="en-US" sz="3200" dirty="0" smtClean="0">
                      <a:solidFill>
                        <a:srgbClr val="0070C0"/>
                      </a:solidFill>
                      <a:latin typeface="Comic Sans MS" panose="030F0702030302020204" pitchFamily="66" charset="0"/>
                    </a:rPr>
                    <a:t>	= </a:t>
                  </a:r>
                  <a14:m>
                    <m:oMath xmlns:m="http://schemas.openxmlformats.org/officeDocument/2006/math">
                      <m:f>
                        <m:fPr>
                          <m:ctrlPr>
                            <a:rPr lang="en-US" sz="3200" i="1">
                              <a:solidFill>
                                <a:srgbClr val="0070C0"/>
                              </a:solidFill>
                              <a:latin typeface="Cambria Math" panose="02040503050406030204" pitchFamily="18" charset="0"/>
                              <a:cs typeface="Arial" panose="020B0604020202020204" pitchFamily="34" charset="0"/>
                            </a:rPr>
                          </m:ctrlPr>
                        </m:fPr>
                        <m:num>
                          <m:r>
                            <a:rPr lang="en-US" sz="3200" i="1">
                              <a:solidFill>
                                <a:srgbClr val="0070C0"/>
                              </a:solidFill>
                              <a:latin typeface="Cambria Math" panose="02040503050406030204" pitchFamily="18" charset="0"/>
                              <a:cs typeface="Arial" panose="020B0604020202020204" pitchFamily="34" charset="0"/>
                            </a:rPr>
                            <m:t>𝑥</m:t>
                          </m:r>
                          <m:r>
                            <a:rPr lang="en-US" sz="3200" b="0" i="1" smtClean="0">
                              <a:solidFill>
                                <a:srgbClr val="0070C0"/>
                              </a:solidFill>
                              <a:latin typeface="Cambria Math" panose="02040503050406030204" pitchFamily="18" charset="0"/>
                              <a:cs typeface="Arial" panose="020B0604020202020204" pitchFamily="34" charset="0"/>
                            </a:rPr>
                            <m:t> </m:t>
                          </m:r>
                          <m:r>
                            <a:rPr lang="en-US" sz="3200" i="1">
                              <a:solidFill>
                                <a:srgbClr val="0070C0"/>
                              </a:solidFill>
                              <a:latin typeface="Cambria Math" panose="02040503050406030204" pitchFamily="18" charset="0"/>
                              <a:cs typeface="Arial" panose="020B0604020202020204" pitchFamily="34" charset="0"/>
                            </a:rPr>
                            <m:t>+</m:t>
                          </m:r>
                          <m:r>
                            <a:rPr lang="en-US" sz="3200" b="0" i="1" smtClean="0">
                              <a:solidFill>
                                <a:srgbClr val="0070C0"/>
                              </a:solidFill>
                              <a:latin typeface="Cambria Math" panose="02040503050406030204" pitchFamily="18" charset="0"/>
                              <a:cs typeface="Arial" panose="020B0604020202020204" pitchFamily="34" charset="0"/>
                            </a:rPr>
                            <m:t> </m:t>
                          </m:r>
                          <m:r>
                            <a:rPr lang="en-US" sz="3200" i="1" baseline="30000">
                              <a:solidFill>
                                <a:srgbClr val="0070C0"/>
                              </a:solidFill>
                              <a:latin typeface="Cambria Math" panose="02040503050406030204" pitchFamily="18" charset="0"/>
                              <a:cs typeface="Arial" panose="020B0604020202020204" pitchFamily="34" charset="0"/>
                            </a:rPr>
                            <m:t> </m:t>
                          </m:r>
                          <m:r>
                            <a:rPr lang="en-US" sz="3200" b="0" i="1" smtClean="0">
                              <a:solidFill>
                                <a:srgbClr val="0070C0"/>
                              </a:solidFill>
                              <a:latin typeface="Cambria Math" panose="02040503050406030204" pitchFamily="18" charset="0"/>
                              <a:cs typeface="Arial" panose="020B0604020202020204" pitchFamily="34" charset="0"/>
                            </a:rPr>
                            <m:t>1</m:t>
                          </m:r>
                        </m:num>
                        <m:den>
                          <m:r>
                            <m:rPr>
                              <m:sty m:val="p"/>
                            </m:rPr>
                            <a:rPr lang="en-US" sz="3200">
                              <a:solidFill>
                                <a:srgbClr val="0070C0"/>
                              </a:solidFill>
                              <a:latin typeface="Cambria Math" panose="02040503050406030204" pitchFamily="18" charset="0"/>
                              <a:cs typeface="Arial" panose="020B0604020202020204" pitchFamily="34" charset="0"/>
                            </a:rPr>
                            <m:t>x</m:t>
                          </m:r>
                          <m:r>
                            <a:rPr lang="en-US" sz="3200">
                              <a:solidFill>
                                <a:srgbClr val="0070C0"/>
                              </a:solidFill>
                              <a:latin typeface="Cambria Math" panose="02040503050406030204" pitchFamily="18" charset="0"/>
                              <a:cs typeface="Arial" panose="020B0604020202020204" pitchFamily="34" charset="0"/>
                            </a:rPr>
                            <m:t> −7</m:t>
                          </m:r>
                        </m:den>
                      </m:f>
                    </m:oMath>
                  </a14:m>
                  <a:endParaRPr lang="en-US" sz="3200" dirty="0">
                    <a:latin typeface="Comic Sans MS" panose="030F0702030302020204" pitchFamily="66"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558865" y="1521078"/>
                  <a:ext cx="5146090" cy="2756845"/>
                </a:xfrm>
                <a:prstGeom prst="rect">
                  <a:avLst/>
                </a:prstGeom>
                <a:blipFill rotWithShape="0">
                  <a:blip r:embed="rId9"/>
                  <a:stretch>
                    <a:fillRect l="-1877" b="-2655"/>
                  </a:stretch>
                </a:blipFill>
              </p:spPr>
              <p:txBody>
                <a:bodyPr/>
                <a:lstStyle/>
                <a:p>
                  <a:r>
                    <a:rPr lang="en-US">
                      <a:noFill/>
                    </a:rPr>
                    <a:t> </a:t>
                  </a:r>
                </a:p>
              </p:txBody>
            </p:sp>
          </mc:Fallback>
        </mc:AlternateContent>
      </p:grpSp>
      <p:sp>
        <p:nvSpPr>
          <p:cNvPr id="12" name="Rectangle 11"/>
          <p:cNvSpPr/>
          <p:nvPr/>
        </p:nvSpPr>
        <p:spPr>
          <a:xfrm flipH="1">
            <a:off x="5868144" y="1700808"/>
            <a:ext cx="2880320"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a:solidFill>
                  <a:schemeClr val="tx1"/>
                </a:solidFill>
                <a:latin typeface="Arial" panose="020B0604020202020204" pitchFamily="34" charset="0"/>
                <a:cs typeface="Arial" panose="020B0604020202020204" pitchFamily="34" charset="0"/>
              </a:rPr>
              <a:t>Factorise the numerator and denominator</a:t>
            </a:r>
          </a:p>
        </p:txBody>
      </p:sp>
      <p:sp>
        <p:nvSpPr>
          <p:cNvPr id="15" name="Rectangle 14"/>
          <p:cNvSpPr/>
          <p:nvPr/>
        </p:nvSpPr>
        <p:spPr>
          <a:xfrm flipH="1">
            <a:off x="5868144" y="3062570"/>
            <a:ext cx="2880320" cy="144655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a:solidFill>
                  <a:schemeClr val="tx1"/>
                </a:solidFill>
                <a:latin typeface="Arial" panose="020B0604020202020204" pitchFamily="34" charset="0"/>
                <a:cs typeface="Arial" panose="020B0604020202020204" pitchFamily="34" charset="0"/>
              </a:rPr>
              <a:t>Divide the numerator and </a:t>
            </a:r>
            <a:r>
              <a:rPr lang="en-US" sz="2200" dirty="0" smtClean="0">
                <a:solidFill>
                  <a:schemeClr val="tx1"/>
                </a:solidFill>
                <a:latin typeface="Arial" panose="020B0604020202020204" pitchFamily="34" charset="0"/>
                <a:cs typeface="Arial" panose="020B0604020202020204" pitchFamily="34" charset="0"/>
              </a:rPr>
              <a:t>denominator </a:t>
            </a:r>
            <a:r>
              <a:rPr lang="en-US" sz="2200" i="1" dirty="0" smtClean="0">
                <a:solidFill>
                  <a:schemeClr val="tx1"/>
                </a:solidFill>
                <a:latin typeface="Arial" panose="020B0604020202020204" pitchFamily="34" charset="0"/>
                <a:cs typeface="Arial" panose="020B0604020202020204" pitchFamily="34" charset="0"/>
              </a:rPr>
              <a:t>x</a:t>
            </a:r>
            <a:r>
              <a:rPr lang="en-US" sz="2200" dirty="0" smtClean="0">
                <a:solidFill>
                  <a:schemeClr val="tx1"/>
                </a:solidFill>
                <a:latin typeface="Arial" panose="020B0604020202020204" pitchFamily="34" charset="0"/>
                <a:cs typeface="Arial" panose="020B0604020202020204" pitchFamily="34" charset="0"/>
              </a:rPr>
              <a:t> - 1 by </a:t>
            </a:r>
            <a:r>
              <a:rPr lang="en-US" sz="2200" dirty="0">
                <a:solidFill>
                  <a:schemeClr val="tx1"/>
                </a:solidFill>
                <a:latin typeface="Arial" panose="020B0604020202020204" pitchFamily="34" charset="0"/>
                <a:cs typeface="Arial" panose="020B0604020202020204" pitchFamily="34" charset="0"/>
              </a:rPr>
              <a:t>the common factor (</a:t>
            </a:r>
            <a:r>
              <a:rPr lang="en-US" sz="2200" i="1" dirty="0">
                <a:solidFill>
                  <a:schemeClr val="tx1"/>
                </a:solidFill>
                <a:latin typeface="Arial" panose="020B0604020202020204" pitchFamily="34" charset="0"/>
                <a:cs typeface="Arial" panose="020B0604020202020204" pitchFamily="34" charset="0"/>
              </a:rPr>
              <a:t>x</a:t>
            </a:r>
            <a:r>
              <a:rPr lang="en-US" sz="2200" dirty="0">
                <a:solidFill>
                  <a:schemeClr val="tx1"/>
                </a:solidFill>
                <a:latin typeface="Arial" panose="020B0604020202020204" pitchFamily="34" charset="0"/>
                <a:cs typeface="Arial" panose="020B0604020202020204" pitchFamily="34" charset="0"/>
              </a:rPr>
              <a:t> + 4).</a:t>
            </a:r>
            <a:endParaRPr lang="en-US" sz="2200" i="1" dirty="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a:stCxn id="15" idx="3"/>
          </p:cNvCxnSpPr>
          <p:nvPr/>
        </p:nvCxnSpPr>
        <p:spPr>
          <a:xfrm flipH="1">
            <a:off x="3779912" y="3785845"/>
            <a:ext cx="2088232" cy="2192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p:cNvCxnSpPr>
          <p:nvPr/>
        </p:nvCxnSpPr>
        <p:spPr>
          <a:xfrm flipH="1">
            <a:off x="5364088" y="2254806"/>
            <a:ext cx="504056" cy="3100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79513" y="4820693"/>
            <a:ext cx="5328591" cy="1776659"/>
            <a:chOff x="3465597" y="1089031"/>
            <a:chExt cx="5309150" cy="1776659"/>
          </a:xfrm>
        </p:grpSpPr>
        <p:sp>
          <p:nvSpPr>
            <p:cNvPr id="31" name="Round Diagonal Corner Rectangle 30"/>
            <p:cNvSpPr/>
            <p:nvPr/>
          </p:nvSpPr>
          <p:spPr>
            <a:xfrm>
              <a:off x="3465597" y="1101827"/>
              <a:ext cx="5309150" cy="176386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31"/>
            <p:cNvSpPr/>
            <p:nvPr/>
          </p:nvSpPr>
          <p:spPr>
            <a:xfrm>
              <a:off x="3465597" y="1089031"/>
              <a:ext cx="5309150"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Rectangle 32"/>
                <p:cNvSpPr/>
                <p:nvPr/>
              </p:nvSpPr>
              <p:spPr>
                <a:xfrm>
                  <a:off x="3563889" y="1666250"/>
                  <a:ext cx="5095139" cy="1191480"/>
                </a:xfrm>
                <a:prstGeom prst="rect">
                  <a:avLst/>
                </a:prstGeom>
              </p:spPr>
              <p:txBody>
                <a:bodyPr wrap="square">
                  <a:spAutoFit/>
                </a:bodyPr>
                <a:lstStyle/>
                <a:p>
                  <a:pPr>
                    <a:spcAft>
                      <a:spcPts val="0"/>
                    </a:spcAft>
                    <a:tabLst>
                      <a:tab pos="8177213" algn="r"/>
                    </a:tabLst>
                  </a:pPr>
                  <a:r>
                    <a:rPr lang="en-US" sz="2600" dirty="0" smtClean="0"/>
                    <a:t>Simplify fully</a:t>
                  </a:r>
                  <a14:m>
                    <m:oMath xmlns:m="http://schemas.openxmlformats.org/officeDocument/2006/math">
                      <m:r>
                        <a:rPr lang="en-US" sz="3200" b="0" i="0" smtClean="0">
                          <a:latin typeface="Cambria Math" panose="02040503050406030204" pitchFamily="18" charset="0"/>
                          <a:cs typeface="Arial" panose="020B0604020202020204" pitchFamily="34" charset="0"/>
                        </a:rPr>
                        <m:t> </m:t>
                      </m:r>
                      <m:f>
                        <m:fP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𝑥</m:t>
                          </m:r>
                          <m:r>
                            <a:rPr lang="en-US" sz="3200" i="1" baseline="30000">
                              <a:latin typeface="Cambria Math" panose="02040503050406030204" pitchFamily="18" charset="0"/>
                              <a:cs typeface="Arial" panose="020B0604020202020204" pitchFamily="34" charset="0"/>
                            </a:rPr>
                            <m:t>2 + </m:t>
                          </m:r>
                          <m:r>
                            <a:rPr lang="en-US" sz="3200" b="0" i="1" smtClean="0">
                              <a:latin typeface="Cambria Math" panose="02040503050406030204" pitchFamily="18" charset="0"/>
                              <a:cs typeface="Arial" panose="020B0604020202020204" pitchFamily="34" charset="0"/>
                            </a:rPr>
                            <m:t>14</m:t>
                          </m:r>
                          <m:r>
                            <a:rPr lang="en-US" sz="3200" i="1">
                              <a:latin typeface="Cambria Math" panose="02040503050406030204" pitchFamily="18" charset="0"/>
                              <a:cs typeface="Arial" panose="020B0604020202020204" pitchFamily="34" charset="0"/>
                            </a:rPr>
                            <m:t>𝑥</m:t>
                          </m:r>
                          <m:r>
                            <a:rPr lang="en-US" sz="3200" i="1">
                              <a:latin typeface="Cambria Math" panose="02040503050406030204" pitchFamily="18" charset="0"/>
                              <a:cs typeface="Arial" panose="020B0604020202020204" pitchFamily="34" charset="0"/>
                            </a:rPr>
                            <m:t> + 49</m:t>
                          </m:r>
                        </m:num>
                        <m:den>
                          <m:r>
                            <m:rPr>
                              <m:sty m:val="p"/>
                            </m:rPr>
                            <a:rPr lang="en-US" sz="3200">
                              <a:latin typeface="Cambria Math" panose="02040503050406030204" pitchFamily="18" charset="0"/>
                              <a:cs typeface="Arial" panose="020B0604020202020204" pitchFamily="34" charset="0"/>
                            </a:rPr>
                            <m:t>x</m:t>
                          </m:r>
                          <m:r>
                            <a:rPr lang="en-US" sz="3200" baseline="30000">
                              <a:latin typeface="Cambria Math" panose="02040503050406030204" pitchFamily="18" charset="0"/>
                              <a:cs typeface="Arial" panose="020B0604020202020204" pitchFamily="34" charset="0"/>
                            </a:rPr>
                            <m:t>2</m:t>
                          </m:r>
                          <m:r>
                            <a:rPr lang="en-US" sz="3200">
                              <a:latin typeface="Cambria Math" panose="02040503050406030204" pitchFamily="18" charset="0"/>
                              <a:cs typeface="Arial" panose="020B0604020202020204" pitchFamily="34" charset="0"/>
                            </a:rPr>
                            <m:t> −</m:t>
                          </m:r>
                          <m:r>
                            <a:rPr lang="en-US" sz="3200" b="0" i="0" smtClean="0">
                              <a:latin typeface="Cambria Math" panose="02040503050406030204" pitchFamily="18" charset="0"/>
                              <a:cs typeface="Arial" panose="020B0604020202020204" pitchFamily="34" charset="0"/>
                            </a:rPr>
                            <m:t>49</m:t>
                          </m:r>
                        </m:den>
                      </m:f>
                    </m:oMath>
                  </a14:m>
                  <a:r>
                    <a:rPr lang="en-US" sz="2600" b="1" dirty="0" smtClean="0"/>
                    <a:t>	</a:t>
                  </a:r>
                  <a:br>
                    <a:rPr lang="en-US" sz="2600" b="1" dirty="0" smtClean="0"/>
                  </a:br>
                  <a:r>
                    <a:rPr lang="en-US" sz="2600" b="1" dirty="0" smtClean="0"/>
                    <a:t>	(3 marks)</a:t>
                  </a:r>
                  <a:endParaRPr lang="en-US" sz="2600" b="1" dirty="0"/>
                </a:p>
              </p:txBody>
            </p:sp>
          </mc:Choice>
          <mc:Fallback xmlns="">
            <p:sp>
              <p:nvSpPr>
                <p:cNvPr id="33" name="Rectangle 32"/>
                <p:cNvSpPr>
                  <a:spLocks noRot="1" noChangeAspect="1" noMove="1" noResize="1" noEditPoints="1" noAdjustHandles="1" noChangeArrowheads="1" noChangeShapeType="1" noTextEdit="1"/>
                </p:cNvSpPr>
                <p:nvPr/>
              </p:nvSpPr>
              <p:spPr>
                <a:xfrm>
                  <a:off x="3563889" y="1666250"/>
                  <a:ext cx="5095139" cy="1191480"/>
                </a:xfrm>
                <a:prstGeom prst="rect">
                  <a:avLst/>
                </a:prstGeom>
                <a:blipFill rotWithShape="0">
                  <a:blip r:embed="rId10"/>
                  <a:stretch>
                    <a:fillRect l="-2145" r="-2145" b="-11735"/>
                  </a:stretch>
                </a:blipFill>
              </p:spPr>
              <p:txBody>
                <a:bodyPr/>
                <a:lstStyle/>
                <a:p>
                  <a:r>
                    <a:rPr lang="en-US">
                      <a:noFill/>
                    </a:rPr>
                    <a:t> </a:t>
                  </a:r>
                </a:p>
              </p:txBody>
            </p:sp>
          </mc:Fallback>
        </mc:AlternateContent>
      </p:grpSp>
      <p:sp>
        <p:nvSpPr>
          <p:cNvPr id="42" name="Rectangle 41"/>
          <p:cNvSpPr/>
          <p:nvPr/>
        </p:nvSpPr>
        <p:spPr>
          <a:xfrm flipH="1">
            <a:off x="5616116" y="4653136"/>
            <a:ext cx="3276364" cy="1938992"/>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First </a:t>
            </a:r>
            <a:r>
              <a:rPr lang="en-US" sz="2000" dirty="0" err="1">
                <a:solidFill>
                  <a:schemeClr val="tx1"/>
                </a:solidFill>
                <a:latin typeface="Arial" panose="020B0604020202020204" pitchFamily="34" charset="0"/>
                <a:cs typeface="Arial" panose="020B0604020202020204" pitchFamily="34" charset="0"/>
              </a:rPr>
              <a:t>factorise</a:t>
            </a:r>
            <a:r>
              <a:rPr lang="en-US" sz="2000" dirty="0">
                <a:solidFill>
                  <a:schemeClr val="tx1"/>
                </a:solidFill>
                <a:latin typeface="Arial" panose="020B0604020202020204" pitchFamily="34" charset="0"/>
                <a:cs typeface="Arial" panose="020B0604020202020204" pitchFamily="34" charset="0"/>
              </a:rPr>
              <a:t> the numerator and denominator.</a:t>
            </a:r>
          </a:p>
          <a:p>
            <a:r>
              <a:rPr lang="en-US" sz="2000" dirty="0">
                <a:solidFill>
                  <a:schemeClr val="tx1"/>
                </a:solidFill>
                <a:latin typeface="Arial" panose="020B0604020202020204" pitchFamily="34" charset="0"/>
                <a:cs typeface="Arial" panose="020B0604020202020204" pitchFamily="34" charset="0"/>
              </a:rPr>
              <a:t>Use the fact that</a:t>
            </a:r>
          </a:p>
          <a:p>
            <a:r>
              <a:rPr lang="en-US" sz="2000" i="1" dirty="0" smtClean="0">
                <a:solidFill>
                  <a:schemeClr val="tx1"/>
                </a:solidFill>
                <a:latin typeface="Arial" panose="020B0604020202020204" pitchFamily="34" charset="0"/>
                <a:cs typeface="Arial" panose="020B0604020202020204" pitchFamily="34" charset="0"/>
              </a:rPr>
              <a:t>a</a:t>
            </a:r>
            <a:r>
              <a:rPr lang="en-US" sz="2000" baseline="30000" dirty="0" smtClean="0">
                <a:solidFill>
                  <a:schemeClr val="tx1"/>
                </a:solidFill>
                <a:latin typeface="Arial" panose="020B0604020202020204" pitchFamily="34" charset="0"/>
                <a:cs typeface="Arial" panose="020B0604020202020204" pitchFamily="34" charset="0"/>
              </a:rPr>
              <a:t>2</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b</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a:t>
            </a:r>
            <a:r>
              <a:rPr lang="en-US" sz="2000" i="1" dirty="0" smtClean="0">
                <a:solidFill>
                  <a:schemeClr val="tx1"/>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b</a:t>
            </a:r>
            <a:r>
              <a:rPr lang="en-US" sz="2000" dirty="0" smtClean="0">
                <a:solidFill>
                  <a:schemeClr val="tx1"/>
                </a:solidFill>
                <a:latin typeface="Arial" panose="020B0604020202020204" pitchFamily="34" charset="0"/>
                <a:cs typeface="Arial" panose="020B0604020202020204" pitchFamily="34" charset="0"/>
              </a:rPr>
              <a:t>)(</a:t>
            </a:r>
            <a:r>
              <a:rPr lang="en-US" sz="2000" i="1" dirty="0" smtClean="0">
                <a:solidFill>
                  <a:schemeClr val="tx1"/>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b</a:t>
            </a:r>
            <a:r>
              <a:rPr lang="en-US" sz="2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6007594"/>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5323060"/>
              </a:xfrm>
              <a:prstGeom prst="rect">
                <a:avLst/>
              </a:prstGeom>
            </p:spPr>
            <p:txBody>
              <a:bodyPr wrap="square">
                <a:spAutoFit/>
              </a:bodyPr>
              <a:lstStyle/>
              <a:p>
                <a:pPr marL="457200" indent="-457200">
                  <a:buClr>
                    <a:srgbClr val="C00000"/>
                  </a:buClr>
                  <a:buFont typeface="+mj-lt"/>
                  <a:buAutoNum type="arabicPeriod" startAt="7"/>
                  <a:tabLst>
                    <a:tab pos="862013" algn="l"/>
                  </a:tabLst>
                </a:pPr>
                <a:r>
                  <a:rPr lang="en-US" sz="2800" dirty="0" smtClean="0">
                    <a:latin typeface="Arial" panose="020B0604020202020204" pitchFamily="34" charset="0"/>
                    <a:cs typeface="Arial" panose="020B0604020202020204" pitchFamily="34" charset="0"/>
                  </a:rPr>
                  <a:t>Simplify fully:</a:t>
                </a:r>
              </a:p>
              <a:p>
                <a:pPr marL="1038225" lvl="1" indent="-581025">
                  <a:buClr>
                    <a:srgbClr val="C00000"/>
                  </a:buClr>
                  <a:buFont typeface="+mj-lt"/>
                  <a:buAutoNum type="alphaLcPeriod"/>
                  <a:tabLst>
                    <a:tab pos="25146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2(</m:t>
                        </m:r>
                        <m:r>
                          <m:rPr>
                            <m:sty m:val="p"/>
                          </m:rPr>
                          <a:rPr lang="en-US" sz="2800" i="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+ 3)</m:t>
                        </m:r>
                      </m:num>
                      <m:den>
                        <m:r>
                          <m:rPr>
                            <m:sty m:val="p"/>
                          </m:rPr>
                          <a:rPr lang="en-US" sz="2800" i="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 + </m:t>
                        </m:r>
                        <m:r>
                          <a:rPr lang="en-US" sz="2800" b="0" i="0" smtClean="0">
                            <a:latin typeface="Cambria Math" panose="02040503050406030204" pitchFamily="18" charset="0"/>
                            <a:cs typeface="Arial" panose="020B0604020202020204" pitchFamily="34" charset="0"/>
                          </a:rPr>
                          <m:t>8</m:t>
                        </m:r>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+ 15</m:t>
                        </m:r>
                      </m:den>
                    </m:f>
                  </m:oMath>
                </a14:m>
                <a:r>
                  <a:rPr lang="en-US" sz="2800" dirty="0">
                    <a:latin typeface="Arial" panose="020B0604020202020204" pitchFamily="34" charset="0"/>
                    <a:cs typeface="Arial" panose="020B0604020202020204" pitchFamily="34" charset="0"/>
                  </a:rPr>
                  <a:t> 	</a:t>
                </a:r>
                <a:r>
                  <a:rPr lang="en-US" sz="2800" dirty="0">
                    <a:solidFill>
                      <a:srgbClr val="C00000"/>
                    </a:solidFill>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i="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i="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m:t>
                        </m:r>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− 6</m:t>
                        </m:r>
                      </m:num>
                      <m:den>
                        <m:r>
                          <a:rPr lang="en-US" sz="2800" b="0" i="0" smtClean="0">
                            <a:latin typeface="Cambria Math" panose="02040503050406030204" pitchFamily="18" charset="0"/>
                            <a:cs typeface="Arial" panose="020B0604020202020204" pitchFamily="34" charset="0"/>
                          </a:rPr>
                          <m:t>5(</m:t>
                        </m:r>
                        <m:r>
                          <m:rPr>
                            <m:sty m:val="p"/>
                          </m:rPr>
                          <a:rPr lang="en-US" sz="2800" i="0">
                            <a:latin typeface="Cambria Math" panose="02040503050406030204" pitchFamily="18" charset="0"/>
                            <a:cs typeface="Arial" panose="020B0604020202020204" pitchFamily="34" charset="0"/>
                          </a:rPr>
                          <m:t>x</m:t>
                        </m:r>
                        <m:r>
                          <a:rPr lang="en-US" sz="2800" i="0">
                            <a:latin typeface="Cambria Math" panose="02040503050406030204" pitchFamily="18" charset="0"/>
                            <a:cs typeface="Arial" panose="020B0604020202020204" pitchFamily="34" charset="0"/>
                          </a:rPr>
                          <m:t> + 2)</m:t>
                        </m:r>
                      </m:den>
                    </m:f>
                  </m:oMath>
                </a14:m>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581025" indent="-581025">
                  <a:buClr>
                    <a:srgbClr val="C00000"/>
                  </a:buClr>
                  <a:buFont typeface="+mj-lt"/>
                  <a:buAutoNum type="arabicPeriod" startAt="7"/>
                  <a:tabLst>
                    <a:tab pos="2514600" algn="l"/>
                  </a:tabLst>
                </a:pPr>
                <a:r>
                  <a:rPr lang="en-US" sz="2800" dirty="0">
                    <a:latin typeface="Arial" panose="020B0604020202020204" pitchFamily="34" charset="0"/>
                    <a:cs typeface="Arial" panose="020B0604020202020204" pitchFamily="34" charset="0"/>
                  </a:rPr>
                  <a:t>Simplify fully</a:t>
                </a:r>
                <a:r>
                  <a:rPr lang="en-US" sz="2800" dirty="0" smtClean="0">
                    <a:latin typeface="Arial" panose="020B0604020202020204" pitchFamily="34" charset="0"/>
                    <a:cs typeface="Arial" panose="020B0604020202020204" pitchFamily="34" charset="0"/>
                  </a:rPr>
                  <a:t>:</a:t>
                </a:r>
              </a:p>
              <a:p>
                <a:pPr marL="1038225" lvl="1" indent="-581025">
                  <a:spcBef>
                    <a:spcPts val="1200"/>
                  </a:spcBef>
                  <a:buClr>
                    <a:srgbClr val="C00000"/>
                  </a:buClr>
                  <a:buFont typeface="+mj-lt"/>
                  <a:buAutoNum type="alphaLcPeriod"/>
                  <a:tabLst>
                    <a:tab pos="2867025"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baseline="30000">
                            <a:latin typeface="Cambria Math" panose="02040503050406030204" pitchFamily="18" charset="0"/>
                            <a:cs typeface="Arial" panose="020B0604020202020204" pitchFamily="34" charset="0"/>
                          </a:rPr>
                          <m:t>  </m:t>
                        </m:r>
                        <m:r>
                          <a:rPr lang="en-US" sz="2800">
                            <a:latin typeface="Cambria Math" panose="02040503050406030204" pitchFamily="18" charset="0"/>
                            <a:cs typeface="Arial" panose="020B0604020202020204" pitchFamily="34" charset="0"/>
                          </a:rPr>
                          <m:t>+</m:t>
                        </m:r>
                        <m:r>
                          <a:rPr lang="en-US" sz="2800" b="0" i="0" smtClean="0">
                            <a:latin typeface="Cambria Math" panose="02040503050406030204" pitchFamily="18" charset="0"/>
                            <a:cs typeface="Arial" panose="020B0604020202020204" pitchFamily="34" charset="0"/>
                          </a:rPr>
                          <m:t>8</m:t>
                        </m:r>
                        <m:r>
                          <a:rPr lang="en-US" sz="2800" b="0" i="1" smtClean="0">
                            <a:latin typeface="Cambria Math" panose="02040503050406030204" pitchFamily="18" charset="0"/>
                            <a:cs typeface="Arial" panose="020B0604020202020204" pitchFamily="34" charset="0"/>
                          </a:rPr>
                          <m:t>𝑥</m:t>
                        </m:r>
                        <m:r>
                          <a:rPr lang="en-US" sz="2800" b="0" i="1" smtClean="0">
                            <a:latin typeface="Cambria Math" panose="02040503050406030204" pitchFamily="18" charset="0"/>
                            <a:cs typeface="Arial" panose="020B0604020202020204" pitchFamily="34" charset="0"/>
                          </a:rPr>
                          <m:t>+15</m:t>
                        </m:r>
                      </m:num>
                      <m:den>
                        <m:r>
                          <m:rPr>
                            <m:sty m:val="p"/>
                          </m:rPr>
                          <a:rPr lang="en-US" sz="2800">
                            <a:latin typeface="Cambria Math" panose="02040503050406030204" pitchFamily="18" charset="0"/>
                            <a:cs typeface="Arial" panose="020B0604020202020204" pitchFamily="34" charset="0"/>
                          </a:rPr>
                          <m:t>x</m:t>
                        </m:r>
                        <m:r>
                          <a:rPr lang="en-US" sz="2800" baseline="30000">
                            <a:latin typeface="Cambria Math" panose="02040503050406030204" pitchFamily="18" charset="0"/>
                            <a:cs typeface="Arial" panose="020B0604020202020204" pitchFamily="34" charset="0"/>
                          </a:rPr>
                          <m:t>2 +</m:t>
                        </m:r>
                        <m:r>
                          <a:rPr lang="en-US" sz="2800" b="0" i="0" smtClean="0">
                            <a:latin typeface="Cambria Math" panose="02040503050406030204" pitchFamily="18" charset="0"/>
                            <a:cs typeface="Arial" panose="020B0604020202020204" pitchFamily="34" charset="0"/>
                          </a:rPr>
                          <m:t>2</m:t>
                        </m:r>
                        <m:r>
                          <m:rPr>
                            <m:sty m:val="p"/>
                          </m:rPr>
                          <a:rPr lang="en-US" sz="2800">
                            <a:latin typeface="Cambria Math" panose="02040503050406030204" pitchFamily="18" charset="0"/>
                            <a:cs typeface="Arial" panose="020B0604020202020204" pitchFamily="34" charset="0"/>
                          </a:rPr>
                          <m:t>x</m:t>
                        </m:r>
                        <m:r>
                          <a:rPr lang="en-US" sz="2800">
                            <a:latin typeface="Cambria Math" panose="02040503050406030204" pitchFamily="18" charset="0"/>
                            <a:cs typeface="Arial" panose="020B0604020202020204" pitchFamily="34" charset="0"/>
                          </a:rPr>
                          <m:t> − 15</m:t>
                        </m:r>
                      </m:den>
                    </m:f>
                  </m:oMath>
                </a14:m>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38225" lvl="1" indent="-581025">
                  <a:spcBef>
                    <a:spcPts val="1200"/>
                  </a:spcBef>
                  <a:buClr>
                    <a:srgbClr val="C00000"/>
                  </a:buClr>
                  <a:buFont typeface="+mj-lt"/>
                  <a:buAutoNum type="alphaLcPeriod"/>
                  <a:tabLst>
                    <a:tab pos="2867025"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a:latin typeface="Cambria Math" panose="02040503050406030204" pitchFamily="18" charset="0"/>
                            <a:cs typeface="Arial" panose="020B0604020202020204" pitchFamily="34" charset="0"/>
                          </a:rPr>
                          <m:t>x</m:t>
                        </m:r>
                        <m:r>
                          <a:rPr lang="en-US" sz="2800" baseline="30000">
                            <a:latin typeface="Cambria Math" panose="02040503050406030204" pitchFamily="18" charset="0"/>
                            <a:cs typeface="Arial" panose="020B0604020202020204" pitchFamily="34" charset="0"/>
                          </a:rPr>
                          <m:t>2</m:t>
                        </m:r>
                        <m:r>
                          <a:rPr lang="en-US" sz="2800">
                            <a:latin typeface="Cambria Math" panose="02040503050406030204" pitchFamily="18" charset="0"/>
                            <a:cs typeface="Arial" panose="020B0604020202020204" pitchFamily="34" charset="0"/>
                          </a:rPr>
                          <m:t> − </m:t>
                        </m:r>
                        <m:r>
                          <a:rPr lang="en-US" sz="2800" b="0" i="0" smtClean="0">
                            <a:latin typeface="Cambria Math" panose="02040503050406030204" pitchFamily="18" charset="0"/>
                            <a:cs typeface="Arial" panose="020B0604020202020204" pitchFamily="34" charset="0"/>
                          </a:rPr>
                          <m:t>11</m:t>
                        </m:r>
                        <m:r>
                          <m:rPr>
                            <m:sty m:val="p"/>
                          </m:rPr>
                          <a:rPr lang="en-US" sz="280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+ 30</m:t>
                        </m:r>
                      </m:num>
                      <m:den>
                        <m:r>
                          <m:rPr>
                            <m:sty m:val="p"/>
                          </m:rPr>
                          <a:rPr lang="en-US" sz="280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m:t>
                        </m:r>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−42)</m:t>
                        </m:r>
                      </m:den>
                    </m:f>
                  </m:oMath>
                </a14:m>
                <a:endParaRPr lang="en-US" sz="2800" dirty="0" smtClean="0">
                  <a:latin typeface="Arial" panose="020B0604020202020204" pitchFamily="34" charset="0"/>
                  <a:cs typeface="Arial" panose="020B0604020202020204" pitchFamily="34" charset="0"/>
                </a:endParaRPr>
              </a:p>
              <a:p>
                <a:pPr marL="1038225" lvl="1" indent="-581025">
                  <a:spcBef>
                    <a:spcPts val="1200"/>
                  </a:spcBef>
                  <a:buClr>
                    <a:srgbClr val="C00000"/>
                  </a:buClr>
                  <a:buFont typeface="+mj-lt"/>
                  <a:buAutoNum type="alphaLcPeriod" startAt="3"/>
                  <a:tabLst>
                    <a:tab pos="25146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baseline="3000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−25</m:t>
                        </m:r>
                      </m:num>
                      <m:den>
                        <m:d>
                          <m:dPr>
                            <m:ctrlPr>
                              <a:rPr lang="en-US" sz="2800" b="0" i="1" smtClean="0">
                                <a:latin typeface="Cambria Math" panose="02040503050406030204" pitchFamily="18" charset="0"/>
                                <a:cs typeface="Arial" panose="020B0604020202020204" pitchFamily="34" charset="0"/>
                              </a:rPr>
                            </m:ctrlPr>
                          </m:dPr>
                          <m:e>
                            <m:r>
                              <m:rPr>
                                <m:sty m:val="p"/>
                              </m:rPr>
                              <a:rPr lang="en-US" sz="280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+5</m:t>
                            </m:r>
                          </m:e>
                        </m:d>
                        <m:r>
                          <a:rPr lang="en-US" sz="2800" b="0" i="0" baseline="30000" smtClean="0">
                            <a:latin typeface="Cambria Math" panose="02040503050406030204" pitchFamily="18" charset="0"/>
                            <a:cs typeface="Arial" panose="020B0604020202020204" pitchFamily="34" charset="0"/>
                          </a:rPr>
                          <m:t>2</m:t>
                        </m:r>
                      </m:den>
                    </m:f>
                  </m:oMath>
                </a14:m>
                <a:r>
                  <a:rPr lang="en-US" sz="2800" dirty="0">
                    <a:latin typeface="Arial" panose="020B0604020202020204" pitchFamily="34" charset="0"/>
                    <a:cs typeface="Arial" panose="020B060402020202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5323060"/>
              </a:xfrm>
              <a:prstGeom prst="rect">
                <a:avLst/>
              </a:prstGeom>
              <a:blipFill rotWithShape="0">
                <a:blip r:embed="rId4"/>
                <a:stretch>
                  <a:fillRect l="-2086" t="-1145"/>
                </a:stretch>
              </a:blipFill>
            </p:spPr>
            <p:txBody>
              <a:bodyPr/>
              <a:lstStyle/>
              <a:p>
                <a:r>
                  <a:rPr lang="en-US">
                    <a:noFill/>
                  </a:rPr>
                  <a:t> </a:t>
                </a:r>
              </a:p>
            </p:txBody>
          </p:sp>
        </mc:Fallback>
      </mc:AlternateContent>
      <p:sp>
        <p:nvSpPr>
          <p:cNvPr id="6" name="Rectangle 5"/>
          <p:cNvSpPr/>
          <p:nvPr/>
        </p:nvSpPr>
        <p:spPr>
          <a:xfrm flipH="1">
            <a:off x="251520" y="2564904"/>
            <a:ext cx="5256584"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Do not expand the numerator. </a:t>
            </a:r>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5717" y="3645024"/>
            <a:ext cx="548640" cy="537090"/>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5717" y="1255828"/>
            <a:ext cx="548640" cy="548640"/>
          </a:xfrm>
          <a:prstGeom prst="rect">
            <a:avLst/>
          </a:prstGeom>
        </p:spPr>
      </p:pic>
      <p:sp>
        <p:nvSpPr>
          <p:cNvPr id="8" name="Rectangle 7"/>
          <p:cNvSpPr/>
          <p:nvPr/>
        </p:nvSpPr>
        <p:spPr>
          <a:xfrm flipH="1">
            <a:off x="3255955" y="4581128"/>
            <a:ext cx="2252149"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Factorise (</a:t>
            </a:r>
            <a:r>
              <a:rPr lang="en-US" sz="2400" i="1" dirty="0">
                <a:solidFill>
                  <a:schemeClr val="tx1"/>
                </a:solidFill>
                <a:latin typeface="Arial" panose="020B0604020202020204" pitchFamily="34" charset="0"/>
                <a:cs typeface="Arial" panose="020B0604020202020204" pitchFamily="34" charset="0"/>
              </a:rPr>
              <a:t>x</a:t>
            </a:r>
            <a:r>
              <a:rPr lang="en-US" sz="2400" baseline="30000" dirty="0">
                <a:solidFill>
                  <a:schemeClr val="tx1"/>
                </a:solidFill>
                <a:latin typeface="Arial" panose="020B0604020202020204" pitchFamily="34" charset="0"/>
                <a:cs typeface="Arial" panose="020B0604020202020204" pitchFamily="34" charset="0"/>
              </a:rPr>
              <a:t>2</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25) using </a:t>
            </a:r>
            <a:r>
              <a:rPr lang="en-US" sz="2400" dirty="0">
                <a:solidFill>
                  <a:schemeClr val="tx1"/>
                </a:solidFill>
                <a:latin typeface="Arial" panose="020B0604020202020204" pitchFamily="34" charset="0"/>
                <a:cs typeface="Arial" panose="020B0604020202020204" pitchFamily="34" charset="0"/>
              </a:rPr>
              <a:t>the difference of </a:t>
            </a:r>
            <a:r>
              <a:rPr lang="en-US" sz="2400" dirty="0" smtClean="0">
                <a:solidFill>
                  <a:schemeClr val="tx1"/>
                </a:solidFill>
                <a:latin typeface="Arial" panose="020B0604020202020204" pitchFamily="34" charset="0"/>
                <a:cs typeface="Arial" panose="020B0604020202020204" pitchFamily="34" charset="0"/>
              </a:rPr>
              <a:t>two squares</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4905157"/>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6739"/>
                <a:ext cx="5256584" cy="1913344"/>
              </a:xfrm>
              <a:prstGeom prst="rect">
                <a:avLst/>
              </a:prstGeom>
            </p:spPr>
            <p:txBody>
              <a:bodyPr wrap="square">
                <a:spAutoFit/>
              </a:bodyPr>
              <a:lstStyle/>
              <a:p>
                <a:pPr marL="514350" indent="-514350">
                  <a:buClr>
                    <a:srgbClr val="C00000"/>
                  </a:buClr>
                  <a:buFont typeface="+mj-lt"/>
                  <a:buAutoNum type="arabicPeriod" startAt="10"/>
                  <a:tabLst>
                    <a:tab pos="2514600" algn="l"/>
                  </a:tabLst>
                </a:pPr>
                <a:r>
                  <a:rPr lang="en-US" sz="2800" dirty="0" smtClean="0">
                    <a:latin typeface="Arial" panose="020B0604020202020204" pitchFamily="34" charset="0"/>
                    <a:cs typeface="Arial" panose="020B0604020202020204" pitchFamily="34" charset="0"/>
                  </a:rPr>
                  <a:t>Simplify </a:t>
                </a:r>
                <a:r>
                  <a:rPr lang="en-US" sz="2800" dirty="0">
                    <a:latin typeface="Arial" panose="020B0604020202020204" pitchFamily="34" charset="0"/>
                    <a:cs typeface="Arial" panose="020B0604020202020204" pitchFamily="34" charset="0"/>
                  </a:rPr>
                  <a:t>fully</a:t>
                </a:r>
                <a:r>
                  <a:rPr lang="en-US" sz="2800" dirty="0" smtClean="0">
                    <a:latin typeface="Arial" panose="020B0604020202020204" pitchFamily="34" charset="0"/>
                    <a:cs typeface="Arial" panose="020B0604020202020204" pitchFamily="34" charset="0"/>
                  </a:rPr>
                  <a:t>:</a:t>
                </a:r>
              </a:p>
              <a:p>
                <a:pPr marL="1038225" lvl="1" indent="-581025">
                  <a:spcBef>
                    <a:spcPts val="0"/>
                  </a:spcBef>
                  <a:spcAft>
                    <a:spcPts val="1200"/>
                  </a:spcAft>
                  <a:buClr>
                    <a:srgbClr val="C00000"/>
                  </a:buClr>
                  <a:buFont typeface="+mj-lt"/>
                  <a:buAutoNum type="alphaLcPeriod"/>
                  <a:tabLst>
                    <a:tab pos="2867025"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2</m:t>
                        </m:r>
                        <m:r>
                          <m:rPr>
                            <m:sty m:val="p"/>
                          </m:rPr>
                          <a:rPr lang="en-US" sz="2800" i="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i="0" baseline="3000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m:t>
                        </m:r>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− 3</m:t>
                        </m:r>
                      </m:num>
                      <m:den>
                        <m:r>
                          <a:rPr lang="en-US" sz="2800" b="0" i="0" smtClean="0">
                            <a:latin typeface="Cambria Math" panose="02040503050406030204" pitchFamily="18" charset="0"/>
                            <a:cs typeface="Arial" panose="020B0604020202020204" pitchFamily="34" charset="0"/>
                          </a:rPr>
                          <m:t>3</m:t>
                        </m:r>
                        <m:r>
                          <m:rPr>
                            <m:sty m:val="p"/>
                          </m:rPr>
                          <a:rPr lang="en-US" sz="2800" i="0">
                            <a:latin typeface="Cambria Math" panose="02040503050406030204" pitchFamily="18" charset="0"/>
                            <a:cs typeface="Arial" panose="020B0604020202020204" pitchFamily="34" charset="0"/>
                          </a:rPr>
                          <m:t>x</m:t>
                        </m:r>
                        <m:r>
                          <a:rPr lang="en-US" sz="2800" i="0" baseline="30000">
                            <a:latin typeface="Cambria Math" panose="02040503050406030204" pitchFamily="18" charset="0"/>
                            <a:cs typeface="Arial" panose="020B0604020202020204" pitchFamily="34" charset="0"/>
                          </a:rPr>
                          <m:t>2 </m:t>
                        </m:r>
                        <m:r>
                          <a:rPr lang="en-US" sz="2800" i="0">
                            <a:latin typeface="Cambria Math" panose="02040503050406030204" pitchFamily="18" charset="0"/>
                            <a:cs typeface="Arial" panose="020B0604020202020204" pitchFamily="34" charset="0"/>
                          </a:rPr>
                          <m:t>+</m:t>
                        </m:r>
                        <m:r>
                          <a:rPr lang="en-US" sz="2800" b="0" i="0" smtClean="0">
                            <a:latin typeface="Cambria Math" panose="02040503050406030204" pitchFamily="18" charset="0"/>
                            <a:cs typeface="Arial" panose="020B0604020202020204" pitchFamily="34" charset="0"/>
                          </a:rPr>
                          <m:t> </m:t>
                        </m:r>
                        <m:r>
                          <m:rPr>
                            <m:sty m:val="p"/>
                          </m:rPr>
                          <a:rPr lang="en-US" sz="2800" i="0">
                            <a:latin typeface="Cambria Math" panose="02040503050406030204" pitchFamily="18" charset="0"/>
                            <a:cs typeface="Arial" panose="020B0604020202020204" pitchFamily="34" charset="0"/>
                          </a:rPr>
                          <m:t>x</m:t>
                        </m:r>
                        <m:r>
                          <a:rPr lang="en-US" sz="2800" i="0">
                            <a:latin typeface="Cambria Math" panose="02040503050406030204" pitchFamily="18" charset="0"/>
                            <a:cs typeface="Arial" panose="020B0604020202020204" pitchFamily="34" charset="0"/>
                          </a:rPr>
                          <m:t> −2</m:t>
                        </m:r>
                      </m:den>
                    </m:f>
                  </m:oMath>
                </a14:m>
                <a:r>
                  <a:rPr lang="en-US" sz="28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5</m:t>
                        </m:r>
                        <m:r>
                          <m:rPr>
                            <m:sty m:val="p"/>
                          </m:rPr>
                          <a:rPr lang="en-US" sz="2800" i="0">
                            <a:latin typeface="Cambria Math" panose="02040503050406030204" pitchFamily="18" charset="0"/>
                            <a:cs typeface="Arial" panose="020B0604020202020204" pitchFamily="34" charset="0"/>
                          </a:rPr>
                          <m:t>x</m:t>
                        </m:r>
                        <m:r>
                          <a:rPr lang="en-US" sz="2800" i="0" baseline="30000">
                            <a:latin typeface="Cambria Math" panose="02040503050406030204" pitchFamily="18" charset="0"/>
                            <a:cs typeface="Arial" panose="020B0604020202020204" pitchFamily="34" charset="0"/>
                          </a:rPr>
                          <m:t>2</m:t>
                        </m:r>
                        <m:r>
                          <a:rPr lang="en-US" sz="2800" b="0" i="0" smtClean="0">
                            <a:latin typeface="Cambria Math" panose="02040503050406030204" pitchFamily="18" charset="0"/>
                            <a:cs typeface="Arial" panose="020B0604020202020204" pitchFamily="34" charset="0"/>
                          </a:rPr>
                          <m:t>+</m:t>
                        </m:r>
                        <m:r>
                          <a:rPr lang="en-US" sz="2800" i="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14</m:t>
                        </m:r>
                        <m:r>
                          <m:rPr>
                            <m:sty m:val="p"/>
                          </m:rPr>
                          <a:rPr lang="en-US" sz="2800" i="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− 3</m:t>
                        </m:r>
                      </m:num>
                      <m:den>
                        <m:r>
                          <a:rPr lang="en-US" sz="2800" b="0" i="0" smtClean="0">
                            <a:latin typeface="Cambria Math" panose="02040503050406030204" pitchFamily="18" charset="0"/>
                            <a:cs typeface="Arial" panose="020B0604020202020204" pitchFamily="34" charset="0"/>
                          </a:rPr>
                          <m:t>6</m:t>
                        </m:r>
                        <m:r>
                          <m:rPr>
                            <m:sty m:val="p"/>
                          </m:rPr>
                          <a:rPr lang="en-US" sz="2800" i="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i="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23</m:t>
                        </m:r>
                        <m:r>
                          <m:rPr>
                            <m:sty m:val="p"/>
                          </m:rPr>
                          <a:rPr lang="en-US" sz="2800" b="0" i="0" smtClean="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 +15</m:t>
                        </m:r>
                      </m:den>
                    </m:f>
                  </m:oMath>
                </a14:m>
                <a:endParaRPr lang="en-US" sz="2800" dirty="0" smtClean="0">
                  <a:latin typeface="Arial" panose="020B0604020202020204" pitchFamily="34" charset="0"/>
                  <a:cs typeface="Arial" panose="020B0604020202020204" pitchFamily="34" charset="0"/>
                </a:endParaRPr>
              </a:p>
              <a:p>
                <a:pPr marL="1038225" lvl="1" indent="-581025">
                  <a:spcBef>
                    <a:spcPts val="0"/>
                  </a:spcBef>
                  <a:spcAft>
                    <a:spcPts val="1200"/>
                  </a:spcAft>
                  <a:buClr>
                    <a:srgbClr val="C00000"/>
                  </a:buClr>
                  <a:buFont typeface="+mj-lt"/>
                  <a:buAutoNum type="alphaLcPeriod" startAt="3"/>
                  <a:tabLst>
                    <a:tab pos="2514600"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25</m:t>
                        </m:r>
                        <m:r>
                          <m:rPr>
                            <m:sty m:val="p"/>
                          </m:rPr>
                          <a:rPr lang="en-US" sz="2800" i="0">
                            <a:latin typeface="Cambria Math" panose="02040503050406030204" pitchFamily="18" charset="0"/>
                            <a:cs typeface="Arial" panose="020B0604020202020204" pitchFamily="34" charset="0"/>
                          </a:rPr>
                          <m:t>x</m:t>
                        </m:r>
                        <m:r>
                          <a:rPr lang="en-US" sz="2800" b="0" i="0" baseline="30000" smtClean="0">
                            <a:latin typeface="Cambria Math" panose="02040503050406030204" pitchFamily="18" charset="0"/>
                            <a:cs typeface="Arial" panose="020B0604020202020204" pitchFamily="34" charset="0"/>
                          </a:rPr>
                          <m:t>2</m:t>
                        </m:r>
                        <m:r>
                          <a:rPr lang="en-US" sz="2800" i="0" baseline="3000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− 1</m:t>
                        </m:r>
                      </m:num>
                      <m:den>
                        <m:r>
                          <a:rPr lang="en-US" sz="2800" i="0">
                            <a:latin typeface="Cambria Math" panose="02040503050406030204" pitchFamily="18" charset="0"/>
                            <a:cs typeface="Arial" panose="020B0604020202020204" pitchFamily="34" charset="0"/>
                          </a:rPr>
                          <m:t>25</m:t>
                        </m:r>
                        <m:r>
                          <m:rPr>
                            <m:sty m:val="p"/>
                          </m:rPr>
                          <a:rPr lang="en-US" sz="2800" i="0">
                            <a:latin typeface="Cambria Math" panose="02040503050406030204" pitchFamily="18" charset="0"/>
                            <a:cs typeface="Arial" panose="020B0604020202020204" pitchFamily="34" charset="0"/>
                          </a:rPr>
                          <m:t>x</m:t>
                        </m:r>
                        <m:r>
                          <a:rPr lang="en-US" sz="2800" i="0" baseline="30000">
                            <a:latin typeface="Cambria Math" panose="02040503050406030204" pitchFamily="18" charset="0"/>
                            <a:cs typeface="Arial" panose="020B0604020202020204" pitchFamily="34" charset="0"/>
                          </a:rPr>
                          <m:t>2</m:t>
                        </m:r>
                        <m:r>
                          <a:rPr lang="en-US" sz="2800" i="0">
                            <a:latin typeface="Cambria Math" panose="02040503050406030204" pitchFamily="18" charset="0"/>
                            <a:cs typeface="Arial" panose="020B0604020202020204" pitchFamily="34" charset="0"/>
                          </a:rPr>
                          <m:t> +10</m:t>
                        </m:r>
                        <m:r>
                          <m:rPr>
                            <m:sty m:val="p"/>
                          </m:rPr>
                          <a:rPr lang="en-US" sz="2800" i="0">
                            <a:latin typeface="Cambria Math" panose="02040503050406030204" pitchFamily="18" charset="0"/>
                            <a:cs typeface="Arial" panose="020B0604020202020204" pitchFamily="34" charset="0"/>
                          </a:rPr>
                          <m:t>x</m:t>
                        </m:r>
                        <m:r>
                          <a:rPr lang="en-US" sz="2800" i="0">
                            <a:latin typeface="Cambria Math" panose="02040503050406030204" pitchFamily="18" charset="0"/>
                            <a:cs typeface="Arial" panose="020B0604020202020204" pitchFamily="34" charset="0"/>
                          </a:rPr>
                          <m:t>+1</m:t>
                        </m:r>
                      </m:den>
                    </m:f>
                  </m:oMath>
                </a14:m>
                <a:r>
                  <a:rPr lang="en-US" sz="2800" dirty="0">
                    <a:latin typeface="Arial" panose="020B0604020202020204" pitchFamily="34" charset="0"/>
                    <a:cs typeface="Arial" panose="020B060402020202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51520" y="1216739"/>
                <a:ext cx="5256584" cy="1913344"/>
              </a:xfrm>
              <a:prstGeom prst="rect">
                <a:avLst/>
              </a:prstGeom>
              <a:blipFill rotWithShape="0">
                <a:blip r:embed="rId10"/>
                <a:stretch>
                  <a:fillRect l="-2086" t="-3514"/>
                </a:stretch>
              </a:blipFill>
            </p:spPr>
            <p:txBody>
              <a:bodyPr/>
              <a:lstStyle/>
              <a:p>
                <a:r>
                  <a:rPr lang="en-US">
                    <a:noFill/>
                  </a:rPr>
                  <a:t> </a:t>
                </a:r>
              </a:p>
            </p:txBody>
          </p:sp>
        </mc:Fallback>
      </mc:AlternateContent>
      <p:pic>
        <p:nvPicPr>
          <p:cNvPr id="13" name="Picture 1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205717" y="1268760"/>
            <a:ext cx="548640" cy="537090"/>
          </a:xfrm>
          <a:prstGeom prst="rect">
            <a:avLst/>
          </a:prstGeom>
        </p:spPr>
      </p:pic>
      <p:pic>
        <p:nvPicPr>
          <p:cNvPr id="9" name="Picture 8"/>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203485" y="3672448"/>
            <a:ext cx="548640" cy="548640"/>
          </a:xfrm>
          <a:prstGeom prst="rect">
            <a:avLst/>
          </a:prstGeom>
        </p:spPr>
      </p:pic>
      <p:grpSp>
        <p:nvGrpSpPr>
          <p:cNvPr id="10" name="Group 9"/>
          <p:cNvGrpSpPr/>
          <p:nvPr/>
        </p:nvGrpSpPr>
        <p:grpSpPr>
          <a:xfrm>
            <a:off x="288096" y="3284984"/>
            <a:ext cx="5173611" cy="1804735"/>
            <a:chOff x="3465597" y="1089031"/>
            <a:chExt cx="5309150" cy="1804735"/>
          </a:xfrm>
        </p:grpSpPr>
        <p:sp>
          <p:nvSpPr>
            <p:cNvPr id="11" name="Round Diagonal Corner Rectangle 10"/>
            <p:cNvSpPr/>
            <p:nvPr/>
          </p:nvSpPr>
          <p:spPr>
            <a:xfrm>
              <a:off x="3465597" y="1089031"/>
              <a:ext cx="5309150" cy="1804735"/>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11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563889" y="1666250"/>
                  <a:ext cx="5095139" cy="1227516"/>
                </a:xfrm>
                <a:prstGeom prst="rect">
                  <a:avLst/>
                </a:prstGeom>
              </p:spPr>
              <p:txBody>
                <a:bodyPr wrap="square">
                  <a:spAutoFit/>
                </a:bodyPr>
                <a:lstStyle/>
                <a:p>
                  <a:pPr>
                    <a:spcAft>
                      <a:spcPts val="1200"/>
                    </a:spcAft>
                    <a:tabLst>
                      <a:tab pos="4972050" algn="r"/>
                    </a:tabLst>
                  </a:pPr>
                  <a:r>
                    <a:rPr lang="en-US" sz="2400" dirty="0" smtClean="0"/>
                    <a:t>Simplify fully: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m:rPr>
                              <m:sty m:val="p"/>
                            </m:rPr>
                            <a:rPr lang="en-US" sz="2800">
                              <a:latin typeface="Cambria Math" panose="02040503050406030204" pitchFamily="18" charset="0"/>
                              <a:cs typeface="Arial" panose="020B0604020202020204" pitchFamily="34" charset="0"/>
                            </a:rPr>
                            <m:t>x</m:t>
                          </m:r>
                          <m:r>
                            <a:rPr lang="en-US" sz="2800" baseline="30000">
                              <a:latin typeface="Cambria Math" panose="02040503050406030204" pitchFamily="18" charset="0"/>
                              <a:cs typeface="Arial" panose="020B0604020202020204" pitchFamily="34" charset="0"/>
                            </a:rPr>
                            <m:t>2 </m:t>
                          </m:r>
                          <m:r>
                            <a:rPr lang="en-US" sz="2800" b="0" i="0" smtClean="0">
                              <a:latin typeface="Cambria Math" panose="02040503050406030204" pitchFamily="18" charset="0"/>
                              <a:cs typeface="Arial" panose="020B0604020202020204" pitchFamily="34" charset="0"/>
                            </a:rPr>
                            <m:t>+3</m:t>
                          </m:r>
                          <m:r>
                            <m:rPr>
                              <m:sty m:val="p"/>
                            </m:rPr>
                            <a:rPr lang="en-US" sz="2800">
                              <a:latin typeface="Cambria Math" panose="02040503050406030204" pitchFamily="18" charset="0"/>
                              <a:cs typeface="Arial" panose="020B0604020202020204" pitchFamily="34" charset="0"/>
                            </a:rPr>
                            <m:t>x</m:t>
                          </m:r>
                          <m:r>
                            <a:rPr lang="en-US" sz="2800">
                              <a:latin typeface="Cambria Math" panose="02040503050406030204" pitchFamily="18" charset="0"/>
                              <a:cs typeface="Arial" panose="020B0604020202020204" pitchFamily="34" charset="0"/>
                            </a:rPr>
                            <m:t> −4</m:t>
                          </m:r>
                        </m:num>
                        <m:den>
                          <m:r>
                            <a:rPr lang="en-US" sz="2800" b="0" i="0" smtClean="0">
                              <a:latin typeface="Cambria Math" panose="02040503050406030204" pitchFamily="18" charset="0"/>
                              <a:cs typeface="Arial" panose="020B0604020202020204" pitchFamily="34" charset="0"/>
                            </a:rPr>
                            <m:t>2</m:t>
                          </m:r>
                          <m:r>
                            <m:rPr>
                              <m:sty m:val="p"/>
                            </m:rPr>
                            <a:rPr lang="en-US" sz="2800">
                              <a:latin typeface="Cambria Math" panose="02040503050406030204" pitchFamily="18" charset="0"/>
                              <a:cs typeface="Arial" panose="020B0604020202020204" pitchFamily="34" charset="0"/>
                            </a:rPr>
                            <m:t>x</m:t>
                          </m:r>
                          <m:r>
                            <a:rPr lang="en-US" sz="2800" baseline="30000">
                              <a:latin typeface="Cambria Math" panose="02040503050406030204" pitchFamily="18" charset="0"/>
                              <a:cs typeface="Arial" panose="020B0604020202020204" pitchFamily="34" charset="0"/>
                            </a:rPr>
                            <m:t>2 </m:t>
                          </m:r>
                          <m:r>
                            <a:rPr lang="en-US" sz="2800" b="0" i="0" baseline="30000" smtClean="0">
                              <a:latin typeface="Cambria Math" panose="02040503050406030204" pitchFamily="18" charset="0"/>
                              <a:cs typeface="Arial" panose="020B0604020202020204" pitchFamily="34" charset="0"/>
                            </a:rPr>
                            <m:t> </m:t>
                          </m:r>
                          <m:r>
                            <a:rPr lang="en-US" sz="2800" b="0" i="0" smtClean="0">
                              <a:latin typeface="Cambria Math" panose="02040503050406030204" pitchFamily="18" charset="0"/>
                              <a:cs typeface="Arial" panose="020B0604020202020204" pitchFamily="34" charset="0"/>
                            </a:rPr>
                            <m:t>−5</m:t>
                          </m:r>
                          <m:r>
                            <m:rPr>
                              <m:sty m:val="p"/>
                            </m:rPr>
                            <a:rPr lang="en-US" sz="2800">
                              <a:latin typeface="Cambria Math" panose="02040503050406030204" pitchFamily="18" charset="0"/>
                              <a:cs typeface="Arial" panose="020B0604020202020204" pitchFamily="34" charset="0"/>
                            </a:rPr>
                            <m:t>x</m:t>
                          </m:r>
                          <m:r>
                            <a:rPr lang="en-US" sz="2800" b="0" i="0" smtClean="0">
                              <a:latin typeface="Cambria Math" panose="02040503050406030204" pitchFamily="18" charset="0"/>
                              <a:cs typeface="Arial" panose="020B0604020202020204" pitchFamily="34" charset="0"/>
                            </a:rPr>
                            <m:t>+3</m:t>
                          </m:r>
                        </m:den>
                      </m:f>
                    </m:oMath>
                  </a14:m>
                  <a:r>
                    <a:rPr lang="en-US" sz="2400" b="1" dirty="0" smtClean="0"/>
                    <a:t>	(3 marks)</a:t>
                  </a:r>
                </a:p>
                <a:p>
                  <a:pPr>
                    <a:spcAft>
                      <a:spcPts val="1200"/>
                    </a:spcAft>
                    <a:tabLst>
                      <a:tab pos="4972050" algn="r"/>
                    </a:tabLst>
                  </a:pPr>
                  <a:r>
                    <a:rPr lang="en-US" sz="2400" b="1" i="1" dirty="0"/>
                    <a:t>	</a:t>
                  </a:r>
                  <a:r>
                    <a:rPr lang="en-US" sz="2400" i="1" dirty="0"/>
                    <a:t>June 2012, Q23a, </a:t>
                  </a:r>
                  <a:r>
                    <a:rPr lang="en-US" sz="2400" i="1" dirty="0" smtClean="0"/>
                    <a:t>1MA0/1H</a:t>
                  </a:r>
                  <a:endParaRPr lang="en-US" sz="2400" i="1" dirty="0"/>
                </a:p>
              </p:txBody>
            </p:sp>
          </mc:Choice>
          <mc:Fallback xmlns="">
            <p:sp>
              <p:nvSpPr>
                <p:cNvPr id="15" name="Rectangle 14"/>
                <p:cNvSpPr>
                  <a:spLocks noRot="1" noChangeAspect="1" noMove="1" noResize="1" noEditPoints="1" noAdjustHandles="1" noChangeArrowheads="1" noChangeShapeType="1" noTextEdit="1"/>
                </p:cNvSpPr>
                <p:nvPr/>
              </p:nvSpPr>
              <p:spPr>
                <a:xfrm>
                  <a:off x="3563889" y="1666250"/>
                  <a:ext cx="5095139" cy="1227516"/>
                </a:xfrm>
                <a:prstGeom prst="rect">
                  <a:avLst/>
                </a:prstGeom>
                <a:blipFill rotWithShape="0">
                  <a:blip r:embed="rId13"/>
                  <a:stretch>
                    <a:fillRect l="-1966" r="-1843" b="-10945"/>
                  </a:stretch>
                </a:blipFill>
              </p:spPr>
              <p:txBody>
                <a:bodyPr/>
                <a:lstStyle/>
                <a:p>
                  <a:r>
                    <a:rPr lang="en-US">
                      <a:noFill/>
                    </a:rPr>
                    <a:t> </a:t>
                  </a:r>
                </a:p>
              </p:txBody>
            </p:sp>
          </mc:Fallback>
        </mc:AlternateContent>
      </p:grpSp>
      <p:sp>
        <p:nvSpPr>
          <p:cNvPr id="16" name="Rectangle 15"/>
          <p:cNvSpPr/>
          <p:nvPr/>
        </p:nvSpPr>
        <p:spPr>
          <a:xfrm flipH="1">
            <a:off x="259649" y="5201905"/>
            <a:ext cx="5202200"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a:t>
            </a:r>
            <a:r>
              <a:rPr lang="en-US" sz="2000" b="1" dirty="0" smtClean="0">
                <a:solidFill>
                  <a:schemeClr val="tx1"/>
                </a:solidFill>
                <a:latin typeface="Arial" panose="020B0604020202020204" pitchFamily="34" charset="0"/>
                <a:cs typeface="Arial" panose="020B0604020202020204" pitchFamily="34" charset="0"/>
              </a:rPr>
              <a:t>hint - </a:t>
            </a:r>
            <a:r>
              <a:rPr lang="en-US" sz="2000" dirty="0" smtClean="0">
                <a:solidFill>
                  <a:schemeClr val="tx1"/>
                </a:solidFill>
                <a:latin typeface="Arial" panose="020B0604020202020204" pitchFamily="34" charset="0"/>
                <a:cs typeface="Arial" panose="020B0604020202020204" pitchFamily="34" charset="0"/>
              </a:rPr>
              <a:t>1 </a:t>
            </a:r>
            <a:r>
              <a:rPr lang="en-US" sz="2000" dirty="0">
                <a:solidFill>
                  <a:schemeClr val="tx1"/>
                </a:solidFill>
                <a:latin typeface="Arial" panose="020B0604020202020204" pitchFamily="34" charset="0"/>
                <a:cs typeface="Arial" panose="020B0604020202020204" pitchFamily="34" charset="0"/>
              </a:rPr>
              <a:t>mark is awarded For correctly </a:t>
            </a:r>
            <a:r>
              <a:rPr lang="en-US" sz="2000" dirty="0" err="1">
                <a:solidFill>
                  <a:schemeClr val="tx1"/>
                </a:solidFill>
                <a:latin typeface="Arial" panose="020B0604020202020204" pitchFamily="34" charset="0"/>
                <a:cs typeface="Arial" panose="020B0604020202020204" pitchFamily="34" charset="0"/>
              </a:rPr>
              <a:t>factorising</a:t>
            </a:r>
            <a:r>
              <a:rPr lang="en-US" sz="2000" dirty="0">
                <a:solidFill>
                  <a:schemeClr val="tx1"/>
                </a:solidFill>
                <a:latin typeface="Arial" panose="020B0604020202020204" pitchFamily="34" charset="0"/>
                <a:cs typeface="Arial" panose="020B0604020202020204" pitchFamily="34" charset="0"/>
              </a:rPr>
              <a:t> the </a:t>
            </a:r>
            <a:r>
              <a:rPr lang="en-US" sz="2000" dirty="0" smtClean="0">
                <a:solidFill>
                  <a:schemeClr val="tx1"/>
                </a:solidFill>
                <a:latin typeface="Arial" panose="020B0604020202020204" pitchFamily="34" charset="0"/>
                <a:cs typeface="Arial" panose="020B0604020202020204" pitchFamily="34" charset="0"/>
              </a:rPr>
              <a:t>numerator; 1 </a:t>
            </a:r>
            <a:r>
              <a:rPr lang="en-US" sz="2000" dirty="0">
                <a:solidFill>
                  <a:schemeClr val="tx1"/>
                </a:solidFill>
                <a:latin typeface="Arial" panose="020B0604020202020204" pitchFamily="34" charset="0"/>
                <a:cs typeface="Arial" panose="020B0604020202020204" pitchFamily="34" charset="0"/>
              </a:rPr>
              <a:t>mark for </a:t>
            </a:r>
            <a:r>
              <a:rPr lang="en-US" sz="2000" dirty="0" err="1">
                <a:solidFill>
                  <a:schemeClr val="tx1"/>
                </a:solidFill>
                <a:latin typeface="Arial" panose="020B0604020202020204" pitchFamily="34" charset="0"/>
                <a:cs typeface="Arial" panose="020B0604020202020204" pitchFamily="34" charset="0"/>
              </a:rPr>
              <a:t>factorising</a:t>
            </a:r>
            <a:r>
              <a:rPr lang="en-US" sz="2000" dirty="0">
                <a:solidFill>
                  <a:schemeClr val="tx1"/>
                </a:solidFill>
                <a:latin typeface="Arial" panose="020B0604020202020204" pitchFamily="34" charset="0"/>
                <a:cs typeface="Arial" panose="020B0604020202020204" pitchFamily="34" charset="0"/>
              </a:rPr>
              <a:t> the denominator; and </a:t>
            </a:r>
            <a:r>
              <a:rPr lang="en-US" sz="2000" dirty="0" smtClean="0">
                <a:solidFill>
                  <a:schemeClr val="tx1"/>
                </a:solidFill>
                <a:latin typeface="Arial" panose="020B0604020202020204" pitchFamily="34" charset="0"/>
                <a:cs typeface="Arial" panose="020B0604020202020204" pitchFamily="34" charset="0"/>
              </a:rPr>
              <a:t>1 </a:t>
            </a:r>
            <a:r>
              <a:rPr lang="en-US" sz="2000" dirty="0">
                <a:solidFill>
                  <a:schemeClr val="tx1"/>
                </a:solidFill>
                <a:latin typeface="Arial" panose="020B0604020202020204" pitchFamily="34" charset="0"/>
                <a:cs typeface="Arial" panose="020B0604020202020204" pitchFamily="34" charset="0"/>
              </a:rPr>
              <a:t>mark for the correct Final answer.</a:t>
            </a:r>
          </a:p>
        </p:txBody>
      </p:sp>
    </p:spTree>
    <p:extLst>
      <p:ext uri="{BB962C8B-B14F-4D97-AF65-F5344CB8AC3E}">
        <p14:creationId xmlns:p14="http://schemas.microsoft.com/office/powerpoint/2010/main" val="399468004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6739"/>
                <a:ext cx="5256584" cy="5247527"/>
              </a:xfrm>
              <a:prstGeom prst="rect">
                <a:avLst/>
              </a:prstGeom>
            </p:spPr>
            <p:txBody>
              <a:bodyPr wrap="square">
                <a:spAutoFit/>
              </a:bodyPr>
              <a:lstStyle/>
              <a:p>
                <a:pPr marL="809625" indent="-809625">
                  <a:buClr>
                    <a:srgbClr val="C00000"/>
                  </a:buClr>
                  <a:buFont typeface="+mj-lt"/>
                  <a:buAutoNum type="arabicPeriod" startAt="12"/>
                  <a:tabLst>
                    <a:tab pos="1319213" algn="l"/>
                  </a:tabLst>
                </a:pPr>
                <a:r>
                  <a:rPr lang="en-US" sz="3200" dirty="0" smtClean="0">
                    <a:solidFill>
                      <a:srgbClr val="C00000"/>
                    </a:solidFill>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Copy and complete: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(6 - x) =-(</a:t>
                </a:r>
                <a:r>
                  <a:rPr lang="en-US" sz="3200" dirty="0" smtClean="0">
                    <a:latin typeface="Arial" panose="020B0604020202020204" pitchFamily="34" charset="0"/>
                    <a:cs typeface="Arial" panose="020B0604020202020204" pitchFamily="34" charset="0"/>
                    <a:sym typeface="Wingdings" panose="05000000000000000000" pitchFamily="2" charset="2"/>
                  </a:rPr>
                  <a:t> - </a:t>
                </a:r>
                <a:r>
                  <a:rPr lang="en-US" sz="3200" dirty="0">
                    <a:latin typeface="Arial" panose="020B0604020202020204" pitchFamily="34" charset="0"/>
                    <a:cs typeface="Arial" panose="020B0604020202020204" pitchFamily="34" charset="0"/>
                    <a:sym typeface="Wingdings" panose="05000000000000000000" pitchFamily="2" charset="2"/>
                  </a:rPr>
                  <a:t></a:t>
                </a:r>
                <a:r>
                  <a:rPr lang="en-US" sz="3200" dirty="0" smtClean="0">
                    <a:latin typeface="Arial" panose="020B0604020202020204" pitchFamily="34" charset="0"/>
                    <a:cs typeface="Arial" panose="020B0604020202020204" pitchFamily="34" charset="0"/>
                  </a:rPr>
                  <a:t>) </a:t>
                </a:r>
              </a:p>
              <a:p>
                <a:pPr marL="1319213" lvl="1" indent="-509588">
                  <a:buClr>
                    <a:srgbClr val="C00000"/>
                  </a:buClr>
                  <a:buFont typeface="+mj-lt"/>
                  <a:buAutoNum type="alphaLcPeriod" startAt="2"/>
                </a:pPr>
                <a:r>
                  <a:rPr lang="en-US" sz="3200" dirty="0" smtClean="0">
                    <a:latin typeface="Arial" panose="020B0604020202020204" pitchFamily="34" charset="0"/>
                    <a:cs typeface="Arial" panose="020B0604020202020204" pitchFamily="34" charset="0"/>
                  </a:rPr>
                  <a:t>Simplify</a:t>
                </a:r>
                <a:endParaRPr lang="en-US" sz="3200" dirty="0" smtClean="0">
                  <a:latin typeface="Cambria Math" panose="02040503050406030204" pitchFamily="18" charset="0"/>
                  <a:cs typeface="Arial" panose="020B0604020202020204" pitchFamily="34" charset="0"/>
                </a:endParaRPr>
              </a:p>
              <a:p>
                <a:pPr marL="1481137" lvl="2" indent="-514350">
                  <a:buClr>
                    <a:srgbClr val="C00000"/>
                  </a:buClr>
                  <a:buFont typeface="+mj-lt"/>
                  <a:buAutoNum type="romanLcPeriod"/>
                  <a:tabLst>
                    <a:tab pos="9144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6</m:t>
                        </m:r>
                        <m:r>
                          <a:rPr lang="en-US" sz="3200" i="0" baseline="30000">
                            <a:latin typeface="Cambria Math" panose="02040503050406030204" pitchFamily="18" charset="0"/>
                            <a:cs typeface="Arial" panose="020B0604020202020204" pitchFamily="34" charset="0"/>
                          </a:rPr>
                          <m:t>  </m:t>
                        </m:r>
                        <m:r>
                          <a:rPr lang="en-US" sz="3200" b="0" i="0" smtClean="0">
                            <a:latin typeface="Cambria Math" panose="02040503050406030204" pitchFamily="18" charset="0"/>
                            <a:cs typeface="Arial" panose="020B0604020202020204" pitchFamily="34" charset="0"/>
                          </a:rPr>
                          <m:t>− </m:t>
                        </m:r>
                        <m:r>
                          <m:rPr>
                            <m:sty m:val="p"/>
                          </m:rPr>
                          <a:rPr lang="en-US" sz="3200" b="0" i="0" smtClean="0">
                            <a:latin typeface="Cambria Math" panose="02040503050406030204" pitchFamily="18" charset="0"/>
                            <a:cs typeface="Arial" panose="020B0604020202020204" pitchFamily="34" charset="0"/>
                          </a:rPr>
                          <m:t>x</m:t>
                        </m:r>
                      </m:num>
                      <m:den>
                        <m:r>
                          <m:rPr>
                            <m:sty m:val="p"/>
                          </m:rPr>
                          <a:rPr lang="en-US" sz="3200" i="0">
                            <a:latin typeface="Cambria Math" panose="02040503050406030204" pitchFamily="18" charset="0"/>
                            <a:cs typeface="Arial" panose="020B0604020202020204" pitchFamily="34" charset="0"/>
                          </a:rPr>
                          <m:t>x</m:t>
                        </m:r>
                        <m:r>
                          <a:rPr lang="en-US" sz="3200" i="0">
                            <a:latin typeface="Cambria Math" panose="02040503050406030204" pitchFamily="18" charset="0"/>
                            <a:cs typeface="Arial" panose="020B0604020202020204" pitchFamily="34" charset="0"/>
                          </a:rPr>
                          <m:t> −6</m:t>
                        </m:r>
                      </m:den>
                    </m:f>
                  </m:oMath>
                </a14:m>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ii.</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(36 − </m:t>
                        </m:r>
                        <m:r>
                          <m:rPr>
                            <m:sty m:val="p"/>
                          </m:rPr>
                          <a:rPr lang="en-US" sz="3200" i="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m:t>
                        </m:r>
                      </m:num>
                      <m:den>
                        <m:r>
                          <a:rPr lang="en-US" sz="3200" b="0" i="0" smtClean="0">
                            <a:latin typeface="Cambria Math" panose="02040503050406030204" pitchFamily="18" charset="0"/>
                            <a:cs typeface="Arial" panose="020B0604020202020204" pitchFamily="34" charset="0"/>
                          </a:rPr>
                          <m:t>(</m:t>
                        </m:r>
                        <m:r>
                          <m:rPr>
                            <m:sty m:val="p"/>
                          </m:rPr>
                          <a:rPr lang="en-US" sz="3200" i="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r>
                          <a:rPr lang="en-US" sz="3200" i="0">
                            <a:latin typeface="Cambria Math" panose="02040503050406030204" pitchFamily="18" charset="0"/>
                            <a:cs typeface="Arial" panose="020B0604020202020204" pitchFamily="34" charset="0"/>
                          </a:rPr>
                          <m:t> </m:t>
                        </m:r>
                        <m:r>
                          <a:rPr lang="en-US" sz="3200" b="0" i="0" smtClean="0">
                            <a:latin typeface="Cambria Math" panose="02040503050406030204" pitchFamily="18" charset="0"/>
                            <a:cs typeface="Arial" panose="020B0604020202020204" pitchFamily="34" charset="0"/>
                          </a:rPr>
                          <m:t>− 3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−18)</m:t>
                        </m:r>
                      </m:den>
                    </m:f>
                  </m:oMath>
                </a14:m>
                <a:endParaRPr lang="en-US" sz="3200" dirty="0" smtClean="0">
                  <a:latin typeface="Arial" panose="020B0604020202020204" pitchFamily="34" charset="0"/>
                  <a:cs typeface="Arial" panose="020B0604020202020204" pitchFamily="34" charset="0"/>
                </a:endParaRPr>
              </a:p>
              <a:p>
                <a:pPr marL="809625" indent="-758825">
                  <a:buClr>
                    <a:srgbClr val="C00000"/>
                  </a:buClr>
                  <a:buFont typeface="+mj-lt"/>
                  <a:buAutoNum type="arabicPeriod" startAt="12"/>
                  <a:tabLst>
                    <a:tab pos="914400" algn="l"/>
                  </a:tabLst>
                </a:pPr>
                <a:r>
                  <a:rPr lang="en-US" sz="3200" dirty="0" smtClean="0">
                    <a:latin typeface="Arial" panose="020B0604020202020204" pitchFamily="34" charset="0"/>
                    <a:cs typeface="Arial" panose="020B0604020202020204" pitchFamily="34" charset="0"/>
                  </a:rPr>
                  <a:t>Simplify fully:</a:t>
                </a:r>
              </a:p>
              <a:p>
                <a:pPr marL="1371600" lvl="1" indent="-561975">
                  <a:spcBef>
                    <a:spcPts val="0"/>
                  </a:spcBef>
                  <a:spcAft>
                    <a:spcPts val="1200"/>
                  </a:spcAft>
                  <a:buClr>
                    <a:srgbClr val="C00000"/>
                  </a:buClr>
                  <a:buFont typeface="+mj-lt"/>
                  <a:buAutoNum type="alphaLcPeriod"/>
                  <a:tabLst>
                    <a:tab pos="2743200" algn="l"/>
                  </a:tabLst>
                </a:pP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16</m:t>
                        </m:r>
                        <m:r>
                          <a:rPr lang="en-US" sz="3200" i="0" baseline="3000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 </m:t>
                        </m:r>
                        <m:r>
                          <m:rPr>
                            <m:sty m:val="p"/>
                          </m:rPr>
                          <a:rPr lang="en-US" sz="3200" i="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num>
                      <m:den>
                        <m:r>
                          <m:rPr>
                            <m:sty m:val="p"/>
                          </m:rPr>
                          <a:rPr lang="en-US" sz="3200" i="0">
                            <a:latin typeface="Cambria Math" panose="02040503050406030204" pitchFamily="18" charset="0"/>
                            <a:cs typeface="Arial" panose="020B0604020202020204" pitchFamily="34" charset="0"/>
                          </a:rPr>
                          <m:t>x</m:t>
                        </m:r>
                        <m:r>
                          <a:rPr lang="en-US" sz="3200" i="0" baseline="30000">
                            <a:latin typeface="Cambria Math" panose="02040503050406030204" pitchFamily="18" charset="0"/>
                            <a:cs typeface="Arial" panose="020B0604020202020204" pitchFamily="34" charset="0"/>
                          </a:rPr>
                          <m:t>2</m:t>
                        </m:r>
                        <m:r>
                          <a:rPr lang="en-US" sz="3200" b="0" i="0" baseline="30000" smtClean="0">
                            <a:latin typeface="Cambria Math" panose="02040503050406030204" pitchFamily="18" charset="0"/>
                            <a:cs typeface="Arial" panose="020B0604020202020204" pitchFamily="34" charset="0"/>
                          </a:rPr>
                          <m:t> </m:t>
                        </m:r>
                        <m:r>
                          <a:rPr lang="en-US" sz="3200" b="0" i="0" smtClean="0">
                            <a:latin typeface="Cambria Math" panose="02040503050406030204" pitchFamily="18" charset="0"/>
                            <a:cs typeface="Arial" panose="020B0604020202020204" pitchFamily="34" charset="0"/>
                          </a:rPr>
                          <m:t>− 4</m:t>
                        </m:r>
                        <m:r>
                          <m:rPr>
                            <m:sty m:val="p"/>
                          </m:rPr>
                          <a:rPr lang="en-US" sz="3200" i="0">
                            <a:latin typeface="Cambria Math" panose="02040503050406030204" pitchFamily="18" charset="0"/>
                            <a:cs typeface="Arial" panose="020B0604020202020204" pitchFamily="34" charset="0"/>
                          </a:rPr>
                          <m:t>x</m:t>
                        </m:r>
                      </m:den>
                    </m:f>
                  </m:oMath>
                </a14:m>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marL="1371600" lvl="1" indent="-561975">
                  <a:spcBef>
                    <a:spcPts val="0"/>
                  </a:spcBef>
                  <a:spcAft>
                    <a:spcPts val="1200"/>
                  </a:spcAft>
                  <a:buClr>
                    <a:srgbClr val="C00000"/>
                  </a:buClr>
                  <a:buFont typeface="+mj-lt"/>
                  <a:buAutoNum type="alphaLcPeriod"/>
                  <a:tabLst>
                    <a:tab pos="27432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i="0">
                            <a:latin typeface="Cambria Math" panose="02040503050406030204" pitchFamily="18" charset="0"/>
                            <a:cs typeface="Arial" panose="020B0604020202020204" pitchFamily="34" charset="0"/>
                          </a:rPr>
                          <m:t>x</m:t>
                        </m:r>
                        <m:r>
                          <a:rPr lang="en-US" sz="3200" i="0" baseline="3000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 12</m:t>
                        </m:r>
                        <m:r>
                          <m:rPr>
                            <m:sty m:val="p"/>
                          </m:rPr>
                          <a:rPr lang="en-US" sz="3200" i="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 36</m:t>
                        </m:r>
                      </m:num>
                      <m:den>
                        <m:r>
                          <a:rPr lang="en-US" sz="3200" b="0" i="0" smtClean="0">
                            <a:latin typeface="Cambria Math" panose="02040503050406030204" pitchFamily="18" charset="0"/>
                            <a:cs typeface="Arial" panose="020B0604020202020204" pitchFamily="34" charset="0"/>
                          </a:rPr>
                          <m:t>2</m:t>
                        </m:r>
                        <m:r>
                          <m:rPr>
                            <m:sty m:val="p"/>
                          </m:rPr>
                          <a:rPr lang="en-US" sz="3200" i="0">
                            <a:latin typeface="Cambria Math" panose="02040503050406030204" pitchFamily="18" charset="0"/>
                            <a:cs typeface="Arial" panose="020B0604020202020204" pitchFamily="34" charset="0"/>
                          </a:rPr>
                          <m:t>x</m:t>
                        </m:r>
                        <m:r>
                          <a:rPr lang="en-US" sz="3200" i="0" baseline="30000">
                            <a:latin typeface="Cambria Math" panose="02040503050406030204" pitchFamily="18" charset="0"/>
                            <a:cs typeface="Arial" panose="020B0604020202020204" pitchFamily="34" charset="0"/>
                          </a:rPr>
                          <m:t>2</m:t>
                        </m:r>
                        <m:r>
                          <a:rPr lang="en-US" sz="3200" i="0">
                            <a:latin typeface="Cambria Math" panose="02040503050406030204" pitchFamily="18" charset="0"/>
                            <a:cs typeface="Arial" panose="020B0604020202020204" pitchFamily="34" charset="0"/>
                          </a:rPr>
                          <m:t> </m:t>
                        </m:r>
                        <m:r>
                          <a:rPr lang="en-US" sz="3200" b="0" i="0" smtClean="0">
                            <a:latin typeface="Cambria Math" panose="02040503050406030204" pitchFamily="18" charset="0"/>
                            <a:cs typeface="Arial" panose="020B0604020202020204" pitchFamily="34" charset="0"/>
                          </a:rPr>
                          <m:t>− 72</m:t>
                        </m:r>
                      </m:den>
                    </m:f>
                  </m:oMath>
                </a14:m>
                <a:endParaRPr lang="en-US" sz="3200" dirty="0">
                  <a:latin typeface="Arial" panose="020B0604020202020204" pitchFamily="34" charset="0"/>
                  <a:cs typeface="Arial" panose="020B0604020202020204" pitchFamily="34" charset="0"/>
                </a:endParaRPr>
              </a:p>
              <a:p>
                <a:pPr marL="1371600" lvl="1" indent="-561975">
                  <a:spcBef>
                    <a:spcPts val="0"/>
                  </a:spcBef>
                  <a:spcAft>
                    <a:spcPts val="1200"/>
                  </a:spcAft>
                  <a:buClr>
                    <a:srgbClr val="C00000"/>
                  </a:buClr>
                  <a:buFont typeface="+mj-lt"/>
                  <a:buAutoNum type="alphaLcPeriod" startAt="3"/>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6</m:t>
                        </m:r>
                        <m:r>
                          <m:rPr>
                            <m:sty m:val="p"/>
                          </m:rPr>
                          <a:rPr lang="en-US" sz="3200" i="0">
                            <a:latin typeface="Cambria Math" panose="02040503050406030204" pitchFamily="18" charset="0"/>
                            <a:cs typeface="Arial" panose="020B0604020202020204" pitchFamily="34" charset="0"/>
                          </a:rPr>
                          <m:t>x</m:t>
                        </m:r>
                        <m:r>
                          <a:rPr lang="en-US" sz="3200" i="0" baseline="30000">
                            <a:latin typeface="Cambria Math" panose="02040503050406030204" pitchFamily="18" charset="0"/>
                            <a:cs typeface="Arial" panose="020B0604020202020204" pitchFamily="34" charset="0"/>
                          </a:rPr>
                          <m:t>2  − </m:t>
                        </m:r>
                        <m:r>
                          <a:rPr lang="en-US" sz="3200" i="0">
                            <a:latin typeface="Cambria Math" panose="02040503050406030204" pitchFamily="18" charset="0"/>
                            <a:cs typeface="Arial" panose="020B0604020202020204" pitchFamily="34" charset="0"/>
                          </a:rPr>
                          <m:t>10</m:t>
                        </m:r>
                        <m:r>
                          <m:rPr>
                            <m:sty m:val="p"/>
                          </m:rPr>
                          <a:rPr lang="en-US" sz="3200" b="0" i="0" smtClean="0">
                            <a:latin typeface="Cambria Math" panose="02040503050406030204" pitchFamily="18" charset="0"/>
                            <a:cs typeface="Arial" panose="020B0604020202020204" pitchFamily="34" charset="0"/>
                          </a:rPr>
                          <m:t>x</m:t>
                        </m:r>
                      </m:num>
                      <m:den>
                        <m:r>
                          <a:rPr lang="en-US" sz="3200" b="0" i="0" smtClean="0">
                            <a:latin typeface="Cambria Math" panose="02040503050406030204" pitchFamily="18" charset="0"/>
                            <a:cs typeface="Arial" panose="020B0604020202020204" pitchFamily="34" charset="0"/>
                          </a:rPr>
                          <m:t>6</m:t>
                        </m:r>
                        <m:r>
                          <m:rPr>
                            <m:sty m:val="p"/>
                          </m:rPr>
                          <a:rPr lang="en-US" sz="3200" i="0">
                            <a:latin typeface="Cambria Math" panose="02040503050406030204" pitchFamily="18" charset="0"/>
                            <a:cs typeface="Arial" panose="020B0604020202020204" pitchFamily="34" charset="0"/>
                          </a:rPr>
                          <m:t>x</m:t>
                        </m:r>
                        <m:r>
                          <a:rPr lang="en-US" sz="3200" i="0" baseline="30000">
                            <a:latin typeface="Cambria Math" panose="02040503050406030204" pitchFamily="18" charset="0"/>
                            <a:cs typeface="Arial" panose="020B0604020202020204" pitchFamily="34" charset="0"/>
                          </a:rPr>
                          <m:t>2</m:t>
                        </m:r>
                        <m:r>
                          <a:rPr lang="en-US" sz="3200" i="0">
                            <a:latin typeface="Cambria Math" panose="02040503050406030204" pitchFamily="18" charset="0"/>
                            <a:cs typeface="Arial" panose="020B0604020202020204" pitchFamily="34" charset="0"/>
                          </a:rPr>
                          <m:t> </m:t>
                        </m:r>
                        <m:r>
                          <a:rPr lang="en-US" sz="3200" b="0" i="0" smtClean="0">
                            <a:latin typeface="Cambria Math" panose="02040503050406030204" pitchFamily="18" charset="0"/>
                            <a:cs typeface="Arial" panose="020B0604020202020204" pitchFamily="34" charset="0"/>
                          </a:rPr>
                          <m:t>−19</m:t>
                        </m:r>
                        <m:r>
                          <m:rPr>
                            <m:sty m:val="p"/>
                          </m:rPr>
                          <a:rPr lang="en-US" sz="3200" i="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m:t>
                        </m:r>
                        <m:r>
                          <a:rPr lang="en-US" sz="3200" b="0" i="0" smtClean="0">
                            <a:latin typeface="Cambria Math" panose="02040503050406030204" pitchFamily="18" charset="0"/>
                            <a:cs typeface="Arial" panose="020B0604020202020204" pitchFamily="34" charset="0"/>
                          </a:rPr>
                          <m:t> </m:t>
                        </m:r>
                        <m:r>
                          <a:rPr lang="en-US" sz="3200" i="0">
                            <a:latin typeface="Cambria Math" panose="02040503050406030204" pitchFamily="18" charset="0"/>
                            <a:cs typeface="Arial" panose="020B0604020202020204" pitchFamily="34" charset="0"/>
                          </a:rPr>
                          <m:t>1</m:t>
                        </m:r>
                        <m:r>
                          <a:rPr lang="en-US" sz="3200" b="0" i="0" smtClean="0">
                            <a:latin typeface="Cambria Math" panose="02040503050406030204" pitchFamily="18" charset="0"/>
                            <a:cs typeface="Arial" panose="020B0604020202020204" pitchFamily="34" charset="0"/>
                          </a:rPr>
                          <m:t>5</m:t>
                        </m:r>
                      </m:den>
                    </m:f>
                  </m:oMath>
                </a14:m>
                <a:endParaRPr lang="en-US" sz="32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6739"/>
                <a:ext cx="5256584" cy="5247527"/>
              </a:xfrm>
              <a:prstGeom prst="rect">
                <a:avLst/>
              </a:prstGeom>
              <a:blipFill rotWithShape="0">
                <a:blip r:embed="rId6"/>
                <a:stretch>
                  <a:fillRect l="-2665" t="-1512" r="-2202"/>
                </a:stretch>
              </a:blipFill>
            </p:spPr>
            <p:txBody>
              <a:bodyPr/>
              <a:lstStyle/>
              <a:p>
                <a:r>
                  <a:rPr lang="en-US">
                    <a:noFill/>
                  </a:rPr>
                  <a:t> </a:t>
                </a:r>
              </a:p>
            </p:txBody>
          </p:sp>
        </mc:Fallback>
      </mc:AlternateContent>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78450867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a:t>17.3 - Simplifying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6739"/>
                <a:ext cx="8568952" cy="1276953"/>
              </a:xfrm>
              <a:prstGeom prst="rect">
                <a:avLst/>
              </a:prstGeom>
            </p:spPr>
            <p:txBody>
              <a:bodyPr wrap="square">
                <a:spAutoFit/>
              </a:bodyPr>
              <a:lstStyle/>
              <a:p>
                <a:pPr marL="633413" indent="-633413">
                  <a:buClr>
                    <a:srgbClr val="C00000"/>
                  </a:buClr>
                  <a:buFont typeface="+mj-lt"/>
                  <a:buAutoNum type="arabicPeriod" startAt="14"/>
                  <a:tabLst>
                    <a:tab pos="1319213" algn="l"/>
                  </a:tabLst>
                </a:pPr>
                <a:r>
                  <a:rPr lang="en-US" sz="2600" b="1" dirty="0" smtClean="0">
                    <a:solidFill>
                      <a:srgbClr val="C00000"/>
                    </a:solidFill>
                    <a:latin typeface="Arial" panose="020B0604020202020204" pitchFamily="34" charset="0"/>
                    <a:cs typeface="Arial" panose="020B0604020202020204" pitchFamily="34" charset="0"/>
                  </a:rPr>
                  <a:t>Communication</a:t>
                </a:r>
                <a:r>
                  <a:rPr lang="en-US" sz="2600" dirty="0" smtClean="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Show that</a:t>
                </a:r>
              </a:p>
              <a:p>
                <a:pPr marL="809625" lvl="1">
                  <a:spcBef>
                    <a:spcPts val="0"/>
                  </a:spcBef>
                  <a:spcAft>
                    <a:spcPts val="1200"/>
                  </a:spcAft>
                  <a:buClr>
                    <a:srgbClr val="C00000"/>
                  </a:buClr>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m:t>
                        </m:r>
                        <m:r>
                          <a:rPr lang="en-US" sz="3200" i="1">
                            <a:latin typeface="Cambria Math" panose="02040503050406030204" pitchFamily="18" charset="0"/>
                            <a:cs typeface="Arial" panose="020B0604020202020204" pitchFamily="34" charset="0"/>
                          </a:rPr>
                          <m:t>𝑥</m:t>
                        </m:r>
                        <m:r>
                          <a:rPr lang="en-US" sz="3200" i="0" baseline="30000">
                            <a:latin typeface="Cambria Math" panose="02040503050406030204" pitchFamily="18" charset="0"/>
                            <a:cs typeface="Arial" panose="020B0604020202020204" pitchFamily="34" charset="0"/>
                          </a:rPr>
                          <m:t>2 +</m:t>
                        </m:r>
                        <m:r>
                          <a:rPr lang="en-US" sz="3200" b="0" i="1" smtClean="0">
                            <a:latin typeface="Cambria Math" panose="02040503050406030204" pitchFamily="18" charset="0"/>
                            <a:cs typeface="Arial" panose="020B0604020202020204" pitchFamily="34" charset="0"/>
                          </a:rPr>
                          <m:t> </m:t>
                        </m:r>
                        <m:r>
                          <a:rPr lang="en-US" sz="3200" i="1">
                            <a:latin typeface="Cambria Math" panose="02040503050406030204" pitchFamily="18" charset="0"/>
                            <a:cs typeface="Arial" panose="020B0604020202020204" pitchFamily="34" charset="0"/>
                          </a:rPr>
                          <m:t>𝑥</m:t>
                        </m:r>
                        <m:r>
                          <a:rPr lang="en-US" sz="3200" b="0" i="0" smtClean="0">
                            <a:latin typeface="Cambria Math" panose="02040503050406030204" pitchFamily="18" charset="0"/>
                            <a:cs typeface="Arial" panose="020B0604020202020204" pitchFamily="34" charset="0"/>
                          </a:rPr>
                          <m:t> − 12)(</m:t>
                        </m:r>
                        <m:r>
                          <a:rPr lang="en-US" sz="3200" i="1">
                            <a:latin typeface="Cambria Math" panose="02040503050406030204" pitchFamily="18" charset="0"/>
                            <a:cs typeface="Arial" panose="020B0604020202020204" pitchFamily="34" charset="0"/>
                          </a:rPr>
                          <m:t>𝑥</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+ 2</m:t>
                        </m:r>
                        <m:r>
                          <a:rPr lang="en-US" sz="3200" i="1">
                            <a:latin typeface="Cambria Math" panose="02040503050406030204" pitchFamily="18" charset="0"/>
                            <a:cs typeface="Arial" panose="020B0604020202020204" pitchFamily="34" charset="0"/>
                          </a:rPr>
                          <m:t>𝑥</m:t>
                        </m:r>
                        <m:r>
                          <a:rPr lang="en-US" sz="3200" b="0" i="0" smtClean="0">
                            <a:latin typeface="Cambria Math" panose="02040503050406030204" pitchFamily="18" charset="0"/>
                            <a:cs typeface="Arial" panose="020B0604020202020204" pitchFamily="34" charset="0"/>
                          </a:rPr>
                          <m:t> − 3)(10</m:t>
                        </m:r>
                        <m:r>
                          <a:rPr lang="en-US" sz="3200" i="1">
                            <a:latin typeface="Cambria Math" panose="02040503050406030204" pitchFamily="18" charset="0"/>
                            <a:cs typeface="Arial" panose="020B0604020202020204" pitchFamily="34" charset="0"/>
                          </a:rPr>
                          <m:t>𝑥</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+ 12</m:t>
                        </m:r>
                        <m:r>
                          <a:rPr lang="en-US" sz="3200" i="1">
                            <a:latin typeface="Cambria Math" panose="02040503050406030204" pitchFamily="18" charset="0"/>
                            <a:cs typeface="Arial" panose="020B0604020202020204" pitchFamily="34" charset="0"/>
                          </a:rPr>
                          <m:t>𝑥</m:t>
                        </m:r>
                        <m:r>
                          <a:rPr lang="en-US" sz="3200" b="0" i="0" smtClean="0">
                            <a:latin typeface="Cambria Math" panose="02040503050406030204" pitchFamily="18" charset="0"/>
                            <a:cs typeface="Arial" panose="020B0604020202020204" pitchFamily="34" charset="0"/>
                          </a:rPr>
                          <m:t>)</m:t>
                        </m:r>
                      </m:num>
                      <m:den>
                        <m:r>
                          <a:rPr lang="en-US" sz="3200" b="0" i="0" smtClean="0">
                            <a:latin typeface="Cambria Math" panose="02040503050406030204" pitchFamily="18" charset="0"/>
                            <a:cs typeface="Arial" panose="020B0604020202020204" pitchFamily="34" charset="0"/>
                          </a:rPr>
                          <m:t>(9 −</m:t>
                        </m:r>
                        <m:r>
                          <a:rPr lang="en-US" sz="3200" b="0" i="1" smtClean="0">
                            <a:latin typeface="Cambria Math" panose="02040503050406030204" pitchFamily="18" charset="0"/>
                            <a:cs typeface="Arial" panose="020B0604020202020204" pitchFamily="34" charset="0"/>
                          </a:rPr>
                          <m:t> </m:t>
                        </m:r>
                        <m:r>
                          <a:rPr lang="en-US" sz="3200" i="1">
                            <a:latin typeface="Cambria Math" panose="02040503050406030204" pitchFamily="18" charset="0"/>
                            <a:cs typeface="Arial" panose="020B0604020202020204" pitchFamily="34" charset="0"/>
                          </a:rPr>
                          <m:t>𝑥</m:t>
                        </m:r>
                        <m:r>
                          <a:rPr lang="en-US" sz="3200" i="0" baseline="3000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)(5</m:t>
                        </m:r>
                        <m:r>
                          <a:rPr lang="en-US" sz="3200" i="1">
                            <a:latin typeface="Cambria Math" panose="02040503050406030204" pitchFamily="18" charset="0"/>
                            <a:cs typeface="Arial" panose="020B0604020202020204" pitchFamily="34" charset="0"/>
                          </a:rPr>
                          <m:t>𝑥</m:t>
                        </m:r>
                        <m:r>
                          <a:rPr lang="en-US" sz="3200" b="0" i="0" baseline="30000" smtClean="0">
                            <a:latin typeface="Cambria Math" panose="02040503050406030204" pitchFamily="18" charset="0"/>
                            <a:cs typeface="Arial" panose="020B0604020202020204" pitchFamily="34" charset="0"/>
                          </a:rPr>
                          <m:t>2 + </m:t>
                        </m:r>
                        <m:r>
                          <a:rPr lang="en-US" sz="3200" b="0" i="0" smtClean="0">
                            <a:latin typeface="Cambria Math" panose="02040503050406030204" pitchFamily="18" charset="0"/>
                            <a:cs typeface="Arial" panose="020B0604020202020204" pitchFamily="34" charset="0"/>
                          </a:rPr>
                          <m:t>26</m:t>
                        </m:r>
                        <m:r>
                          <a:rPr lang="en-US" sz="3200" i="1">
                            <a:latin typeface="Cambria Math" panose="02040503050406030204" pitchFamily="18" charset="0"/>
                            <a:cs typeface="Arial" panose="020B0604020202020204" pitchFamily="34" charset="0"/>
                          </a:rPr>
                          <m:t>𝑥</m:t>
                        </m:r>
                        <m:r>
                          <a:rPr lang="en-US" sz="3200" b="0" i="0" smtClean="0">
                            <a:latin typeface="Cambria Math" panose="02040503050406030204" pitchFamily="18" charset="0"/>
                            <a:cs typeface="Arial" panose="020B0604020202020204" pitchFamily="34" charset="0"/>
                          </a:rPr>
                          <m:t> + 24)(7</m:t>
                        </m:r>
                        <m:r>
                          <a:rPr lang="en-US" sz="3200" i="1">
                            <a:latin typeface="Cambria Math" panose="02040503050406030204" pitchFamily="18" charset="0"/>
                            <a:cs typeface="Arial" panose="020B0604020202020204" pitchFamily="34" charset="0"/>
                          </a:rPr>
                          <m:t>𝑥</m:t>
                        </m:r>
                        <m:r>
                          <a:rPr lang="en-US" sz="3200" b="0" i="0" smtClean="0">
                            <a:latin typeface="Cambria Math" panose="02040503050406030204" pitchFamily="18" charset="0"/>
                            <a:cs typeface="Arial" panose="020B0604020202020204" pitchFamily="34" charset="0"/>
                          </a:rPr>
                          <m:t> − 7)</m:t>
                        </m:r>
                        <m:r>
                          <a:rPr lang="en-US" sz="3200" i="1" smtClean="0">
                            <a:latin typeface="Cambria Math" panose="02040503050406030204" pitchFamily="18" charset="0"/>
                            <a:cs typeface="Arial" panose="020B0604020202020204" pitchFamily="34" charset="0"/>
                          </a:rPr>
                          <m:t> </m:t>
                        </m:r>
                      </m:den>
                    </m:f>
                  </m:oMath>
                </a14:m>
                <a:r>
                  <a:rPr lang="en-US" sz="3200" dirty="0" smtClean="0">
                    <a:latin typeface="Arial" panose="020B0604020202020204" pitchFamily="34" charset="0"/>
                    <a:cs typeface="Arial" panose="020B0604020202020204" pitchFamily="34" charset="0"/>
                  </a:rPr>
                  <a:t> =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2</m:t>
                        </m:r>
                        <m:r>
                          <m:rPr>
                            <m:sty m:val="p"/>
                          </m:rPr>
                          <a:rPr lang="en-US" sz="3200">
                            <a:latin typeface="Cambria Math" panose="02040503050406030204" pitchFamily="18" charset="0"/>
                            <a:cs typeface="Arial" panose="020B0604020202020204" pitchFamily="34" charset="0"/>
                          </a:rPr>
                          <m:t>x</m:t>
                        </m:r>
                      </m:num>
                      <m:den>
                        <m:r>
                          <a:rPr lang="en-US" sz="3200" b="0" i="0" smtClean="0">
                            <a:latin typeface="Cambria Math" panose="02040503050406030204" pitchFamily="18" charset="0"/>
                            <a:cs typeface="Arial" panose="020B0604020202020204" pitchFamily="34" charset="0"/>
                          </a:rPr>
                          <m:t>7</m:t>
                        </m:r>
                      </m:den>
                    </m:f>
                  </m:oMath>
                </a14:m>
                <a:endParaRPr lang="en-US" sz="3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6739"/>
                <a:ext cx="8568952" cy="1276953"/>
              </a:xfrm>
              <a:prstGeom prst="rect">
                <a:avLst/>
              </a:prstGeom>
              <a:blipFill rotWithShape="0">
                <a:blip r:embed="rId4"/>
                <a:stretch>
                  <a:fillRect l="-1067" t="-4785" b="-957"/>
                </a:stretch>
              </a:blipFill>
            </p:spPr>
            <p:txBody>
              <a:bodyPr/>
              <a:lstStyle/>
              <a:p>
                <a:r>
                  <a:rPr lang="en-US">
                    <a:noFill/>
                  </a:rPr>
                  <a:t> </a:t>
                </a:r>
              </a:p>
            </p:txBody>
          </p:sp>
        </mc:Fallback>
      </mc:AlternateContent>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64" y="1184600"/>
            <a:ext cx="588216" cy="588216"/>
          </a:xfrm>
          <a:prstGeom prst="rect">
            <a:avLst/>
          </a:prstGeom>
        </p:spPr>
      </p:pic>
      <p:sp>
        <p:nvSpPr>
          <p:cNvPr id="7" name="Rectangle 6"/>
          <p:cNvSpPr/>
          <p:nvPr/>
        </p:nvSpPr>
        <p:spPr>
          <a:xfrm>
            <a:off x="251520" y="3671609"/>
            <a:ext cx="8528628" cy="292574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flipH="1">
                <a:off x="251520" y="2510435"/>
                <a:ext cx="8528628" cy="10561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Q14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Start with the numerator and then the denominator. Use </a:t>
                </a:r>
                <a:r>
                  <a:rPr lang="en-US" sz="2300" dirty="0" err="1">
                    <a:solidFill>
                      <a:schemeClr val="tx1"/>
                    </a:solidFill>
                    <a:latin typeface="Arial" panose="020B0604020202020204" pitchFamily="34" charset="0"/>
                    <a:cs typeface="Arial" panose="020B0604020202020204" pitchFamily="34" charset="0"/>
                  </a:rPr>
                  <a:t>factorising</a:t>
                </a:r>
                <a:r>
                  <a:rPr lang="en-US" sz="2300" dirty="0">
                    <a:solidFill>
                      <a:schemeClr val="tx1"/>
                    </a:solidFill>
                    <a:latin typeface="Arial" panose="020B0604020202020204" pitchFamily="34" charset="0"/>
                    <a:cs typeface="Arial" panose="020B0604020202020204" pitchFamily="34" charset="0"/>
                  </a:rPr>
                  <a:t> and simplifying to work towards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a:solidFill>
                              <a:schemeClr val="tx1"/>
                            </a:solidFill>
                            <a:latin typeface="Cambria Math" panose="02040503050406030204" pitchFamily="18" charset="0"/>
                            <a:cs typeface="Arial" panose="020B0604020202020204" pitchFamily="34" charset="0"/>
                          </a:rPr>
                          <m:t>2</m:t>
                        </m:r>
                        <m:r>
                          <m:rPr>
                            <m:sty m:val="p"/>
                          </m:rPr>
                          <a:rPr lang="en-US" sz="2800">
                            <a:solidFill>
                              <a:schemeClr val="tx1"/>
                            </a:solidFill>
                            <a:latin typeface="Cambria Math" panose="02040503050406030204" pitchFamily="18" charset="0"/>
                            <a:cs typeface="Arial" panose="020B0604020202020204" pitchFamily="34" charset="0"/>
                          </a:rPr>
                          <m:t>x</m:t>
                        </m:r>
                      </m:num>
                      <m:den>
                        <m:r>
                          <a:rPr lang="en-US" sz="2800">
                            <a:solidFill>
                              <a:schemeClr val="tx1"/>
                            </a:solidFill>
                            <a:latin typeface="Cambria Math" panose="02040503050406030204" pitchFamily="18" charset="0"/>
                            <a:cs typeface="Arial" panose="020B0604020202020204" pitchFamily="34" charset="0"/>
                          </a:rPr>
                          <m:t>7</m:t>
                        </m:r>
                      </m:den>
                    </m:f>
                  </m:oMath>
                </a14:m>
                <a:r>
                  <a:rPr lang="en-US" sz="2300" dirty="0">
                    <a:solidFill>
                      <a:schemeClr val="tx1"/>
                    </a:solidFill>
                    <a:latin typeface="Arial" panose="020B0604020202020204" pitchFamily="34"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flipH="1">
                <a:off x="251520" y="2510435"/>
                <a:ext cx="8528628" cy="1056187"/>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208415954"/>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Fractions</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537</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972461308"/>
                  </p:ext>
                </p:extLst>
              </p:nvPr>
            </p:nvGraphicFramePr>
            <p:xfrm>
              <a:off x="251518" y="1268761"/>
              <a:ext cx="8568952" cy="4752527"/>
            </p:xfrm>
            <a:graphic>
              <a:graphicData uri="http://schemas.openxmlformats.org/drawingml/2006/table">
                <a:tbl>
                  <a:tblPr firstRow="1" bandRow="1">
                    <a:effectLst/>
                    <a:tableStyleId>{5940675A-B579-460E-94D1-54222C63F5DA}</a:tableStyleId>
                  </a:tblPr>
                  <a:tblGrid>
                    <a:gridCol w="2142238"/>
                    <a:gridCol w="2682300"/>
                    <a:gridCol w="3744414"/>
                  </a:tblGrid>
                  <a:tr h="51079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Add and subtract more complex algebraic fractions.</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Multiply and divide more complex algebraic fractions.</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Opticians use algebraic fractions when working out a lens prescription.</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887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881567">
                    <a:tc gridSpan="3">
                      <a:txBody>
                        <a:bodyPr/>
                        <a:lstStyle/>
                        <a:p>
                          <a:pPr marL="0" indent="0">
                            <a:buFont typeface="Arial" panose="020B0604020202020204" pitchFamily="34" charset="0"/>
                            <a:buNone/>
                          </a:pPr>
                          <a:r>
                            <a:rPr lang="en-US" sz="3200" i="0" dirty="0" smtClean="0">
                              <a:latin typeface="Arial" panose="020B0604020202020204" pitchFamily="34" charset="0"/>
                              <a:cs typeface="Arial" panose="020B0604020202020204" pitchFamily="34" charset="0"/>
                            </a:rPr>
                            <a:t>Simplify: ●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4</m:t>
                                  </m:r>
                                  <m:r>
                                    <m:rPr>
                                      <m:sty m:val="p"/>
                                    </m:rPr>
                                    <a:rPr lang="en-US" sz="320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−4</m:t>
                                  </m:r>
                                </m:num>
                                <m:den>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−1</m:t>
                                  </m:r>
                                </m:den>
                              </m:f>
                            </m:oMath>
                          </a14:m>
                          <a:r>
                            <a:rPr lang="en-US" sz="3200" i="0" dirty="0" smtClean="0">
                              <a:latin typeface="Arial" panose="020B0604020202020204" pitchFamily="34" charset="0"/>
                              <a:cs typeface="Arial" panose="020B0604020202020204" pitchFamily="34" charset="0"/>
                            </a:rPr>
                            <a:t>    </a:t>
                          </a:r>
                          <a:r>
                            <a:rPr lang="en-US" sz="4800" i="0" dirty="0" smtClean="0">
                              <a:latin typeface="Arial" panose="020B0604020202020204" pitchFamily="34" charset="0"/>
                              <a:cs typeface="Arial" panose="020B0604020202020204" pitchFamily="34" charset="0"/>
                            </a:rPr>
                            <a:t> </a:t>
                          </a:r>
                          <a:r>
                            <a:rPr lang="en-US" sz="3200" i="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𝑥</m:t>
                                  </m:r>
                                  <m:r>
                                    <a:rPr lang="en-US" sz="3200" b="0" i="1" smtClean="0">
                                      <a:latin typeface="Cambria Math" panose="02040503050406030204" pitchFamily="18" charset="0"/>
                                      <a:cs typeface="Arial" panose="020B0604020202020204" pitchFamily="34" charset="0"/>
                                    </a:rPr>
                                    <m:t>+2)(</m:t>
                                  </m:r>
                                  <m:r>
                                    <a:rPr lang="en-US" sz="3200" b="0" i="1" smtClean="0">
                                      <a:latin typeface="Cambria Math" panose="02040503050406030204" pitchFamily="18" charset="0"/>
                                      <a:cs typeface="Arial" panose="020B0604020202020204" pitchFamily="34" charset="0"/>
                                    </a:rPr>
                                    <m:t>𝑥</m:t>
                                  </m:r>
                                  <m:r>
                                    <a:rPr lang="en-US" sz="3200" b="0" i="1" smtClean="0">
                                      <a:latin typeface="Cambria Math" panose="02040503050406030204" pitchFamily="18" charset="0"/>
                                      <a:cs typeface="Arial" panose="020B0604020202020204" pitchFamily="34" charset="0"/>
                                    </a:rPr>
                                    <m:t> −3)</m:t>
                                  </m:r>
                                </m:num>
                                <m:den>
                                  <m:r>
                                    <a:rPr lang="en-US" sz="3200" b="0" i="0" smtClean="0">
                                      <a:latin typeface="Cambria Math" panose="02040503050406030204" pitchFamily="18" charset="0"/>
                                      <a:cs typeface="Arial" panose="020B0604020202020204" pitchFamily="34" charset="0"/>
                                    </a:rPr>
                                    <m:t>(</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−4)</m:t>
                                  </m:r>
                                </m:den>
                              </m:f>
                              <m:r>
                                <a:rPr lang="en-US" sz="3200" b="0" i="0" smtClean="0">
                                  <a:latin typeface="Cambria Math" panose="02040503050406030204" pitchFamily="18" charset="0"/>
                                  <a:cs typeface="Arial" panose="020B0604020202020204" pitchFamily="34" charset="0"/>
                                </a:rPr>
                                <m:t> </m:t>
                              </m:r>
                            </m:oMath>
                          </a14:m>
                          <a:r>
                            <a:rPr lang="en-US" sz="3200" i="0" dirty="0" smtClean="0">
                              <a:latin typeface="Arial" panose="020B0604020202020204" pitchFamily="34" charset="0"/>
                              <a:cs typeface="Arial" panose="020B0604020202020204" pitchFamily="34" charset="0"/>
                            </a:rPr>
                            <a:t>    ●  </a:t>
                          </a:r>
                          <a14:m>
                            <m:oMath xmlns:m="http://schemas.openxmlformats.org/officeDocument/2006/math">
                              <m:f>
                                <m:fPr>
                                  <m:ctrlPr>
                                    <a:rPr lang="en-US" sz="3200" i="1" smtClean="0">
                                      <a:latin typeface="Cambria Math" panose="02040503050406030204" pitchFamily="18" charset="0"/>
                                      <a:cs typeface="Arial" panose="020B0604020202020204" pitchFamily="34" charset="0"/>
                                    </a:rPr>
                                  </m:ctrlPr>
                                </m:fPr>
                                <m:num>
                                  <m:d>
                                    <m:dPr>
                                      <m:ctrlPr>
                                        <a:rPr lang="en-US" sz="3200" b="0" i="1" smtClean="0">
                                          <a:latin typeface="Cambria Math" panose="02040503050406030204" pitchFamily="18" charset="0"/>
                                          <a:cs typeface="Arial" panose="020B0604020202020204" pitchFamily="34" charset="0"/>
                                        </a:rPr>
                                      </m:ctrlPr>
                                    </m:dPr>
                                    <m:e>
                                      <m:r>
                                        <a:rPr lang="en-US" sz="3200" b="0" i="1" smtClean="0">
                                          <a:latin typeface="Cambria Math" panose="02040503050406030204" pitchFamily="18" charset="0"/>
                                          <a:cs typeface="Arial" panose="020B0604020202020204" pitchFamily="34" charset="0"/>
                                        </a:rPr>
                                        <m:t>𝑥</m:t>
                                      </m:r>
                                      <m:r>
                                        <a:rPr lang="en-US" sz="3200" b="0" i="1" smtClean="0">
                                          <a:latin typeface="Cambria Math" panose="02040503050406030204" pitchFamily="18" charset="0"/>
                                          <a:cs typeface="Arial" panose="020B0604020202020204" pitchFamily="34" charset="0"/>
                                        </a:rPr>
                                        <m:t>+7</m:t>
                                      </m:r>
                                    </m:e>
                                  </m:d>
                                  <m:r>
                                    <a:rPr lang="en-US" sz="3200" b="0" i="1" baseline="30000" smtClean="0">
                                      <a:latin typeface="Cambria Math" panose="02040503050406030204" pitchFamily="18" charset="0"/>
                                      <a:cs typeface="Arial" panose="020B0604020202020204" pitchFamily="34" charset="0"/>
                                    </a:rPr>
                                    <m:t>2</m:t>
                                  </m:r>
                                </m:num>
                                <m:den>
                                  <m:r>
                                    <a:rPr lang="en-US" sz="3200" b="0" i="0" smtClean="0">
                                      <a:latin typeface="Cambria Math" panose="02040503050406030204" pitchFamily="18" charset="0"/>
                                      <a:cs typeface="Arial" panose="020B0604020202020204" pitchFamily="34" charset="0"/>
                                    </a:rPr>
                                    <m:t>(</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+7</m:t>
                                  </m:r>
                                </m:den>
                              </m:f>
                            </m:oMath>
                          </a14:m>
                          <a:endParaRPr lang="en-US" sz="28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972461308"/>
                  </p:ext>
                </p:extLst>
              </p:nvPr>
            </p:nvGraphicFramePr>
            <p:xfrm>
              <a:off x="251518" y="1268761"/>
              <a:ext cx="8568952" cy="4752527"/>
            </p:xfrm>
            <a:graphic>
              <a:graphicData uri="http://schemas.openxmlformats.org/drawingml/2006/table">
                <a:tbl>
                  <a:tblPr firstRow="1" bandRow="1">
                    <a:effectLst/>
                    <a:tableStyleId>{5940675A-B579-460E-94D1-54222C63F5DA}</a:tableStyleId>
                  </a:tblPr>
                  <a:tblGrid>
                    <a:gridCol w="2142238"/>
                    <a:gridCol w="2682300"/>
                    <a:gridCol w="3744414"/>
                  </a:tblGrid>
                  <a:tr h="518160">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834640">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Add and subtract more complex algebraic fractions.</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Multiply and divide more complex algebraic fractions.</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Opticians use algebraic fractions when working out a lens prescription.</a:t>
                          </a:r>
                          <a:endParaRPr lang="en-US" sz="3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881567">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444828" r="-498" b="-4828"/>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65304"/>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4814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512" y="1148094"/>
            <a:ext cx="8712968" cy="5521266"/>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4608512" cy="5413790"/>
              </a:xfrm>
              <a:prstGeom prst="rect">
                <a:avLst/>
              </a:prstGeom>
            </p:spPr>
            <p:txBody>
              <a:bodyPr wrap="square">
                <a:spAutoFit/>
              </a:bodyPr>
              <a:lstStyle/>
              <a:p>
                <a:pPr marL="514350" indent="-514350">
                  <a:buClr>
                    <a:srgbClr val="C00000"/>
                  </a:buClr>
                  <a:buFont typeface="+mj-lt"/>
                  <a:buAutoNum type="arabicPeriod"/>
                  <a:tabLst>
                    <a:tab pos="862013" algn="l"/>
                  </a:tabLst>
                </a:pPr>
                <a:r>
                  <a:rPr lang="en-US" sz="3200" dirty="0" smtClean="0">
                    <a:latin typeface="Arial" panose="020B0604020202020204" pitchFamily="34" charset="0"/>
                    <a:cs typeface="Arial" panose="020B0604020202020204" pitchFamily="34" charset="0"/>
                  </a:rPr>
                  <a:t>Write as a single fraction</a:t>
                </a:r>
              </a:p>
              <a:p>
                <a:pPr marL="1038225" lvl="1" indent="-581025">
                  <a:buClr>
                    <a:srgbClr val="C00000"/>
                  </a:buClr>
                  <a:buFont typeface="+mj-lt"/>
                  <a:buAutoNum type="alphaLcPeriod"/>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3</m:t>
                        </m:r>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num>
                      <m:den>
                        <m:r>
                          <m:rPr>
                            <m:sty m:val="p"/>
                          </m:rPr>
                          <a:rPr lang="en-US" sz="3200" b="0" i="0" smtClean="0">
                            <a:latin typeface="Cambria Math" panose="02040503050406030204" pitchFamily="18" charset="0"/>
                            <a:cs typeface="Arial" panose="020B0604020202020204" pitchFamily="34" charset="0"/>
                          </a:rPr>
                          <m:t>y</m:t>
                        </m:r>
                        <m:r>
                          <a:rPr lang="en-US" sz="3200" b="0" i="0" baseline="30000" smtClean="0">
                            <a:latin typeface="Cambria Math" panose="02040503050406030204" pitchFamily="18" charset="0"/>
                            <a:cs typeface="Arial" panose="020B0604020202020204" pitchFamily="34" charset="0"/>
                          </a:rPr>
                          <m:t>2</m:t>
                        </m:r>
                      </m:den>
                    </m:f>
                  </m:oMath>
                </a14:m>
                <a:r>
                  <a:rPr lang="en-US" sz="3200" dirty="0">
                    <a:latin typeface="Arial" panose="020B0604020202020204" pitchFamily="34" charset="0"/>
                    <a:cs typeface="Arial" panose="020B0604020202020204" pitchFamily="34" charset="0"/>
                  </a:rPr>
                  <a:t> 	</a:t>
                </a:r>
                <a:r>
                  <a:rPr lang="en-US" sz="3200" dirty="0">
                    <a:solidFill>
                      <a:srgbClr val="C00000"/>
                    </a:solidFill>
                    <a:latin typeface="Arial" panose="020B0604020202020204" pitchFamily="34" charset="0"/>
                    <a:cs typeface="Arial" panose="020B0604020202020204" pitchFamily="34" charset="0"/>
                  </a:rPr>
                  <a:t>b.</a:t>
                </a:r>
                <a:r>
                  <a:rPr lang="en-US" sz="3200" dirty="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i="0" smtClean="0">
                            <a:latin typeface="Cambria Math" panose="02040503050406030204" pitchFamily="18" charset="0"/>
                            <a:cs typeface="Arial" panose="020B0604020202020204" pitchFamily="34" charset="0"/>
                          </a:rPr>
                          <m:t>5</m:t>
                        </m:r>
                        <m:r>
                          <m:rPr>
                            <m:sty m:val="p"/>
                          </m:rPr>
                          <a:rPr lang="en-US" sz="3200" b="0" i="0" smtClean="0">
                            <a:latin typeface="Cambria Math" panose="02040503050406030204" pitchFamily="18" charset="0"/>
                            <a:cs typeface="Arial" panose="020B0604020202020204" pitchFamily="34" charset="0"/>
                          </a:rPr>
                          <m:t>y</m:t>
                        </m:r>
                      </m:num>
                      <m:den>
                        <m:r>
                          <a:rPr lang="en-US" sz="3200" b="0" i="0" smtClean="0">
                            <a:latin typeface="Cambria Math" panose="02040503050406030204" pitchFamily="18" charset="0"/>
                            <a:cs typeface="Arial" panose="020B0604020202020204" pitchFamily="34" charset="0"/>
                          </a:rPr>
                          <m:t>2</m:t>
                        </m:r>
                      </m:den>
                    </m:f>
                  </m:oMath>
                </a14:m>
                <a:r>
                  <a:rPr lang="en-US" sz="3200" dirty="0" smtClean="0">
                    <a:latin typeface="Arial" panose="020B0604020202020204" pitchFamily="34" charset="0"/>
                    <a:cs typeface="Arial" panose="020B0604020202020204" pitchFamily="34" charset="0"/>
                  </a:rPr>
                  <a:t> </a:t>
                </a:r>
                <a:r>
                  <a:rPr lang="en-US" sz="3200" dirty="0"/>
                  <a:t>÷</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2</m:t>
                        </m:r>
                        <m:r>
                          <m:rPr>
                            <m:sty m:val="p"/>
                          </m:rPr>
                          <a:rPr lang="en-US" sz="3200" i="0">
                            <a:latin typeface="Cambria Math" panose="02040503050406030204" pitchFamily="18" charset="0"/>
                            <a:cs typeface="Arial" panose="020B0604020202020204" pitchFamily="34" charset="0"/>
                          </a:rPr>
                          <m:t>y</m:t>
                        </m:r>
                      </m:num>
                      <m:den>
                        <m:r>
                          <a:rPr lang="en-US" sz="3200" b="0" i="0" smtClean="0">
                            <a:latin typeface="Cambria Math" panose="02040503050406030204" pitchFamily="18" charset="0"/>
                            <a:cs typeface="Arial" panose="020B0604020202020204" pitchFamily="34" charset="0"/>
                          </a:rPr>
                          <m:t>15</m:t>
                        </m:r>
                      </m:den>
                    </m:f>
                  </m:oMath>
                </a14:m>
                <a:endParaRPr lang="en-US" sz="32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startAt="3"/>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num>
                      <m:den>
                        <m:r>
                          <a:rPr lang="en-US" sz="3200" b="0" i="0" smtClean="0">
                            <a:latin typeface="Cambria Math" panose="02040503050406030204" pitchFamily="18" charset="0"/>
                            <a:cs typeface="Arial" panose="020B0604020202020204" pitchFamily="34" charset="0"/>
                          </a:rPr>
                          <m:t>4</m:t>
                        </m:r>
                      </m:den>
                    </m:f>
                  </m:oMath>
                </a14:m>
                <a:r>
                  <a:rPr lang="en-US" sz="3200" dirty="0">
                    <a:latin typeface="Arial" panose="020B0604020202020204" pitchFamily="34" charset="0"/>
                    <a:cs typeface="Arial" panose="020B0604020202020204" pitchFamily="34" charset="0"/>
                  </a:rPr>
                  <a:t> </a:t>
                </a:r>
                <a:r>
                  <a:rPr lang="en-US" sz="3200" dirty="0"/>
                  <a:t>÷</a:t>
                </a:r>
                <a:r>
                  <a:rPr lang="en-US" sz="3200" dirty="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− 2</m:t>
                        </m:r>
                      </m:num>
                      <m:den>
                        <m:r>
                          <a:rPr lang="en-US" sz="3200" b="0" i="0" smtClean="0">
                            <a:latin typeface="Cambria Math" panose="02040503050406030204" pitchFamily="18" charset="0"/>
                            <a:cs typeface="Arial" panose="020B0604020202020204" pitchFamily="34" charset="0"/>
                          </a:rPr>
                          <m:t>12</m:t>
                        </m:r>
                      </m:den>
                    </m:f>
                  </m:oMath>
                </a14:m>
                <a:endParaRPr lang="en-US" sz="3200" dirty="0" smtClean="0">
                  <a:latin typeface="Arial" panose="020B0604020202020204" pitchFamily="34" charset="0"/>
                  <a:cs typeface="Arial" panose="020B0604020202020204" pitchFamily="34" charset="0"/>
                </a:endParaRPr>
              </a:p>
              <a:p>
                <a:pPr marL="581025" indent="-581025">
                  <a:buClr>
                    <a:srgbClr val="C00000"/>
                  </a:buClr>
                  <a:buFont typeface="+mj-lt"/>
                  <a:buAutoNum type="arabicPeriod"/>
                  <a:tabLst>
                    <a:tab pos="2514600" algn="l"/>
                  </a:tabLst>
                </a:pPr>
                <a:r>
                  <a:rPr lang="en-US" sz="3200" dirty="0">
                    <a:latin typeface="Arial" panose="020B0604020202020204" pitchFamily="34" charset="0"/>
                    <a:cs typeface="Arial" panose="020B0604020202020204" pitchFamily="34" charset="0"/>
                  </a:rPr>
                  <a:t>Write as a single fraction in its simplest form.</a:t>
                </a:r>
                <a:endParaRPr lang="en-US" sz="3200" dirty="0" smtClean="0">
                  <a:latin typeface="Arial" panose="020B0604020202020204" pitchFamily="34" charset="0"/>
                  <a:cs typeface="Arial" panose="020B0604020202020204" pitchFamily="34" charset="0"/>
                </a:endParaRPr>
              </a:p>
              <a:p>
                <a:pPr marL="1038225" lvl="1" indent="-581025">
                  <a:buClr>
                    <a:srgbClr val="C00000"/>
                  </a:buClr>
                  <a:buFont typeface="+mj-lt"/>
                  <a:buAutoNum type="alphaLcPeriod"/>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2</m:t>
                        </m:r>
                        <m:r>
                          <m:rPr>
                            <m:sty m:val="p"/>
                          </m:rPr>
                          <a:rPr lang="en-US" sz="3200" b="0" i="0" smtClean="0">
                            <a:latin typeface="Cambria Math" panose="02040503050406030204" pitchFamily="18" charset="0"/>
                            <a:cs typeface="Arial" panose="020B0604020202020204" pitchFamily="34" charset="0"/>
                          </a:rPr>
                          <m:t>x</m:t>
                        </m:r>
                      </m:num>
                      <m:den>
                        <m:r>
                          <a:rPr lang="en-US" sz="3200" b="0" i="0" smtClean="0">
                            <a:latin typeface="Cambria Math" panose="02040503050406030204" pitchFamily="18" charset="0"/>
                            <a:cs typeface="Arial" panose="020B0604020202020204" pitchFamily="34" charset="0"/>
                          </a:rPr>
                          <m:t>3</m:t>
                        </m:r>
                      </m:den>
                    </m:f>
                  </m:oMath>
                </a14:m>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i="0">
                            <a:latin typeface="Cambria Math" panose="02040503050406030204" pitchFamily="18" charset="0"/>
                            <a:cs typeface="Arial" panose="020B0604020202020204" pitchFamily="34" charset="0"/>
                          </a:rPr>
                          <m:t>x</m:t>
                        </m:r>
                      </m:num>
                      <m:den>
                        <m:r>
                          <a:rPr lang="en-US" sz="3200" b="0" i="0" smtClean="0">
                            <a:latin typeface="Cambria Math" panose="02040503050406030204" pitchFamily="18" charset="0"/>
                            <a:cs typeface="Arial" panose="020B0604020202020204" pitchFamily="34" charset="0"/>
                          </a:rPr>
                          <m:t>5</m:t>
                        </m:r>
                      </m:den>
                    </m:f>
                  </m:oMath>
                </a14:m>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dirty="0">
                    <a:solidFill>
                      <a:srgbClr val="C00000"/>
                    </a:solidFill>
                    <a:latin typeface="Arial" panose="020B0604020202020204" pitchFamily="34" charset="0"/>
                    <a:cs typeface="Arial" panose="020B0604020202020204" pitchFamily="34" charset="0"/>
                  </a:rPr>
                  <a:t>b.</a:t>
                </a:r>
                <a:r>
                  <a:rPr lang="en-US" sz="3200" dirty="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b="0" i="0" smtClean="0">
                            <a:latin typeface="Cambria Math" panose="02040503050406030204" pitchFamily="18" charset="0"/>
                            <a:cs typeface="Arial" panose="020B0604020202020204" pitchFamily="34" charset="0"/>
                          </a:rPr>
                          <m:t>3</m:t>
                        </m:r>
                        <m:r>
                          <m:rPr>
                            <m:sty m:val="p"/>
                          </m:rPr>
                          <a:rPr lang="en-US" sz="3200" b="0" i="0" smtClean="0">
                            <a:latin typeface="Cambria Math" panose="02040503050406030204" pitchFamily="18" charset="0"/>
                            <a:cs typeface="Arial" panose="020B0604020202020204" pitchFamily="34" charset="0"/>
                          </a:rPr>
                          <m:t>x</m:t>
                        </m:r>
                      </m:den>
                    </m:f>
                  </m:oMath>
                </a14:m>
                <a:r>
                  <a:rPr lang="en-US" sz="3200" dirty="0">
                    <a:latin typeface="Arial" panose="020B0604020202020204" pitchFamily="34" charset="0"/>
                    <a:cs typeface="Arial" panose="020B0604020202020204" pitchFamily="34" charset="0"/>
                  </a:rPr>
                  <a:t> </a:t>
                </a:r>
                <a:r>
                  <a:rPr lang="en-US" sz="3200" dirty="0" smtClean="0"/>
                  <a:t>-</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b="0" i="0" smtClean="0">
                            <a:latin typeface="Cambria Math" panose="02040503050406030204" pitchFamily="18" charset="0"/>
                            <a:cs typeface="Arial" panose="020B0604020202020204" pitchFamily="34" charset="0"/>
                          </a:rPr>
                          <m:t>8</m:t>
                        </m:r>
                        <m:r>
                          <m:rPr>
                            <m:sty m:val="p"/>
                          </m:rPr>
                          <a:rPr lang="en-US" sz="3200" b="0" i="0" smtClean="0">
                            <a:latin typeface="Cambria Math" panose="02040503050406030204" pitchFamily="18" charset="0"/>
                            <a:cs typeface="Arial" panose="020B0604020202020204" pitchFamily="34" charset="0"/>
                          </a:rPr>
                          <m:t>x</m:t>
                        </m:r>
                      </m:den>
                    </m:f>
                  </m:oMath>
                </a14:m>
                <a:endParaRPr lang="en-US" sz="3200" dirty="0">
                  <a:latin typeface="Arial" panose="020B0604020202020204" pitchFamily="34" charset="0"/>
                  <a:cs typeface="Arial" panose="020B0604020202020204" pitchFamily="34" charset="0"/>
                </a:endParaRPr>
              </a:p>
              <a:p>
                <a:pPr marL="1038225" lvl="1" indent="-581025">
                  <a:buClr>
                    <a:srgbClr val="C00000"/>
                  </a:buClr>
                  <a:buFont typeface="+mj-lt"/>
                  <a:buAutoNum type="alphaLcPeriod" startAt="3"/>
                  <a:tabLst>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− 1</m:t>
                        </m:r>
                      </m:num>
                      <m:den>
                        <m:r>
                          <a:rPr lang="en-US" sz="3200" b="0" i="0" smtClean="0">
                            <a:latin typeface="Cambria Math" panose="02040503050406030204" pitchFamily="18" charset="0"/>
                            <a:cs typeface="Arial" panose="020B0604020202020204" pitchFamily="34" charset="0"/>
                          </a:rPr>
                          <m:t>3</m:t>
                        </m:r>
                      </m:den>
                    </m:f>
                  </m:oMath>
                </a14:m>
                <a:r>
                  <a:rPr lang="en-US" sz="3200" dirty="0">
                    <a:latin typeface="Arial" panose="020B0604020202020204" pitchFamily="34" charset="0"/>
                    <a:cs typeface="Arial" panose="020B0604020202020204" pitchFamily="34" charset="0"/>
                  </a:rPr>
                  <a:t> </a:t>
                </a:r>
                <a:r>
                  <a:rPr lang="en-US" sz="3200" dirty="0" smtClean="0"/>
                  <a:t>+</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i="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+ 5</m:t>
                        </m:r>
                      </m:num>
                      <m:den>
                        <m:r>
                          <a:rPr lang="en-US" sz="3200" b="0" i="0" smtClean="0">
                            <a:latin typeface="Cambria Math" panose="02040503050406030204" pitchFamily="18" charset="0"/>
                            <a:cs typeface="Arial" panose="020B0604020202020204" pitchFamily="34" charset="0"/>
                          </a:rPr>
                          <m:t>4</m:t>
                        </m:r>
                      </m:den>
                    </m:f>
                  </m:oMath>
                </a14:m>
                <a:r>
                  <a:rPr lang="en-US" sz="3200" dirty="0">
                    <a:latin typeface="Arial" panose="020B0604020202020204" pitchFamily="34" charset="0"/>
                    <a:cs typeface="Arial" panose="020B060402020202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4608512" cy="5413790"/>
              </a:xfrm>
              <a:prstGeom prst="rect">
                <a:avLst/>
              </a:prstGeom>
              <a:blipFill rotWithShape="0">
                <a:blip r:embed="rId4"/>
                <a:stretch>
                  <a:fillRect l="-3042" t="-1464" b="-676"/>
                </a:stretch>
              </a:blipFill>
            </p:spPr>
            <p:txBody>
              <a:bodyPr/>
              <a:lstStyle/>
              <a:p>
                <a:r>
                  <a:rPr lang="en-US">
                    <a:noFill/>
                  </a:rPr>
                  <a:t> </a:t>
                </a:r>
              </a:p>
            </p:txBody>
          </p:sp>
        </mc:Fallback>
      </mc:AlternateContent>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006078"/>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3931141"/>
              </a:xfrm>
              <a:prstGeom prst="rect">
                <a:avLst/>
              </a:prstGeom>
            </p:spPr>
            <p:txBody>
              <a:bodyPr wrap="square">
                <a:spAutoFit/>
              </a:bodyPr>
              <a:lstStyle/>
              <a:p>
                <a:pPr marL="396875" indent="-396875">
                  <a:spcAft>
                    <a:spcPts val="1200"/>
                  </a:spcAft>
                  <a:buClr>
                    <a:srgbClr val="C00000"/>
                  </a:buClr>
                  <a:buFont typeface="+mj-lt"/>
                  <a:buAutoNum type="arabicPeriod" startAt="3"/>
                  <a:tabLst>
                    <a:tab pos="2514600" algn="l"/>
                  </a:tabLst>
                </a:pPr>
                <a:r>
                  <a:rPr lang="en-US" sz="2700" dirty="0" smtClean="0">
                    <a:latin typeface="Arial" panose="020B0604020202020204" pitchFamily="34" charset="0"/>
                    <a:cs typeface="Arial" panose="020B0604020202020204" pitchFamily="34" charset="0"/>
                  </a:rPr>
                  <a:t>Write </a:t>
                </a:r>
                <a:r>
                  <a:rPr lang="en-US" sz="2700" dirty="0">
                    <a:latin typeface="Arial" panose="020B0604020202020204" pitchFamily="34" charset="0"/>
                    <a:cs typeface="Arial" panose="020B0604020202020204" pitchFamily="34" charset="0"/>
                  </a:rPr>
                  <a:t>as a single fraction in its simplest form.</a:t>
                </a:r>
                <a:endParaRPr lang="en-US" sz="2700" dirty="0" smtClean="0">
                  <a:latin typeface="Arial" panose="020B0604020202020204" pitchFamily="34" charset="0"/>
                  <a:cs typeface="Arial" panose="020B0604020202020204" pitchFamily="34" charset="0"/>
                </a:endParaRPr>
              </a:p>
              <a:p>
                <a:pPr marL="862013" lvl="1" indent="-465138">
                  <a:spcAft>
                    <a:spcPts val="1200"/>
                  </a:spcAft>
                  <a:buClr>
                    <a:srgbClr val="C00000"/>
                  </a:buClr>
                  <a:buFont typeface="+mj-lt"/>
                  <a:buAutoNum type="alphaLcPeriod"/>
                  <a:tabLst>
                    <a:tab pos="2967038" algn="l"/>
                    <a:tab pos="3140075" algn="l"/>
                  </a:tabLst>
                </a:pPr>
                <a:r>
                  <a:rPr lang="en-US" sz="2700" dirty="0" smtClean="0">
                    <a:cs typeface="Arial" panose="020B0604020202020204" pitchFamily="34" charset="0"/>
                  </a:rPr>
                  <a:t>(x + 3)</a:t>
                </a:r>
                <a:r>
                  <a:rPr lang="en-US" sz="2700" baseline="30000" dirty="0" smtClean="0">
                    <a:cs typeface="Arial" panose="020B0604020202020204" pitchFamily="34" charset="0"/>
                  </a:rPr>
                  <a:t>2</a:t>
                </a:r>
                <a:r>
                  <a:rPr lang="en-US" sz="2700" dirty="0" smtClean="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− 4</m:t>
                        </m:r>
                      </m:num>
                      <m:den>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+ 3</m:t>
                        </m:r>
                      </m:den>
                    </m:f>
                  </m:oMath>
                </a14:m>
                <a:r>
                  <a:rPr lang="en-US" sz="2700" dirty="0">
                    <a:latin typeface="Arial" panose="020B0604020202020204" pitchFamily="34" charset="0"/>
                    <a:cs typeface="Arial" panose="020B0604020202020204" pitchFamily="34" charset="0"/>
                  </a:rPr>
                  <a:t> 	</a:t>
                </a:r>
                <a:r>
                  <a:rPr lang="en-US" sz="2700" dirty="0">
                    <a:solidFill>
                      <a:srgbClr val="C00000"/>
                    </a:solidFill>
                    <a:latin typeface="Arial" panose="020B0604020202020204" pitchFamily="34" charset="0"/>
                    <a:cs typeface="Arial" panose="020B0604020202020204" pitchFamily="34" charset="0"/>
                  </a:rPr>
                  <a:t>b.</a:t>
                </a:r>
                <a:r>
                  <a:rPr lang="en-US" sz="2700" dirty="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+ 2</m:t>
                        </m:r>
                      </m:num>
                      <m:den>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−1</m:t>
                        </m:r>
                      </m:den>
                    </m:f>
                  </m:oMath>
                </a14:m>
                <a:r>
                  <a:rPr lang="en-US" sz="2700" dirty="0">
                    <a:latin typeface="Arial" panose="020B0604020202020204" pitchFamily="34" charset="0"/>
                    <a:cs typeface="Arial" panose="020B0604020202020204" pitchFamily="34" charset="0"/>
                  </a:rPr>
                  <a:t> </a:t>
                </a:r>
                <a:r>
                  <a:rPr lang="en-US" sz="2700" dirty="0" smtClean="0"/>
                  <a:t>x</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−1</m:t>
                        </m:r>
                      </m:num>
                      <m:den>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+5</m:t>
                        </m:r>
                      </m:den>
                    </m:f>
                  </m:oMath>
                </a14:m>
                <a:endParaRPr lang="en-US" sz="2700" dirty="0">
                  <a:latin typeface="Arial" panose="020B0604020202020204" pitchFamily="34" charset="0"/>
                  <a:cs typeface="Arial" panose="020B0604020202020204" pitchFamily="34" charset="0"/>
                </a:endParaRPr>
              </a:p>
              <a:p>
                <a:pPr marL="862013" lvl="1" indent="-465138">
                  <a:spcAft>
                    <a:spcPts val="1200"/>
                  </a:spcAft>
                  <a:buClr>
                    <a:srgbClr val="C00000"/>
                  </a:buClr>
                  <a:buFont typeface="+mj-lt"/>
                  <a:buAutoNum type="alphaLcPeriod" startAt="3"/>
                  <a:tabLst>
                    <a:tab pos="2967038" algn="l"/>
                    <a:tab pos="3140075"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− 4</m:t>
                        </m:r>
                      </m:num>
                      <m:den>
                        <m:r>
                          <a:rPr lang="en-US" sz="2700" b="0" i="0" smtClean="0">
                            <a:latin typeface="Cambria Math" panose="02040503050406030204" pitchFamily="18" charset="0"/>
                            <a:cs typeface="Arial" panose="020B0604020202020204" pitchFamily="34" charset="0"/>
                          </a:rPr>
                          <m:t>6</m:t>
                        </m:r>
                      </m:den>
                    </m:f>
                  </m:oMath>
                </a14:m>
                <a:r>
                  <a:rPr lang="en-US" sz="2700" dirty="0">
                    <a:latin typeface="Arial" panose="020B0604020202020204" pitchFamily="34" charset="0"/>
                    <a:cs typeface="Arial" panose="020B0604020202020204" pitchFamily="34" charset="0"/>
                  </a:rPr>
                  <a:t> </a:t>
                </a:r>
                <a:r>
                  <a:rPr lang="en-US" sz="2700" dirty="0" smtClean="0"/>
                  <a:t>x</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smtClean="0">
                            <a:latin typeface="Cambria Math" panose="02040503050406030204" pitchFamily="18" charset="0"/>
                            <a:cs typeface="Arial" panose="020B0604020202020204" pitchFamily="34" charset="0"/>
                          </a:rPr>
                          <m:t>2</m:t>
                        </m:r>
                      </m:num>
                      <m:den>
                        <m:r>
                          <a:rPr lang="en-US" sz="2700" b="0" i="0" smtClean="0">
                            <a:latin typeface="Cambria Math" panose="02040503050406030204" pitchFamily="18" charset="0"/>
                            <a:cs typeface="Arial" panose="020B0604020202020204" pitchFamily="34" charset="0"/>
                          </a:rPr>
                          <m:t>3</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−12</m:t>
                        </m:r>
                      </m:den>
                    </m:f>
                  </m:oMath>
                </a14:m>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d.</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5</m:t>
                        </m:r>
                      </m:num>
                      <m:den>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+2</m:t>
                        </m:r>
                      </m:den>
                    </m:f>
                  </m:oMath>
                </a14:m>
                <a:r>
                  <a:rPr lang="en-US" sz="2700" dirty="0">
                    <a:latin typeface="Arial" panose="020B0604020202020204" pitchFamily="34" charset="0"/>
                    <a:cs typeface="Arial" panose="020B0604020202020204" pitchFamily="34" charset="0"/>
                  </a:rPr>
                  <a:t> </a:t>
                </a:r>
                <a:r>
                  <a:rPr lang="en-US" sz="2700" dirty="0"/>
                  <a:t>÷</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15</m:t>
                        </m:r>
                      </m:num>
                      <m:den>
                        <m:r>
                          <a:rPr lang="en-US" sz="2700" b="0" i="0" smtClean="0">
                            <a:latin typeface="Cambria Math" panose="02040503050406030204" pitchFamily="18" charset="0"/>
                            <a:cs typeface="Arial" panose="020B0604020202020204" pitchFamily="34" charset="0"/>
                          </a:rPr>
                          <m:t>8</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+ 16</m:t>
                        </m:r>
                      </m:den>
                    </m:f>
                  </m:oMath>
                </a14:m>
                <a:r>
                  <a:rPr lang="en-US" sz="2700" dirty="0" smtClean="0">
                    <a:latin typeface="Arial" panose="020B0604020202020204" pitchFamily="34" charset="0"/>
                    <a:cs typeface="Arial" panose="020B0604020202020204" pitchFamily="34" charset="0"/>
                  </a:rPr>
                  <a:t> </a:t>
                </a:r>
              </a:p>
              <a:p>
                <a:pPr marL="862013" lvl="1" indent="-465138">
                  <a:spcAft>
                    <a:spcPts val="1200"/>
                  </a:spcAft>
                  <a:buClr>
                    <a:srgbClr val="C00000"/>
                  </a:buClr>
                  <a:buFont typeface="+mj-lt"/>
                  <a:buAutoNum type="alphaLcPeriod" startAt="5"/>
                  <a:tabLst>
                    <a:tab pos="2967038" algn="l"/>
                    <a:tab pos="3140075"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2</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+ 6</m:t>
                        </m:r>
                      </m:num>
                      <m:den>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m:t>
                        </m:r>
                        <m:r>
                          <a:rPr lang="en-US" sz="2700" i="0" smtClean="0">
                            <a:latin typeface="Cambria Math" panose="02040503050406030204" pitchFamily="18" charset="0"/>
                            <a:cs typeface="Arial" panose="020B0604020202020204" pitchFamily="34" charset="0"/>
                          </a:rPr>
                          <m:t>+</m:t>
                        </m:r>
                        <m:r>
                          <a:rPr lang="en-US" sz="2700" b="0" i="0" smtClean="0">
                            <a:latin typeface="Cambria Math" panose="02040503050406030204" pitchFamily="18" charset="0"/>
                            <a:cs typeface="Arial" panose="020B0604020202020204" pitchFamily="34" charset="0"/>
                          </a:rPr>
                          <m:t> 7</m:t>
                        </m:r>
                      </m:den>
                    </m:f>
                  </m:oMath>
                </a14:m>
                <a:r>
                  <a:rPr lang="en-US" sz="2700" dirty="0">
                    <a:latin typeface="Arial" panose="020B0604020202020204" pitchFamily="34" charset="0"/>
                    <a:cs typeface="Arial" panose="020B0604020202020204" pitchFamily="34" charset="0"/>
                  </a:rPr>
                  <a:t> </a:t>
                </a:r>
                <a:r>
                  <a:rPr lang="en-US" sz="2700" dirty="0"/>
                  <a:t>÷</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+ 3</m:t>
                        </m:r>
                      </m:num>
                      <m:den>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− 1</m:t>
                        </m:r>
                      </m:den>
                    </m:f>
                  </m:oMath>
                </a14:m>
                <a:r>
                  <a:rPr lang="en-US" sz="2700" dirty="0" smtClean="0">
                    <a:latin typeface="Arial" panose="020B0604020202020204" pitchFamily="34" charset="0"/>
                    <a:cs typeface="Arial" panose="020B0604020202020204" pitchFamily="34" charset="0"/>
                  </a:rPr>
                  <a:t>	</a:t>
                </a:r>
              </a:p>
              <a:p>
                <a:pPr marL="862013" lvl="1" indent="-465138">
                  <a:spcAft>
                    <a:spcPts val="1200"/>
                  </a:spcAft>
                  <a:buClr>
                    <a:srgbClr val="C00000"/>
                  </a:buClr>
                  <a:buFont typeface="+mj-lt"/>
                  <a:buAutoNum type="alphaLcPeriod" startAt="5"/>
                  <a:tabLst>
                    <a:tab pos="2967038" algn="l"/>
                    <a:tab pos="3140075"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d>
                          <m:dPr>
                            <m:ctrlPr>
                              <a:rPr lang="en-US" sz="2700" b="0" i="1" smtClean="0">
                                <a:latin typeface="Cambria Math" panose="02040503050406030204" pitchFamily="18" charset="0"/>
                                <a:cs typeface="Arial" panose="020B0604020202020204" pitchFamily="34" charset="0"/>
                              </a:rPr>
                            </m:ctrlPr>
                          </m:dPr>
                          <m:e>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+ 4</m:t>
                            </m:r>
                          </m:e>
                        </m:d>
                        <m:r>
                          <a:rPr lang="en-US" sz="2700" b="0" i="0" baseline="30000" smtClean="0">
                            <a:latin typeface="Cambria Math" panose="02040503050406030204" pitchFamily="18" charset="0"/>
                            <a:cs typeface="Arial" panose="020B0604020202020204" pitchFamily="34" charset="0"/>
                          </a:rPr>
                          <m:t>2</m:t>
                        </m:r>
                      </m:num>
                      <m:den>
                        <m:r>
                          <m:rPr>
                            <m:sty m:val="p"/>
                          </m:rPr>
                          <a:rPr lang="en-US" sz="2700" i="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m:t>
                        </m:r>
                        <m:r>
                          <a:rPr lang="en-US" sz="2700" i="0">
                            <a:latin typeface="Cambria Math" panose="02040503050406030204" pitchFamily="18" charset="0"/>
                            <a:cs typeface="Arial" panose="020B0604020202020204" pitchFamily="34" charset="0"/>
                          </a:rPr>
                          <m:t>2</m:t>
                        </m:r>
                      </m:den>
                    </m:f>
                  </m:oMath>
                </a14:m>
                <a:r>
                  <a:rPr lang="en-US" sz="2700" dirty="0" smtClean="0">
                    <a:latin typeface="Arial" panose="020B0604020202020204" pitchFamily="34" charset="0"/>
                    <a:cs typeface="Arial" panose="020B0604020202020204" pitchFamily="34" charset="0"/>
                  </a:rPr>
                  <a:t> </a:t>
                </a:r>
                <a:r>
                  <a:rPr lang="en-US" sz="2700" dirty="0"/>
                  <a:t>÷</a:t>
                </a:r>
                <a:r>
                  <a:rPr lang="en-US" sz="2700" dirty="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+ 4)</m:t>
                        </m:r>
                      </m:num>
                      <m:den>
                        <m:r>
                          <m:rPr>
                            <m:sty m:val="p"/>
                          </m:rPr>
                          <a:rPr lang="en-US" sz="2700" i="0">
                            <a:latin typeface="Cambria Math" panose="02040503050406030204" pitchFamily="18" charset="0"/>
                            <a:cs typeface="Arial" panose="020B0604020202020204" pitchFamily="34" charset="0"/>
                          </a:rPr>
                          <m:t>x</m:t>
                        </m:r>
                      </m:den>
                    </m:f>
                  </m:oMath>
                </a14:m>
                <a:endParaRPr lang="en-US" sz="27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3931141"/>
              </a:xfrm>
              <a:prstGeom prst="rect">
                <a:avLst/>
              </a:prstGeom>
              <a:blipFill rotWithShape="0">
                <a:blip r:embed="rId4"/>
                <a:stretch>
                  <a:fillRect l="-1970" t="-1240" r="-1390" b="-775"/>
                </a:stretch>
              </a:blipFill>
            </p:spPr>
            <p:txBody>
              <a:bodyPr/>
              <a:lstStyle/>
              <a:p>
                <a:r>
                  <a:rPr lang="en-US">
                    <a:noFill/>
                  </a:rPr>
                  <a:t> </a:t>
                </a:r>
              </a:p>
            </p:txBody>
          </p:sp>
        </mc:Fallback>
      </mc:AlternateContent>
      <p:grpSp>
        <p:nvGrpSpPr>
          <p:cNvPr id="6" name="Group 5"/>
          <p:cNvGrpSpPr/>
          <p:nvPr/>
        </p:nvGrpSpPr>
        <p:grpSpPr>
          <a:xfrm>
            <a:off x="251520" y="5172001"/>
            <a:ext cx="5213924" cy="1425351"/>
            <a:chOff x="150164" y="6494199"/>
            <a:chExt cx="5213924" cy="1425351"/>
          </a:xfrm>
        </p:grpSpPr>
        <p:sp>
          <p:nvSpPr>
            <p:cNvPr id="8" name="Rectangle 7"/>
            <p:cNvSpPr/>
            <p:nvPr/>
          </p:nvSpPr>
          <p:spPr>
            <a:xfrm flipH="1">
              <a:off x="150164" y="6673055"/>
              <a:ext cx="5213924" cy="124649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You may need to </a:t>
              </a:r>
              <a:r>
                <a:rPr lang="en-US" sz="2000" dirty="0" err="1">
                  <a:solidFill>
                    <a:schemeClr val="tx1"/>
                  </a:solidFill>
                  <a:latin typeface="Arial" panose="020B0604020202020204" pitchFamily="34" charset="0"/>
                  <a:cs typeface="Arial" panose="020B0604020202020204" pitchFamily="34" charset="0"/>
                </a:rPr>
                <a:t>factorise</a:t>
              </a:r>
              <a:r>
                <a:rPr lang="en-US" sz="2000" dirty="0">
                  <a:solidFill>
                    <a:schemeClr val="tx1"/>
                  </a:solidFill>
                  <a:latin typeface="Arial" panose="020B0604020202020204" pitchFamily="34" charset="0"/>
                  <a:cs typeface="Arial" panose="020B0604020202020204" pitchFamily="34" charset="0"/>
                </a:rPr>
                <a:t> the numerator and/or denominator before you multiply or divide algebraic fractions.</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3</a:t>
              </a:r>
              <a:endParaRPr lang="en-US" b="1" dirty="0">
                <a:latin typeface="Arial" panose="020B0604020202020204" pitchFamily="34" charset="0"/>
                <a:cs typeface="Arial" panose="020B0604020202020204" pitchFamily="34" charset="0"/>
              </a:endParaRPr>
            </a:p>
          </p:txBody>
        </p:sp>
      </p:grpSp>
      <p:sp>
        <p:nvSpPr>
          <p:cNvPr id="10" name="Rectangle 9"/>
          <p:cNvSpPr/>
          <p:nvPr/>
        </p:nvSpPr>
        <p:spPr>
          <a:xfrm flipH="1">
            <a:off x="5580112" y="5766355"/>
            <a:ext cx="3196082"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First </a:t>
            </a:r>
            <a:r>
              <a:rPr lang="en-US" sz="2400" dirty="0" err="1">
                <a:solidFill>
                  <a:schemeClr val="tx1"/>
                </a:solidFill>
                <a:latin typeface="Arial" panose="020B0604020202020204" pitchFamily="34" charset="0"/>
                <a:cs typeface="Arial" panose="020B0604020202020204" pitchFamily="34" charset="0"/>
              </a:rPr>
              <a:t>factorise</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3</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- 12.</a:t>
            </a:r>
            <a:endParaRPr lang="en-US" sz="2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961684148"/>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4983544"/>
              </a:xfrm>
              <a:prstGeom prst="rect">
                <a:avLst/>
              </a:prstGeom>
            </p:spPr>
            <p:txBody>
              <a:bodyPr wrap="square">
                <a:spAutoFit/>
              </a:bodyPr>
              <a:lstStyle/>
              <a:p>
                <a:pPr marL="457200" indent="-457200">
                  <a:spcAft>
                    <a:spcPts val="0"/>
                  </a:spcAft>
                  <a:buClr>
                    <a:srgbClr val="C00000"/>
                  </a:buClr>
                  <a:buFont typeface="+mj-lt"/>
                  <a:buAutoNum type="arabicPeriod" startAt="4"/>
                  <a:tabLst>
                    <a:tab pos="914400" algn="l"/>
                    <a:tab pos="2967038" algn="l"/>
                    <a:tab pos="3140075" algn="l"/>
                  </a:tabLst>
                </a:pPr>
                <a:r>
                  <a:rPr lang="en-US" sz="3000" dirty="0" smtClean="0">
                    <a:solidFill>
                      <a:srgbClr val="C00000"/>
                    </a:solidFill>
                    <a:latin typeface="Arial" panose="020B0604020202020204" pitchFamily="34" charset="0"/>
                    <a:cs typeface="Arial" panose="020B0604020202020204" pitchFamily="34" charset="0"/>
                  </a:rPr>
                  <a:t>a.</a:t>
                </a:r>
                <a:r>
                  <a:rPr lang="en-US" sz="3000" dirty="0" smtClean="0">
                    <a:latin typeface="Arial" panose="020B0604020202020204" pitchFamily="34" charset="0"/>
                    <a:cs typeface="Arial" panose="020B0604020202020204" pitchFamily="34" charset="0"/>
                  </a:rPr>
                  <a:t> Factorise </a:t>
                </a:r>
                <a:r>
                  <a:rPr lang="en-US" sz="3000" i="1" dirty="0" smtClean="0">
                    <a:latin typeface="Arial" panose="020B0604020202020204" pitchFamily="34" charset="0"/>
                    <a:cs typeface="Arial" panose="020B0604020202020204" pitchFamily="34" charset="0"/>
                  </a:rPr>
                  <a:t>x</a:t>
                </a:r>
                <a:r>
                  <a:rPr lang="en-US" sz="3000" baseline="30000" dirty="0" smtClean="0">
                    <a:latin typeface="Arial" panose="020B0604020202020204" pitchFamily="34" charset="0"/>
                    <a:cs typeface="Arial" panose="020B0604020202020204" pitchFamily="34" charset="0"/>
                  </a:rPr>
                  <a:t>2</a:t>
                </a:r>
                <a:r>
                  <a:rPr lang="en-US" sz="3000" dirty="0" smtClean="0">
                    <a:latin typeface="Arial" panose="020B0604020202020204" pitchFamily="34" charset="0"/>
                    <a:cs typeface="Arial" panose="020B0604020202020204" pitchFamily="34" charset="0"/>
                  </a:rPr>
                  <a:t> – 9</a:t>
                </a:r>
              </a:p>
              <a:p>
                <a:pPr marL="914400" lvl="1" indent="-457200">
                  <a:spcAft>
                    <a:spcPts val="0"/>
                  </a:spcAft>
                  <a:buClr>
                    <a:srgbClr val="C00000"/>
                  </a:buClr>
                  <a:buFont typeface="+mj-lt"/>
                  <a:buAutoNum type="alphaLcPeriod" startAt="2"/>
                  <a:tabLst>
                    <a:tab pos="914400" algn="l"/>
                    <a:tab pos="2967038" algn="l"/>
                    <a:tab pos="3140075" algn="l"/>
                  </a:tabLst>
                </a:pPr>
                <a:r>
                  <a:rPr lang="en-US" sz="3000" dirty="0" smtClean="0">
                    <a:latin typeface="Arial" panose="020B0604020202020204" pitchFamily="34" charset="0"/>
                    <a:cs typeface="Arial" panose="020B0604020202020204" pitchFamily="34" charset="0"/>
                  </a:rPr>
                  <a:t>Factorise </a:t>
                </a:r>
                <a:r>
                  <a:rPr lang="en-US" sz="3000" i="1" dirty="0">
                    <a:latin typeface="Arial" panose="020B0604020202020204" pitchFamily="34" charset="0"/>
                    <a:cs typeface="Arial" panose="020B0604020202020204" pitchFamily="34" charset="0"/>
                  </a:rPr>
                  <a:t>x</a:t>
                </a:r>
                <a:r>
                  <a:rPr lang="en-US" sz="3000" baseline="30000" dirty="0">
                    <a:latin typeface="Arial" panose="020B0604020202020204" pitchFamily="34" charset="0"/>
                    <a:cs typeface="Arial" panose="020B0604020202020204" pitchFamily="34" charset="0"/>
                  </a:rPr>
                  <a:t>2</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5</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5</a:t>
                </a:r>
              </a:p>
              <a:p>
                <a:pPr marL="914400" lvl="1" indent="-457200">
                  <a:spcAft>
                    <a:spcPts val="0"/>
                  </a:spcAft>
                  <a:buClr>
                    <a:srgbClr val="C00000"/>
                  </a:buClr>
                  <a:buFont typeface="+mj-lt"/>
                  <a:buAutoNum type="alphaLcPeriod" startAt="2"/>
                  <a:tabLst>
                    <a:tab pos="914400" algn="l"/>
                    <a:tab pos="2967038" algn="l"/>
                    <a:tab pos="3140075" algn="l"/>
                  </a:tabLst>
                </a:pPr>
                <a:r>
                  <a:rPr lang="en-US" sz="3000" dirty="0" smtClean="0">
                    <a:latin typeface="Arial" panose="020B0604020202020204" pitchFamily="34" charset="0"/>
                    <a:cs typeface="Arial" panose="020B0604020202020204" pitchFamily="34" charset="0"/>
                  </a:rPr>
                  <a:t>Write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m:rPr>
                            <m:sty m:val="p"/>
                          </m:rPr>
                          <a:rPr lang="en-US" sz="300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a:latin typeface="Cambria Math" panose="02040503050406030204" pitchFamily="18" charset="0"/>
                            <a:cs typeface="Arial" panose="020B0604020202020204" pitchFamily="34" charset="0"/>
                          </a:rPr>
                          <m:t> −</m:t>
                        </m:r>
                        <m:r>
                          <a:rPr lang="en-US" sz="3000" b="0" i="0" smtClean="0">
                            <a:latin typeface="Cambria Math" panose="02040503050406030204" pitchFamily="18" charset="0"/>
                            <a:cs typeface="Arial" panose="020B0604020202020204" pitchFamily="34" charset="0"/>
                          </a:rPr>
                          <m:t> 9</m:t>
                        </m:r>
                      </m:num>
                      <m:den>
                        <m:r>
                          <a:rPr lang="en-US" sz="3000" b="0" i="0" smtClean="0">
                            <a:latin typeface="Cambria Math" panose="02040503050406030204" pitchFamily="18" charset="0"/>
                            <a:cs typeface="Arial" panose="020B0604020202020204" pitchFamily="34" charset="0"/>
                          </a:rPr>
                          <m:t>4</m:t>
                        </m:r>
                      </m:den>
                    </m:f>
                  </m:oMath>
                </a14:m>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x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8</m:t>
                        </m:r>
                      </m:num>
                      <m:den>
                        <m:r>
                          <m:rPr>
                            <m:sty m:val="p"/>
                          </m:rPr>
                          <a:rPr lang="en-US" sz="300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 + </m:t>
                        </m:r>
                        <m:r>
                          <a:rPr lang="en-US" sz="3000" b="0" i="0" smtClean="0">
                            <a:latin typeface="Cambria Math" panose="02040503050406030204" pitchFamily="18" charset="0"/>
                            <a:cs typeface="Arial" panose="020B0604020202020204" pitchFamily="34" charset="0"/>
                          </a:rPr>
                          <m:t>5</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+ 6</m:t>
                        </m:r>
                      </m:den>
                    </m:f>
                  </m:oMath>
                </a14:m>
                <a:r>
                  <a:rPr lang="en-US" sz="3000" dirty="0">
                    <a:latin typeface="Arial" panose="020B0604020202020204" pitchFamily="34" charset="0"/>
                    <a:cs typeface="Arial" panose="020B0604020202020204" pitchFamily="34" charset="0"/>
                  </a:rPr>
                  <a:t> as a single fraction in its simplest form</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a:p>
                <a:pPr marL="396875" indent="-396875">
                  <a:spcAft>
                    <a:spcPts val="0"/>
                  </a:spcAft>
                  <a:buClr>
                    <a:srgbClr val="C00000"/>
                  </a:buClr>
                  <a:buFont typeface="+mj-lt"/>
                  <a:buAutoNum type="arabicPeriod" startAt="4"/>
                  <a:tabLst>
                    <a:tab pos="862013" algn="l"/>
                    <a:tab pos="2967038" algn="l"/>
                    <a:tab pos="3140075" algn="l"/>
                  </a:tabLst>
                </a:pPr>
                <a:r>
                  <a:rPr lang="en-US" sz="3000" dirty="0" smtClean="0">
                    <a:latin typeface="Arial" panose="020B0604020202020204" pitchFamily="34" charset="0"/>
                    <a:cs typeface="Arial" panose="020B0604020202020204" pitchFamily="34" charset="0"/>
                  </a:rPr>
                  <a:t>Write </a:t>
                </a:r>
                <a:r>
                  <a:rPr lang="en-US" sz="3000" dirty="0">
                    <a:latin typeface="Arial" panose="020B0604020202020204" pitchFamily="34" charset="0"/>
                    <a:cs typeface="Arial" panose="020B0604020202020204" pitchFamily="34" charset="0"/>
                  </a:rPr>
                  <a:t>as a single fraction in its simplest form.</a:t>
                </a:r>
                <a:endParaRPr lang="en-US" sz="3000" dirty="0" smtClean="0">
                  <a:latin typeface="Arial" panose="020B0604020202020204" pitchFamily="34" charset="0"/>
                  <a:cs typeface="Arial" panose="020B0604020202020204" pitchFamily="34" charset="0"/>
                </a:endParaRPr>
              </a:p>
              <a:p>
                <a:pPr marL="862013" lvl="1" indent="-465138">
                  <a:spcAft>
                    <a:spcPts val="1200"/>
                  </a:spcAft>
                  <a:buClr>
                    <a:srgbClr val="C00000"/>
                  </a:buClr>
                  <a:buFont typeface="+mj-lt"/>
                  <a:buAutoNum type="alphaLcPeriod"/>
                  <a:tabLst>
                    <a:tab pos="862013" algn="l"/>
                    <a:tab pos="2967038" algn="l"/>
                    <a:tab pos="3140075" algn="l"/>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b="0" i="0" smtClean="0">
                            <a:latin typeface="Cambria Math" panose="02040503050406030204" pitchFamily="18" charset="0"/>
                            <a:cs typeface="Arial" panose="020B0604020202020204" pitchFamily="34" charset="0"/>
                          </a:rPr>
                          <m:t> − 7</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+ 10</m:t>
                        </m:r>
                      </m:num>
                      <m:den>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b="0" i="0" smtClean="0">
                            <a:latin typeface="Cambria Math" panose="02040503050406030204" pitchFamily="18" charset="0"/>
                            <a:cs typeface="Arial" panose="020B0604020202020204" pitchFamily="34" charset="0"/>
                          </a:rPr>
                          <m:t> + 4</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+ 3</m:t>
                        </m:r>
                      </m:den>
                    </m:f>
                  </m:oMath>
                </a14:m>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x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m:rPr>
                            <m:sty m:val="p"/>
                          </m:rPr>
                          <a:rPr lang="en-US" sz="300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a:latin typeface="Cambria Math" panose="02040503050406030204" pitchFamily="18" charset="0"/>
                            <a:cs typeface="Arial" panose="020B0604020202020204" pitchFamily="34" charset="0"/>
                          </a:rPr>
                          <m:t> −</m:t>
                        </m:r>
                        <m:r>
                          <a:rPr lang="en-US" sz="3000" b="0" i="0" smtClean="0">
                            <a:latin typeface="Cambria Math" panose="02040503050406030204" pitchFamily="18" charset="0"/>
                            <a:cs typeface="Arial" panose="020B0604020202020204" pitchFamily="34" charset="0"/>
                          </a:rPr>
                          <m:t> 9</m:t>
                        </m:r>
                      </m:num>
                      <m:den>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m:t>
                        </m:r>
                        <m:r>
                          <a:rPr lang="en-US" sz="3000" b="0" i="0" smtClean="0">
                            <a:latin typeface="Cambria Math" panose="02040503050406030204" pitchFamily="18" charset="0"/>
                            <a:cs typeface="Arial" panose="020B0604020202020204" pitchFamily="34" charset="0"/>
                          </a:rPr>
                          <m:t> − </m:t>
                        </m:r>
                        <m:r>
                          <m:rPr>
                            <m:sty m:val="p"/>
                          </m:rPr>
                          <a:rPr lang="en-US" sz="300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m:t>
                        </m:r>
                        <m:r>
                          <a:rPr lang="en-US" sz="3000" b="0" i="1" smtClean="0">
                            <a:latin typeface="Cambria Math" panose="02040503050406030204" pitchFamily="18" charset="0"/>
                            <a:cs typeface="Arial" panose="020B0604020202020204" pitchFamily="34" charset="0"/>
                          </a:rPr>
                          <m:t>− 20</m:t>
                        </m:r>
                      </m:den>
                    </m:f>
                  </m:oMath>
                </a14:m>
                <a:r>
                  <a:rPr lang="en-US" sz="3000" dirty="0">
                    <a:latin typeface="Arial" panose="020B0604020202020204" pitchFamily="34" charset="0"/>
                    <a:cs typeface="Arial" panose="020B0604020202020204" pitchFamily="34" charset="0"/>
                  </a:rPr>
                  <a:t>	</a:t>
                </a:r>
                <a:endParaRPr lang="en-US" sz="3000" dirty="0" smtClean="0">
                  <a:latin typeface="Arial" panose="020B0604020202020204" pitchFamily="34" charset="0"/>
                  <a:cs typeface="Arial" panose="020B0604020202020204" pitchFamily="34" charset="0"/>
                </a:endParaRPr>
              </a:p>
              <a:p>
                <a:pPr marL="862013" lvl="1" indent="-465138">
                  <a:spcAft>
                    <a:spcPts val="1200"/>
                  </a:spcAft>
                  <a:buClr>
                    <a:srgbClr val="C00000"/>
                  </a:buClr>
                  <a:buFont typeface="+mj-lt"/>
                  <a:buAutoNum type="alphaLcPeriod"/>
                  <a:tabLst>
                    <a:tab pos="862013" algn="l"/>
                    <a:tab pos="2967038" algn="l"/>
                    <a:tab pos="3140075" algn="l"/>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14</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+ 21</m:t>
                        </m:r>
                      </m:num>
                      <m:den>
                        <m:r>
                          <a:rPr lang="en-US" sz="3000" b="0" i="0" smtClean="0">
                            <a:latin typeface="Cambria Math" panose="02040503050406030204" pitchFamily="18" charset="0"/>
                            <a:cs typeface="Arial" panose="020B0604020202020204" pitchFamily="34" charset="0"/>
                          </a:rPr>
                          <m:t>2</m:t>
                        </m:r>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 + </m:t>
                        </m:r>
                        <m:r>
                          <a:rPr lang="en-US" sz="3000" b="0" i="0" smtClean="0">
                            <a:latin typeface="Cambria Math" panose="02040503050406030204" pitchFamily="18" charset="0"/>
                            <a:cs typeface="Arial" panose="020B0604020202020204" pitchFamily="34" charset="0"/>
                          </a:rPr>
                          <m:t>7</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+ 6</m:t>
                        </m:r>
                      </m:den>
                    </m:f>
                  </m:oMath>
                </a14:m>
                <a:r>
                  <a:rPr lang="en-US" sz="3000" dirty="0">
                    <a:latin typeface="Arial" panose="020B0604020202020204" pitchFamily="34" charset="0"/>
                    <a:cs typeface="Arial" panose="020B0604020202020204" pitchFamily="34" charset="0"/>
                  </a:rPr>
                  <a:t> </a:t>
                </a:r>
                <a:r>
                  <a:rPr lang="en-US" sz="3000" dirty="0"/>
                  <a:t>÷</a:t>
                </a:r>
                <a:r>
                  <a:rPr lang="en-US" sz="3000" dirty="0" smtClean="0">
                    <a:latin typeface="Arial" panose="020B0604020202020204" pitchFamily="34" charset="0"/>
                    <a:cs typeface="Arial" panose="020B0604020202020204" pitchFamily="34" charset="0"/>
                  </a:rPr>
                  <a:t>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2 − </m:t>
                        </m:r>
                        <m:r>
                          <a:rPr lang="en-US" sz="3000" b="0" i="0" smtClean="0">
                            <a:latin typeface="Cambria Math" panose="02040503050406030204" pitchFamily="18" charset="0"/>
                            <a:cs typeface="Arial" panose="020B0604020202020204" pitchFamily="34" charset="0"/>
                          </a:rPr>
                          <m:t>10</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+ 21</m:t>
                        </m:r>
                      </m:num>
                      <m:den>
                        <m:r>
                          <m:rPr>
                            <m:sty m:val="p"/>
                          </m:rPr>
                          <a:rPr lang="en-US" sz="3000" b="0" i="0" smtClean="0">
                            <a:latin typeface="Cambria Math" panose="02040503050406030204" pitchFamily="18" charset="0"/>
                            <a:cs typeface="Arial" panose="020B0604020202020204" pitchFamily="34" charset="0"/>
                          </a:rPr>
                          <m:t>x</m:t>
                        </m:r>
                        <m:r>
                          <a:rPr lang="en-US" sz="3000" b="0" i="0" baseline="30000" smtClean="0">
                            <a:latin typeface="Cambria Math" panose="02040503050406030204" pitchFamily="18" charset="0"/>
                            <a:cs typeface="Arial" panose="020B0604020202020204" pitchFamily="34" charset="0"/>
                          </a:rPr>
                          <m:t>2 + </m:t>
                        </m:r>
                        <m:r>
                          <a:rPr lang="en-US" sz="3000" b="0" i="0" smtClean="0">
                            <a:latin typeface="Cambria Math" panose="02040503050406030204" pitchFamily="18" charset="0"/>
                            <a:cs typeface="Arial" panose="020B0604020202020204" pitchFamily="34" charset="0"/>
                          </a:rPr>
                          <m:t>9</m:t>
                        </m:r>
                        <m:r>
                          <m:rPr>
                            <m:sty m:val="p"/>
                          </m:rPr>
                          <a:rPr lang="en-US" sz="3000" b="0" i="0" smtClean="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+ 14</m:t>
                        </m:r>
                      </m:den>
                    </m:f>
                  </m:oMath>
                </a14:m>
                <a:endParaRPr lang="en-US" sz="30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4983544"/>
              </a:xfrm>
              <a:prstGeom prst="rect">
                <a:avLst/>
              </a:prstGeom>
              <a:blipFill rotWithShape="0">
                <a:blip r:embed="rId4"/>
                <a:stretch>
                  <a:fillRect l="-2317" t="-1589" r="-2549" b="-611"/>
                </a:stretch>
              </a:blipFill>
            </p:spPr>
            <p:txBody>
              <a:bodyPr/>
              <a:lstStyle/>
              <a:p>
                <a:r>
                  <a:rPr lang="en-US">
                    <a:noFill/>
                  </a:rPr>
                  <a:t> </a:t>
                </a:r>
              </a:p>
            </p:txBody>
          </p:sp>
        </mc:Fallback>
      </mc:AlternateContent>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539303799"/>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537</a:t>
            </a:r>
            <a:endParaRPr lang="en-GB" sz="1400" b="1" dirty="0">
              <a:latin typeface="Calibri" panose="020F0502020204030204" pitchFamily="34" charset="0"/>
            </a:endParaRPr>
          </a:p>
        </p:txBody>
      </p:sp>
      <p:sp>
        <p:nvSpPr>
          <p:cNvPr id="3" name="Rectangle 2"/>
          <p:cNvSpPr/>
          <p:nvPr/>
        </p:nvSpPr>
        <p:spPr>
          <a:xfrm>
            <a:off x="251520" y="1263395"/>
            <a:ext cx="5256584" cy="4832092"/>
          </a:xfrm>
          <a:prstGeom prst="rect">
            <a:avLst/>
          </a:prstGeom>
        </p:spPr>
        <p:txBody>
          <a:bodyPr wrap="square">
            <a:spAutoFit/>
          </a:bodyPr>
          <a:lstStyle/>
          <a:p>
            <a:pPr marL="690563" indent="-690563">
              <a:spcAft>
                <a:spcPts val="0"/>
              </a:spcAft>
              <a:buClr>
                <a:srgbClr val="C00000"/>
              </a:buClr>
              <a:buFont typeface="+mj-lt"/>
              <a:buAutoNum type="arabicPeriod" startAt="6"/>
              <a:tabLst>
                <a:tab pos="914400" algn="l"/>
                <a:tab pos="2967038" algn="l"/>
                <a:tab pos="3140075" algn="l"/>
              </a:tabLst>
            </a:pPr>
            <a:r>
              <a:rPr lang="en-US" sz="4400" dirty="0">
                <a:latin typeface="Arial" panose="020B0604020202020204" pitchFamily="34" charset="0"/>
                <a:cs typeface="Arial" panose="020B0604020202020204" pitchFamily="34" charset="0"/>
              </a:rPr>
              <a:t>Write down the LCM of</a:t>
            </a:r>
          </a:p>
          <a:p>
            <a:pPr marL="741363" lvl="1" indent="-741363">
              <a:spcAft>
                <a:spcPts val="0"/>
              </a:spcAft>
              <a:buClr>
                <a:srgbClr val="C00000"/>
              </a:buClr>
              <a:buFont typeface="+mj-lt"/>
              <a:buAutoNum type="alphaLcPeriod"/>
              <a:tabLst>
                <a:tab pos="2967038" algn="l"/>
                <a:tab pos="3140075" algn="l"/>
              </a:tabLst>
            </a:pPr>
            <a:r>
              <a:rPr lang="en-US" sz="4400" i="1" dirty="0" smtClean="0">
                <a:latin typeface="Times New Roman" panose="02020603050405020304" pitchFamily="18" charset="0"/>
                <a:cs typeface="Times New Roman" panose="02020603050405020304" pitchFamily="18" charset="0"/>
              </a:rPr>
              <a:t>x</a:t>
            </a:r>
            <a:r>
              <a:rPr lang="en-US" sz="4400" i="1" dirty="0" smtClean="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and </a:t>
            </a: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+ 2 </a:t>
            </a:r>
            <a:endParaRPr lang="en-US" sz="4400" dirty="0" smtClean="0">
              <a:latin typeface="Arial" panose="020B0604020202020204" pitchFamily="34" charset="0"/>
              <a:cs typeface="Arial" panose="020B0604020202020204" pitchFamily="34" charset="0"/>
            </a:endParaRPr>
          </a:p>
          <a:p>
            <a:pPr marL="741363" lvl="1" indent="-741363">
              <a:spcAft>
                <a:spcPts val="0"/>
              </a:spcAft>
              <a:buClr>
                <a:srgbClr val="C00000"/>
              </a:buClr>
              <a:buFont typeface="+mj-lt"/>
              <a:buAutoNum type="alphaLcPeriod"/>
              <a:tabLst>
                <a:tab pos="2967038" algn="l"/>
                <a:tab pos="3140075" algn="l"/>
              </a:tabLst>
            </a:pP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+ 2 and </a:t>
            </a: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+ 3 </a:t>
            </a:r>
            <a:endParaRPr lang="en-US" sz="4400" dirty="0" smtClean="0">
              <a:latin typeface="Arial" panose="020B0604020202020204" pitchFamily="34" charset="0"/>
              <a:cs typeface="Arial" panose="020B0604020202020204" pitchFamily="34" charset="0"/>
            </a:endParaRPr>
          </a:p>
          <a:p>
            <a:pPr marL="741363" lvl="1" indent="-741363">
              <a:spcAft>
                <a:spcPts val="0"/>
              </a:spcAft>
              <a:buClr>
                <a:srgbClr val="C00000"/>
              </a:buClr>
              <a:buFont typeface="+mj-lt"/>
              <a:buAutoNum type="alphaLcPeriod"/>
              <a:tabLst>
                <a:tab pos="2967038" algn="l"/>
                <a:tab pos="3140075" algn="l"/>
              </a:tabLst>
            </a:pP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+ 4 and </a:t>
            </a: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5</a:t>
            </a:r>
          </a:p>
          <a:p>
            <a:pPr marL="741363" lvl="1" indent="-741363">
              <a:spcAft>
                <a:spcPts val="0"/>
              </a:spcAft>
              <a:buClr>
                <a:srgbClr val="C00000"/>
              </a:buClr>
              <a:buFont typeface="+mj-lt"/>
              <a:buAutoNum type="alphaLcPeriod"/>
              <a:tabLst>
                <a:tab pos="2967038" algn="l"/>
                <a:tab pos="3140075" algn="l"/>
              </a:tabLst>
            </a:pP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+ 1 and </a:t>
            </a:r>
            <a:r>
              <a:rPr lang="en-US" sz="4400" i="1" dirty="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- 1 </a:t>
            </a:r>
          </a:p>
          <a:p>
            <a:pPr marL="741363" lvl="1" indent="-741363">
              <a:spcAft>
                <a:spcPts val="0"/>
              </a:spcAft>
              <a:buClr>
                <a:srgbClr val="C00000"/>
              </a:buClr>
              <a:buFont typeface="+mj-lt"/>
              <a:buAutoNum type="alphaLcPeriod"/>
              <a:tabLst>
                <a:tab pos="2967038" algn="l"/>
                <a:tab pos="3140075" algn="l"/>
              </a:tabLst>
            </a:pPr>
            <a:r>
              <a:rPr lang="en-US" sz="4400" dirty="0" smtClean="0">
                <a:latin typeface="Arial" panose="020B0604020202020204" pitchFamily="34" charset="0"/>
                <a:cs typeface="Arial" panose="020B0604020202020204" pitchFamily="34" charset="0"/>
              </a:rPr>
              <a:t>2</a:t>
            </a:r>
            <a:r>
              <a:rPr lang="en-US" sz="4400" i="1" dirty="0" smtClean="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- 3 and </a:t>
            </a:r>
            <a:r>
              <a:rPr lang="en-US" sz="4400" dirty="0" smtClean="0">
                <a:latin typeface="Arial" panose="020B0604020202020204" pitchFamily="34" charset="0"/>
                <a:cs typeface="Arial" panose="020B0604020202020204" pitchFamily="34" charset="0"/>
              </a:rPr>
              <a:t>2</a:t>
            </a:r>
            <a:r>
              <a:rPr lang="en-US" sz="4400" i="1" dirty="0" smtClean="0">
                <a:latin typeface="Times New Roman" panose="02020603050405020304" pitchFamily="18" charset="0"/>
                <a:cs typeface="Times New Roman" panose="02020603050405020304" pitchFamily="18" charset="0"/>
              </a:rPr>
              <a:t>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- 4</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622797309"/>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538</a:t>
            </a:r>
            <a:endParaRPr lang="en-GB" sz="1400" b="1" dirty="0">
              <a:latin typeface="Calibri" panose="020F0502020204030204" pitchFamily="34" charset="0"/>
            </a:endParaRPr>
          </a:p>
        </p:txBody>
      </p:sp>
      <p:grpSp>
        <p:nvGrpSpPr>
          <p:cNvPr id="7" name="Group 6"/>
          <p:cNvGrpSpPr/>
          <p:nvPr/>
        </p:nvGrpSpPr>
        <p:grpSpPr>
          <a:xfrm>
            <a:off x="179512" y="1170103"/>
            <a:ext cx="8712968" cy="5427249"/>
            <a:chOff x="3457589" y="1017023"/>
            <a:chExt cx="5309150" cy="5427249"/>
          </a:xfrm>
        </p:grpSpPr>
        <p:sp>
          <p:nvSpPr>
            <p:cNvPr id="8" name="Round Diagonal Corner Rectangle 7"/>
            <p:cNvSpPr/>
            <p:nvPr/>
          </p:nvSpPr>
          <p:spPr>
            <a:xfrm>
              <a:off x="3457589" y="1020653"/>
              <a:ext cx="5309150" cy="5423619"/>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57590" y="1017023"/>
              <a:ext cx="5309149"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Example 5</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01466" y="1521078"/>
                  <a:ext cx="3277274" cy="4635564"/>
                </a:xfrm>
                <a:prstGeom prst="rect">
                  <a:avLst/>
                </a:prstGeom>
              </p:spPr>
              <p:txBody>
                <a:bodyPr wrap="square">
                  <a:spAutoFit/>
                </a:bodyPr>
                <a:lstStyle/>
                <a:p>
                  <a:pPr>
                    <a:spcAft>
                      <a:spcPts val="0"/>
                    </a:spcAft>
                    <a:tabLst>
                      <a:tab pos="4972050" algn="r"/>
                    </a:tabLst>
                  </a:pPr>
                  <a:r>
                    <a:rPr lang="en-US" sz="2700" dirty="0" smtClean="0"/>
                    <a:t>Write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7</m:t>
                          </m:r>
                        </m:num>
                        <m:den>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+ 2</m:t>
                          </m:r>
                        </m:den>
                      </m:f>
                    </m:oMath>
                  </a14:m>
                  <a:r>
                    <a:rPr lang="en-US" sz="2700" dirty="0" smtClean="0"/>
                    <a:t>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3</m:t>
                          </m:r>
                        </m:num>
                        <m:den>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+ 3</m:t>
                          </m:r>
                        </m:den>
                      </m:f>
                    </m:oMath>
                  </a14:m>
                  <a:r>
                    <a:rPr lang="en-US" sz="2700" dirty="0"/>
                    <a:t> as a single fraction in its simplest form.</a:t>
                  </a:r>
                  <a:endParaRPr lang="en-US" sz="2700" dirty="0" smtClean="0"/>
                </a:p>
                <a:p>
                  <a:endParaRPr lang="en-US" sz="2700" dirty="0"/>
                </a:p>
                <a:p>
                  <a:r>
                    <a:rPr lang="en-US" sz="2700" dirty="0">
                      <a:solidFill>
                        <a:srgbClr val="0070C0"/>
                      </a:solidFill>
                      <a:latin typeface="Comic Sans MS" panose="030F0702030302020204" pitchFamily="66" charset="0"/>
                    </a:rPr>
                    <a:t>Common denominator = (x + 2)(x + 3) </a:t>
                  </a:r>
                  <a:endParaRPr lang="en-US" sz="2700" dirty="0" smtClean="0">
                    <a:solidFill>
                      <a:srgbClr val="0070C0"/>
                    </a:solidFill>
                    <a:latin typeface="Comic Sans MS" panose="030F0702030302020204" pitchFamily="66" charset="0"/>
                  </a:endParaRPr>
                </a:p>
                <a:p>
                  <a:pPr>
                    <a:spcAft>
                      <a:spcPts val="1200"/>
                    </a:spcAft>
                  </a:pPr>
                  <a14:m>
                    <m:oMath xmlns:m="http://schemas.openxmlformats.org/officeDocument/2006/math">
                      <m:f>
                        <m:fPr>
                          <m:ctrlPr>
                            <a:rPr lang="en-US" sz="2700" i="1" smtClean="0">
                              <a:solidFill>
                                <a:srgbClr val="0070C0"/>
                              </a:solidFill>
                              <a:latin typeface="Cambria Math" panose="02040503050406030204" pitchFamily="18" charset="0"/>
                              <a:cs typeface="Arial" panose="020B0604020202020204" pitchFamily="34" charset="0"/>
                            </a:rPr>
                          </m:ctrlPr>
                        </m:fPr>
                        <m:num>
                          <m:r>
                            <a:rPr lang="en-US" sz="2700" b="0" i="0" smtClean="0">
                              <a:solidFill>
                                <a:srgbClr val="0070C0"/>
                              </a:solidFill>
                              <a:latin typeface="Cambria Math" panose="02040503050406030204" pitchFamily="18" charset="0"/>
                              <a:cs typeface="Arial" panose="020B0604020202020204" pitchFamily="34" charset="0"/>
                            </a:rPr>
                            <m:t>7(</m:t>
                          </m:r>
                          <m:r>
                            <m:rPr>
                              <m:sty m:val="p"/>
                            </m:rPr>
                            <a:rPr lang="en-US" sz="2700">
                              <a:solidFill>
                                <a:srgbClr val="0070C0"/>
                              </a:solidFill>
                              <a:latin typeface="Cambria Math" panose="02040503050406030204" pitchFamily="18" charset="0"/>
                              <a:cs typeface="Arial" panose="020B0604020202020204" pitchFamily="34" charset="0"/>
                            </a:rPr>
                            <m:t>x</m:t>
                          </m:r>
                          <m:r>
                            <a:rPr lang="en-US" sz="2700" b="0" i="0" smtClean="0">
                              <a:solidFill>
                                <a:srgbClr val="0070C0"/>
                              </a:solidFill>
                              <a:latin typeface="Cambria Math" panose="02040503050406030204" pitchFamily="18" charset="0"/>
                              <a:cs typeface="Arial" panose="020B0604020202020204" pitchFamily="34" charset="0"/>
                            </a:rPr>
                            <m:t>+3)</m:t>
                          </m:r>
                        </m:num>
                        <m:den>
                          <m:r>
                            <a:rPr lang="en-US" sz="2700" b="0" i="1" smtClean="0">
                              <a:solidFill>
                                <a:srgbClr val="0070C0"/>
                              </a:solidFill>
                              <a:latin typeface="Cambria Math" panose="02040503050406030204" pitchFamily="18" charset="0"/>
                              <a:cs typeface="Arial" panose="020B0604020202020204" pitchFamily="34" charset="0"/>
                            </a:rPr>
                            <m:t>(</m:t>
                          </m:r>
                          <m:r>
                            <a:rPr lang="en-US" sz="2700" b="0" i="1" smtClean="0">
                              <a:solidFill>
                                <a:srgbClr val="0070C0"/>
                              </a:solidFill>
                              <a:latin typeface="Cambria Math" panose="02040503050406030204" pitchFamily="18" charset="0"/>
                              <a:cs typeface="Arial" panose="020B0604020202020204" pitchFamily="34" charset="0"/>
                            </a:rPr>
                            <m:t>𝑥</m:t>
                          </m:r>
                          <m:r>
                            <a:rPr lang="en-US" sz="2700" b="0" i="1" smtClean="0">
                              <a:solidFill>
                                <a:srgbClr val="0070C0"/>
                              </a:solidFill>
                              <a:latin typeface="Cambria Math" panose="02040503050406030204" pitchFamily="18" charset="0"/>
                              <a:cs typeface="Arial" panose="020B0604020202020204" pitchFamily="34" charset="0"/>
                            </a:rPr>
                            <m:t>+2)(</m:t>
                          </m:r>
                          <m:r>
                            <a:rPr lang="en-US" sz="2700" b="0" i="1" smtClean="0">
                              <a:solidFill>
                                <a:srgbClr val="0070C0"/>
                              </a:solidFill>
                              <a:latin typeface="Cambria Math" panose="02040503050406030204" pitchFamily="18" charset="0"/>
                              <a:cs typeface="Arial" panose="020B0604020202020204" pitchFamily="34" charset="0"/>
                            </a:rPr>
                            <m:t>𝑥</m:t>
                          </m:r>
                          <m:r>
                            <a:rPr lang="en-US" sz="2700" b="0" i="1" smtClean="0">
                              <a:solidFill>
                                <a:srgbClr val="0070C0"/>
                              </a:solidFill>
                              <a:latin typeface="Cambria Math" panose="02040503050406030204" pitchFamily="18" charset="0"/>
                              <a:cs typeface="Arial" panose="020B0604020202020204" pitchFamily="34" charset="0"/>
                            </a:rPr>
                            <m:t>+3)</m:t>
                          </m:r>
                        </m:den>
                      </m:f>
                    </m:oMath>
                  </a14:m>
                  <a:r>
                    <a:rPr lang="en-US" sz="2700" dirty="0" smtClean="0">
                      <a:solidFill>
                        <a:srgbClr val="0070C0"/>
                      </a:solidFill>
                      <a:latin typeface="Comic Sans MS" panose="030F0702030302020204" pitchFamily="66" charset="0"/>
                    </a:rPr>
                    <a:t> - </a:t>
                  </a:r>
                  <a14:m>
                    <m:oMath xmlns:m="http://schemas.openxmlformats.org/officeDocument/2006/math">
                      <m:f>
                        <m:fPr>
                          <m:ctrlPr>
                            <a:rPr lang="en-US" sz="2700" i="1">
                              <a:solidFill>
                                <a:srgbClr val="0070C0"/>
                              </a:solidFill>
                              <a:latin typeface="Cambria Math" panose="02040503050406030204" pitchFamily="18" charset="0"/>
                              <a:cs typeface="Arial" panose="020B0604020202020204" pitchFamily="34" charset="0"/>
                            </a:rPr>
                          </m:ctrlPr>
                        </m:fPr>
                        <m:num>
                          <m:r>
                            <a:rPr lang="en-US" sz="2700" b="0" i="0" smtClean="0">
                              <a:solidFill>
                                <a:srgbClr val="0070C0"/>
                              </a:solidFill>
                              <a:latin typeface="Cambria Math" panose="02040503050406030204" pitchFamily="18" charset="0"/>
                              <a:cs typeface="Arial" panose="020B0604020202020204" pitchFamily="34" charset="0"/>
                            </a:rPr>
                            <m:t>3(</m:t>
                          </m:r>
                          <m:r>
                            <m:rPr>
                              <m:sty m:val="p"/>
                            </m:rPr>
                            <a:rPr lang="en-US" sz="2700">
                              <a:solidFill>
                                <a:srgbClr val="0070C0"/>
                              </a:solidFill>
                              <a:latin typeface="Cambria Math" panose="02040503050406030204" pitchFamily="18" charset="0"/>
                              <a:cs typeface="Arial" panose="020B0604020202020204" pitchFamily="34" charset="0"/>
                            </a:rPr>
                            <m:t>x</m:t>
                          </m:r>
                          <m:r>
                            <a:rPr lang="en-US" sz="2700" b="0" i="0" smtClean="0">
                              <a:solidFill>
                                <a:srgbClr val="0070C0"/>
                              </a:solidFill>
                              <a:latin typeface="Cambria Math" panose="02040503050406030204" pitchFamily="18" charset="0"/>
                              <a:cs typeface="Arial" panose="020B0604020202020204" pitchFamily="34" charset="0"/>
                            </a:rPr>
                            <m:t>+2)</m:t>
                          </m:r>
                        </m:num>
                        <m:den>
                          <m:r>
                            <a:rPr lang="en-US" sz="2700" i="1">
                              <a:solidFill>
                                <a:srgbClr val="0070C0"/>
                              </a:solidFill>
                              <a:latin typeface="Cambria Math" panose="02040503050406030204" pitchFamily="18" charset="0"/>
                              <a:cs typeface="Arial" panose="020B0604020202020204" pitchFamily="34" charset="0"/>
                            </a:rPr>
                            <m:t>(</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+2)(</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+3)</m:t>
                          </m:r>
                        </m:den>
                      </m:f>
                    </m:oMath>
                  </a14:m>
                  <a:endParaRPr lang="en-US" sz="2700" dirty="0" smtClean="0">
                    <a:solidFill>
                      <a:srgbClr val="0070C0"/>
                    </a:solidFill>
                    <a:latin typeface="Comic Sans MS" panose="030F0702030302020204" pitchFamily="66" charset="0"/>
                  </a:endParaRPr>
                </a:p>
                <a:p>
                  <a:pPr>
                    <a:spcAft>
                      <a:spcPts val="1200"/>
                    </a:spcAft>
                  </a:pPr>
                  <a:r>
                    <a:rPr lang="en-US" sz="2700" dirty="0">
                      <a:solidFill>
                        <a:srgbClr val="0070C0"/>
                      </a:solidFill>
                      <a:latin typeface="Comic Sans MS" panose="030F0702030302020204" pitchFamily="66" charset="0"/>
                    </a:rPr>
                    <a:t>	</a:t>
                  </a:r>
                  <a:r>
                    <a:rPr lang="en-US" sz="2700" dirty="0" smtClean="0">
                      <a:solidFill>
                        <a:srgbClr val="0070C0"/>
                      </a:solidFill>
                      <a:latin typeface="Comic Sans MS" panose="030F0702030302020204" pitchFamily="66" charset="0"/>
                    </a:rPr>
                    <a:t>=  </a:t>
                  </a:r>
                  <a14:m>
                    <m:oMath xmlns:m="http://schemas.openxmlformats.org/officeDocument/2006/math">
                      <m:f>
                        <m:fPr>
                          <m:ctrlPr>
                            <a:rPr lang="en-US" sz="2700" i="1">
                              <a:solidFill>
                                <a:srgbClr val="0070C0"/>
                              </a:solidFill>
                              <a:latin typeface="Cambria Math" panose="02040503050406030204" pitchFamily="18" charset="0"/>
                              <a:cs typeface="Arial" panose="020B0604020202020204" pitchFamily="34" charset="0"/>
                            </a:rPr>
                          </m:ctrlPr>
                        </m:fPr>
                        <m:num>
                          <m:r>
                            <a:rPr lang="en-US" sz="2700">
                              <a:solidFill>
                                <a:srgbClr val="0070C0"/>
                              </a:solidFill>
                              <a:latin typeface="Cambria Math" panose="02040503050406030204" pitchFamily="18" charset="0"/>
                              <a:cs typeface="Arial" panose="020B0604020202020204" pitchFamily="34" charset="0"/>
                            </a:rPr>
                            <m:t>7</m:t>
                          </m:r>
                          <m:d>
                            <m:dPr>
                              <m:ctrlPr>
                                <a:rPr lang="en-US" sz="2700" i="1">
                                  <a:solidFill>
                                    <a:srgbClr val="0070C0"/>
                                  </a:solidFill>
                                  <a:latin typeface="Cambria Math" panose="02040503050406030204" pitchFamily="18" charset="0"/>
                                  <a:cs typeface="Arial" panose="020B0604020202020204" pitchFamily="34" charset="0"/>
                                </a:rPr>
                              </m:ctrlPr>
                            </m:dPr>
                            <m:e>
                              <m:r>
                                <m:rPr>
                                  <m:sty m:val="p"/>
                                </m:rPr>
                                <a:rPr lang="en-US" sz="2700">
                                  <a:solidFill>
                                    <a:srgbClr val="0070C0"/>
                                  </a:solidFill>
                                  <a:latin typeface="Cambria Math" panose="02040503050406030204" pitchFamily="18" charset="0"/>
                                  <a:cs typeface="Arial" panose="020B0604020202020204" pitchFamily="34" charset="0"/>
                                </a:rPr>
                                <m:t>x</m:t>
                              </m:r>
                              <m:r>
                                <a:rPr lang="en-US" sz="2700">
                                  <a:solidFill>
                                    <a:srgbClr val="0070C0"/>
                                  </a:solidFill>
                                  <a:latin typeface="Cambria Math" panose="02040503050406030204" pitchFamily="18" charset="0"/>
                                  <a:cs typeface="Arial" panose="020B0604020202020204" pitchFamily="34" charset="0"/>
                                </a:rPr>
                                <m:t>+3</m:t>
                              </m:r>
                            </m:e>
                          </m:d>
                          <m:r>
                            <a:rPr lang="en-US" sz="2700" b="0" i="1" smtClean="0">
                              <a:solidFill>
                                <a:srgbClr val="0070C0"/>
                              </a:solidFill>
                              <a:latin typeface="Cambria Math" panose="02040503050406030204" pitchFamily="18" charset="0"/>
                              <a:cs typeface="Arial" panose="020B0604020202020204" pitchFamily="34" charset="0"/>
                            </a:rPr>
                            <m:t>−3(</m:t>
                          </m:r>
                          <m:r>
                            <a:rPr lang="en-US" sz="2700" b="0" i="1" smtClean="0">
                              <a:solidFill>
                                <a:srgbClr val="0070C0"/>
                              </a:solidFill>
                              <a:latin typeface="Cambria Math" panose="02040503050406030204" pitchFamily="18" charset="0"/>
                              <a:cs typeface="Arial" panose="020B0604020202020204" pitchFamily="34" charset="0"/>
                            </a:rPr>
                            <m:t>𝑥</m:t>
                          </m:r>
                          <m:r>
                            <a:rPr lang="en-US" sz="2700" b="0" i="1" smtClean="0">
                              <a:solidFill>
                                <a:srgbClr val="0070C0"/>
                              </a:solidFill>
                              <a:latin typeface="Cambria Math" panose="02040503050406030204" pitchFamily="18" charset="0"/>
                              <a:cs typeface="Arial" panose="020B0604020202020204" pitchFamily="34" charset="0"/>
                            </a:rPr>
                            <m:t>+2)</m:t>
                          </m:r>
                        </m:num>
                        <m:den>
                          <m:r>
                            <a:rPr lang="en-US" sz="2700" i="1">
                              <a:solidFill>
                                <a:srgbClr val="0070C0"/>
                              </a:solidFill>
                              <a:latin typeface="Cambria Math" panose="02040503050406030204" pitchFamily="18" charset="0"/>
                              <a:cs typeface="Arial" panose="020B0604020202020204" pitchFamily="34" charset="0"/>
                            </a:rPr>
                            <m:t>(</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+2)(</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+3)</m:t>
                          </m:r>
                        </m:den>
                      </m:f>
                    </m:oMath>
                  </a14:m>
                  <a:endParaRPr lang="en-US" sz="2700" dirty="0" smtClean="0">
                    <a:solidFill>
                      <a:srgbClr val="0070C0"/>
                    </a:solidFill>
                    <a:latin typeface="Comic Sans MS" panose="030F0702030302020204" pitchFamily="66" charset="0"/>
                  </a:endParaRPr>
                </a:p>
                <a:p>
                  <a:pPr>
                    <a:spcAft>
                      <a:spcPts val="1200"/>
                    </a:spcAft>
                  </a:pPr>
                  <a:r>
                    <a:rPr lang="en-US" sz="2700" dirty="0" smtClean="0">
                      <a:solidFill>
                        <a:srgbClr val="0070C0"/>
                      </a:solidFill>
                      <a:latin typeface="Comic Sans MS" panose="030F0702030302020204" pitchFamily="66" charset="0"/>
                    </a:rPr>
                    <a:t>	= </a:t>
                  </a:r>
                  <a14:m>
                    <m:oMath xmlns:m="http://schemas.openxmlformats.org/officeDocument/2006/math">
                      <m:f>
                        <m:fPr>
                          <m:ctrlPr>
                            <a:rPr lang="en-US" sz="2700" i="1">
                              <a:solidFill>
                                <a:srgbClr val="0070C0"/>
                              </a:solidFill>
                              <a:latin typeface="Cambria Math" panose="02040503050406030204" pitchFamily="18" charset="0"/>
                              <a:cs typeface="Arial" panose="020B0604020202020204" pitchFamily="34" charset="0"/>
                            </a:rPr>
                          </m:ctrlPr>
                        </m:fPr>
                        <m:num>
                          <m:r>
                            <a:rPr lang="en-US" sz="2700">
                              <a:solidFill>
                                <a:srgbClr val="0070C0"/>
                              </a:solidFill>
                              <a:latin typeface="Cambria Math" panose="02040503050406030204" pitchFamily="18" charset="0"/>
                              <a:cs typeface="Arial" panose="020B0604020202020204" pitchFamily="34" charset="0"/>
                            </a:rPr>
                            <m:t>7</m:t>
                          </m:r>
                          <m:r>
                            <m:rPr>
                              <m:sty m:val="p"/>
                            </m:rPr>
                            <a:rPr lang="en-US" sz="2700">
                              <a:solidFill>
                                <a:srgbClr val="0070C0"/>
                              </a:solidFill>
                              <a:latin typeface="Cambria Math" panose="02040503050406030204" pitchFamily="18" charset="0"/>
                              <a:cs typeface="Arial" panose="020B0604020202020204" pitchFamily="34" charset="0"/>
                            </a:rPr>
                            <m:t>x</m:t>
                          </m:r>
                          <m:r>
                            <a:rPr lang="en-US" sz="2700">
                              <a:solidFill>
                                <a:srgbClr val="0070C0"/>
                              </a:solidFill>
                              <a:latin typeface="Cambria Math" panose="02040503050406030204" pitchFamily="18" charset="0"/>
                              <a:cs typeface="Arial" panose="020B0604020202020204" pitchFamily="34" charset="0"/>
                            </a:rPr>
                            <m:t>+21 −3</m:t>
                          </m:r>
                          <m:r>
                            <m:rPr>
                              <m:sty m:val="p"/>
                            </m:rPr>
                            <a:rPr lang="en-US" sz="2700" b="0" i="0" smtClean="0">
                              <a:solidFill>
                                <a:srgbClr val="0070C0"/>
                              </a:solidFill>
                              <a:latin typeface="Cambria Math" panose="02040503050406030204" pitchFamily="18" charset="0"/>
                              <a:cs typeface="Arial" panose="020B0604020202020204" pitchFamily="34" charset="0"/>
                            </a:rPr>
                            <m:t>x</m:t>
                          </m:r>
                          <m:r>
                            <a:rPr lang="en-US" sz="2700" b="0" i="0" smtClean="0">
                              <a:solidFill>
                                <a:srgbClr val="0070C0"/>
                              </a:solidFill>
                              <a:latin typeface="Cambria Math" panose="02040503050406030204" pitchFamily="18" charset="0"/>
                              <a:cs typeface="Arial" panose="020B0604020202020204" pitchFamily="34" charset="0"/>
                            </a:rPr>
                            <m:t> −6</m:t>
                          </m:r>
                        </m:num>
                        <m:den>
                          <m:r>
                            <a:rPr lang="en-US" sz="2700" i="1">
                              <a:solidFill>
                                <a:srgbClr val="0070C0"/>
                              </a:solidFill>
                              <a:latin typeface="Cambria Math" panose="02040503050406030204" pitchFamily="18" charset="0"/>
                              <a:cs typeface="Arial" panose="020B0604020202020204" pitchFamily="34" charset="0"/>
                            </a:rPr>
                            <m:t>(</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+2)(</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+3)</m:t>
                          </m:r>
                        </m:den>
                      </m:f>
                    </m:oMath>
                  </a14:m>
                  <a:r>
                    <a:rPr lang="en-US" sz="2700" dirty="0" smtClean="0">
                      <a:solidFill>
                        <a:srgbClr val="0070C0"/>
                      </a:solidFill>
                      <a:latin typeface="Comic Sans MS" panose="030F0702030302020204" pitchFamily="66" charset="0"/>
                    </a:rPr>
                    <a:t> = </a:t>
                  </a:r>
                  <a14:m>
                    <m:oMath xmlns:m="http://schemas.openxmlformats.org/officeDocument/2006/math">
                      <m:f>
                        <m:fPr>
                          <m:ctrlPr>
                            <a:rPr lang="en-US" sz="2700" i="1">
                              <a:solidFill>
                                <a:srgbClr val="0070C0"/>
                              </a:solidFill>
                              <a:latin typeface="Cambria Math" panose="02040503050406030204" pitchFamily="18" charset="0"/>
                              <a:cs typeface="Arial" panose="020B0604020202020204" pitchFamily="34" charset="0"/>
                            </a:rPr>
                          </m:ctrlPr>
                        </m:fPr>
                        <m:num>
                          <m:r>
                            <a:rPr lang="en-US" sz="2700" b="0" i="0" smtClean="0">
                              <a:solidFill>
                                <a:srgbClr val="0070C0"/>
                              </a:solidFill>
                              <a:latin typeface="Cambria Math" panose="02040503050406030204" pitchFamily="18" charset="0"/>
                              <a:cs typeface="Arial" panose="020B0604020202020204" pitchFamily="34" charset="0"/>
                            </a:rPr>
                            <m:t>4</m:t>
                          </m:r>
                          <m:r>
                            <m:rPr>
                              <m:sty m:val="p"/>
                            </m:rPr>
                            <a:rPr lang="en-US" sz="2700">
                              <a:solidFill>
                                <a:srgbClr val="0070C0"/>
                              </a:solidFill>
                              <a:latin typeface="Cambria Math" panose="02040503050406030204" pitchFamily="18" charset="0"/>
                              <a:cs typeface="Arial" panose="020B0604020202020204" pitchFamily="34" charset="0"/>
                            </a:rPr>
                            <m:t>x</m:t>
                          </m:r>
                          <m:r>
                            <a:rPr lang="en-US" sz="2700">
                              <a:solidFill>
                                <a:srgbClr val="0070C0"/>
                              </a:solidFill>
                              <a:latin typeface="Cambria Math" panose="02040503050406030204" pitchFamily="18" charset="0"/>
                              <a:cs typeface="Arial" panose="020B0604020202020204" pitchFamily="34" charset="0"/>
                            </a:rPr>
                            <m:t>+15</m:t>
                          </m:r>
                        </m:num>
                        <m:den>
                          <m:r>
                            <a:rPr lang="en-US" sz="2700" i="1">
                              <a:solidFill>
                                <a:srgbClr val="0070C0"/>
                              </a:solidFill>
                              <a:latin typeface="Cambria Math" panose="02040503050406030204" pitchFamily="18" charset="0"/>
                              <a:cs typeface="Arial" panose="020B0604020202020204" pitchFamily="34" charset="0"/>
                            </a:rPr>
                            <m:t>(</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+2)(</m:t>
                          </m:r>
                          <m:r>
                            <a:rPr lang="en-US" sz="2700" i="1">
                              <a:solidFill>
                                <a:srgbClr val="0070C0"/>
                              </a:solidFill>
                              <a:latin typeface="Cambria Math" panose="02040503050406030204" pitchFamily="18" charset="0"/>
                              <a:cs typeface="Arial" panose="020B0604020202020204" pitchFamily="34" charset="0"/>
                            </a:rPr>
                            <m:t>𝑥</m:t>
                          </m:r>
                          <m:r>
                            <a:rPr lang="en-US" sz="2700" i="1">
                              <a:solidFill>
                                <a:srgbClr val="0070C0"/>
                              </a:solidFill>
                              <a:latin typeface="Cambria Math" panose="02040503050406030204" pitchFamily="18" charset="0"/>
                              <a:cs typeface="Arial" panose="020B0604020202020204" pitchFamily="34" charset="0"/>
                            </a:rPr>
                            <m:t>+3)</m:t>
                          </m:r>
                        </m:den>
                      </m:f>
                    </m:oMath>
                  </a14:m>
                  <a:endParaRPr lang="en-US" sz="2700" dirty="0">
                    <a:solidFill>
                      <a:srgbClr val="0070C0"/>
                    </a:solidFill>
                    <a:latin typeface="Comic Sans MS" panose="030F0702030302020204" pitchFamily="66"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01466" y="1521078"/>
                  <a:ext cx="3277274" cy="4635564"/>
                </a:xfrm>
                <a:prstGeom prst="rect">
                  <a:avLst/>
                </a:prstGeom>
                <a:blipFill rotWithShape="0">
                  <a:blip r:embed="rId4"/>
                  <a:stretch>
                    <a:fillRect l="-2152" r="-2265"/>
                  </a:stretch>
                </a:blipFill>
              </p:spPr>
              <p:txBody>
                <a:bodyPr/>
                <a:lstStyle/>
                <a:p>
                  <a:r>
                    <a:rPr lang="en-US">
                      <a:noFill/>
                    </a:rPr>
                    <a:t> </a:t>
                  </a:r>
                </a:p>
              </p:txBody>
            </p:sp>
          </mc:Fallback>
        </mc:AlternateContent>
      </p:grpSp>
      <p:sp>
        <p:nvSpPr>
          <p:cNvPr id="11" name="Rectangle 10"/>
          <p:cNvSpPr/>
          <p:nvPr/>
        </p:nvSpPr>
        <p:spPr>
          <a:xfrm flipH="1">
            <a:off x="5868144" y="1700808"/>
            <a:ext cx="2880320"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a:solidFill>
                  <a:schemeClr val="tx1"/>
                </a:solidFill>
                <a:latin typeface="Arial" panose="020B0604020202020204" pitchFamily="34" charset="0"/>
                <a:cs typeface="Arial" panose="020B0604020202020204" pitchFamily="34" charset="0"/>
              </a:rPr>
              <a:t>Factorise the numerator and denominator</a:t>
            </a:r>
          </a:p>
        </p:txBody>
      </p:sp>
      <p:sp>
        <p:nvSpPr>
          <p:cNvPr id="12" name="Rectangle 11"/>
          <p:cNvSpPr/>
          <p:nvPr/>
        </p:nvSpPr>
        <p:spPr>
          <a:xfrm flipH="1">
            <a:off x="5701938" y="2893293"/>
            <a:ext cx="3046526" cy="178510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a:solidFill>
                  <a:schemeClr val="tx1"/>
                </a:solidFill>
                <a:latin typeface="Arial" panose="020B0604020202020204" pitchFamily="34" charset="0"/>
                <a:cs typeface="Arial" panose="020B0604020202020204" pitchFamily="34" charset="0"/>
              </a:rPr>
              <a:t>Convert each fraction to an equivalent fraction with the common denominator (x+2)(x + 3).</a:t>
            </a:r>
            <a:endParaRPr lang="en-US" sz="2200" i="1"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a:stCxn id="12" idx="3"/>
          </p:cNvCxnSpPr>
          <p:nvPr/>
        </p:nvCxnSpPr>
        <p:spPr>
          <a:xfrm flipH="1">
            <a:off x="3491880" y="3785845"/>
            <a:ext cx="2210058" cy="5072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p:cNvCxnSpPr>
          <p:nvPr/>
        </p:nvCxnSpPr>
        <p:spPr>
          <a:xfrm flipH="1">
            <a:off x="5364088" y="2254806"/>
            <a:ext cx="504056" cy="3100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flipH="1">
            <a:off x="4031808" y="4762886"/>
            <a:ext cx="2880320" cy="4308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smtClean="0">
                <a:solidFill>
                  <a:schemeClr val="tx1"/>
                </a:solidFill>
                <a:latin typeface="Arial" panose="020B0604020202020204" pitchFamily="34" charset="0"/>
                <a:cs typeface="Arial" panose="020B0604020202020204" pitchFamily="34" charset="0"/>
              </a:rPr>
              <a:t>Subtract the fractions</a:t>
            </a:r>
            <a:endParaRPr lang="en-US" sz="2200" i="1" dirty="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a:stCxn id="15" idx="3"/>
          </p:cNvCxnSpPr>
          <p:nvPr/>
        </p:nvCxnSpPr>
        <p:spPr>
          <a:xfrm flipH="1">
            <a:off x="3347864" y="4978330"/>
            <a:ext cx="683944" cy="247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5691274" y="5345340"/>
            <a:ext cx="3057190"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dirty="0">
                <a:solidFill>
                  <a:schemeClr val="tx1"/>
                </a:solidFill>
                <a:latin typeface="Arial" panose="020B0604020202020204" pitchFamily="34" charset="0"/>
                <a:cs typeface="Arial" panose="020B0604020202020204" pitchFamily="34" charset="0"/>
              </a:rPr>
              <a:t>Expand the brackets in the numerator, then simplify.</a:t>
            </a:r>
            <a:endParaRPr lang="en-US" sz="2200" i="1" dirty="0">
              <a:solidFill>
                <a:schemeClr val="tx1"/>
              </a:solidFill>
              <a:latin typeface="Arial" panose="020B0604020202020204" pitchFamily="34" charset="0"/>
              <a:cs typeface="Arial" panose="020B0604020202020204" pitchFamily="34" charset="0"/>
            </a:endParaRPr>
          </a:p>
        </p:txBody>
      </p:sp>
      <p:cxnSp>
        <p:nvCxnSpPr>
          <p:cNvPr id="22" name="Straight Arrow Connector 21"/>
          <p:cNvCxnSpPr>
            <a:stCxn id="20" idx="3"/>
          </p:cNvCxnSpPr>
          <p:nvPr/>
        </p:nvCxnSpPr>
        <p:spPr>
          <a:xfrm flipH="1" flipV="1">
            <a:off x="5004048" y="5877272"/>
            <a:ext cx="687226" cy="220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810738"/>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2344488"/>
              </a:xfrm>
              <a:prstGeom prst="rect">
                <a:avLst/>
              </a:prstGeom>
            </p:spPr>
            <p:txBody>
              <a:bodyPr wrap="square">
                <a:spAutoFit/>
              </a:bodyPr>
              <a:lstStyle/>
              <a:p>
                <a:pPr marL="517525" indent="-517525">
                  <a:spcAft>
                    <a:spcPts val="600"/>
                  </a:spcAft>
                  <a:buClr>
                    <a:srgbClr val="C00000"/>
                  </a:buClr>
                  <a:buFont typeface="+mj-lt"/>
                  <a:buAutoNum type="arabicPeriod" startAt="7"/>
                  <a:tabLst>
                    <a:tab pos="914400" algn="l"/>
                    <a:tab pos="2967038" algn="l"/>
                    <a:tab pos="3140075" algn="l"/>
                  </a:tabLst>
                </a:pPr>
                <a:r>
                  <a:rPr lang="en-US" sz="2500" dirty="0" smtClean="0">
                    <a:latin typeface="Arial" panose="020B0604020202020204" pitchFamily="34" charset="0"/>
                    <a:cs typeface="Arial" panose="020B0604020202020204" pitchFamily="34" charset="0"/>
                  </a:rPr>
                  <a:t>Simplify fully:</a:t>
                </a:r>
              </a:p>
              <a:p>
                <a:pPr marL="1200150" lvl="1" indent="-742950">
                  <a:spcAft>
                    <a:spcPts val="600"/>
                  </a:spcAft>
                  <a:buClr>
                    <a:srgbClr val="C00000"/>
                  </a:buClr>
                  <a:buFont typeface="+mj-lt"/>
                  <a:buAutoNum type="alphaLcPeriod"/>
                  <a:tabLst>
                    <a:tab pos="914400" algn="l"/>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+ 4</m:t>
                        </m:r>
                      </m:den>
                    </m:f>
                  </m:oMath>
                </a14:m>
                <a:r>
                  <a:rPr lang="en-US" sz="2500" dirty="0"/>
                  <a:t> </a:t>
                </a:r>
                <a:r>
                  <a:rPr lang="en-US" sz="2500" dirty="0" smtClean="0"/>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+ 5</m:t>
                        </m:r>
                      </m:den>
                    </m:f>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b.</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3</m:t>
                        </m:r>
                      </m:num>
                      <m:den>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+ 1</m:t>
                        </m:r>
                      </m:den>
                    </m:f>
                  </m:oMath>
                </a14:m>
                <a:r>
                  <a:rPr lang="en-US" sz="2500" dirty="0"/>
                  <a:t> </a:t>
                </a:r>
                <a:r>
                  <a:rPr lang="en-US" sz="2500" dirty="0" smtClean="0"/>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4</m:t>
                        </m:r>
                      </m:num>
                      <m:den>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− 1</m:t>
                        </m:r>
                      </m:den>
                    </m:f>
                  </m:oMath>
                </a14:m>
                <a:endParaRPr lang="en-US" sz="2500" dirty="0" smtClean="0">
                  <a:latin typeface="Arial" panose="020B0604020202020204" pitchFamily="34" charset="0"/>
                  <a:cs typeface="Arial" panose="020B0604020202020204" pitchFamily="34" charset="0"/>
                </a:endParaRPr>
              </a:p>
              <a:p>
                <a:pPr marL="1200150" lvl="1" indent="-742950">
                  <a:spcAft>
                    <a:spcPts val="600"/>
                  </a:spcAft>
                  <a:buClr>
                    <a:srgbClr val="C00000"/>
                  </a:buClr>
                  <a:buFont typeface="+mj-lt"/>
                  <a:buAutoNum type="alphaLcPeriod" startAt="3"/>
                  <a:tabLst>
                    <a:tab pos="914400" algn="l"/>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i="0">
                            <a:latin typeface="Cambria Math" panose="02040503050406030204" pitchFamily="18" charset="0"/>
                            <a:cs typeface="Arial" panose="020B0604020202020204" pitchFamily="34" charset="0"/>
                          </a:rPr>
                          <m:t>7</m:t>
                        </m:r>
                      </m:num>
                      <m:den>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− 5</m:t>
                        </m:r>
                      </m:den>
                    </m:f>
                  </m:oMath>
                </a14:m>
                <a:r>
                  <a:rPr lang="en-US" sz="2500" dirty="0"/>
                  <a:t> -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+ 3</m:t>
                        </m:r>
                      </m:den>
                    </m:f>
                  </m:oMath>
                </a14:m>
                <a:r>
                  <a:rPr lang="en-US" sz="2500" dirty="0" smtClean="0">
                    <a:latin typeface="Arial" panose="020B0604020202020204" pitchFamily="34" charset="0"/>
                    <a:cs typeface="Arial" panose="020B0604020202020204" pitchFamily="34" charset="0"/>
                  </a:rPr>
                  <a:t>	</a:t>
                </a:r>
              </a:p>
              <a:p>
                <a:pPr marL="1200150" lvl="1" indent="-742950">
                  <a:spcAft>
                    <a:spcPts val="600"/>
                  </a:spcAft>
                  <a:buClr>
                    <a:srgbClr val="C00000"/>
                  </a:buClr>
                  <a:buFont typeface="+mj-lt"/>
                  <a:buAutoNum type="alphaLcPeriod" startAt="3"/>
                  <a:tabLst>
                    <a:tab pos="914400" algn="l"/>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2</m:t>
                        </m:r>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− 3</m:t>
                        </m:r>
                      </m:den>
                    </m:f>
                  </m:oMath>
                </a14:m>
                <a:r>
                  <a:rPr lang="en-US" sz="2500" dirty="0"/>
                  <a:t> -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2</m:t>
                        </m:r>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+ 4</m:t>
                        </m:r>
                      </m:den>
                    </m:f>
                  </m:oMath>
                </a14:m>
                <a:endParaRPr lang="en-US" sz="25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2344488"/>
              </a:xfrm>
              <a:prstGeom prst="rect">
                <a:avLst/>
              </a:prstGeom>
              <a:blipFill rotWithShape="0">
                <a:blip r:embed="rId4"/>
                <a:stretch>
                  <a:fillRect l="-1622" t="-1818" b="-1299"/>
                </a:stretch>
              </a:blipFill>
            </p:spPr>
            <p:txBody>
              <a:bodyPr/>
              <a:lstStyle/>
              <a:p>
                <a:r>
                  <a:rPr lang="en-US">
                    <a:noFill/>
                  </a:rPr>
                  <a:t> </a:t>
                </a:r>
              </a:p>
            </p:txBody>
          </p:sp>
        </mc:Fallback>
      </mc:AlternateContent>
      <p:grpSp>
        <p:nvGrpSpPr>
          <p:cNvPr id="7" name="Group 6"/>
          <p:cNvGrpSpPr/>
          <p:nvPr/>
        </p:nvGrpSpPr>
        <p:grpSpPr>
          <a:xfrm>
            <a:off x="288096" y="3606280"/>
            <a:ext cx="5173611" cy="1910952"/>
            <a:chOff x="3465597" y="1089031"/>
            <a:chExt cx="5309150" cy="1910952"/>
          </a:xfrm>
        </p:grpSpPr>
        <p:sp>
          <p:nvSpPr>
            <p:cNvPr id="8" name="Round Diagonal Corner Rectangle 7"/>
            <p:cNvSpPr/>
            <p:nvPr/>
          </p:nvSpPr>
          <p:spPr>
            <a:xfrm>
              <a:off x="3465597" y="1089031"/>
              <a:ext cx="5309150" cy="191095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Arial" panose="020B0604020202020204" pitchFamily="34" charset="0"/>
                  <a:cs typeface="Arial" panose="020B0604020202020204" pitchFamily="34" charset="0"/>
                </a:rPr>
                <a:t>8 – Exam-Style Questions</a:t>
              </a:r>
              <a:endParaRPr lang="en-US" sz="2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63889" y="1645572"/>
                  <a:ext cx="5095139" cy="1354410"/>
                </a:xfrm>
                <a:prstGeom prst="rect">
                  <a:avLst/>
                </a:prstGeom>
              </p:spPr>
              <p:txBody>
                <a:bodyPr wrap="square">
                  <a:spAutoFit/>
                </a:bodyPr>
                <a:lstStyle/>
                <a:p>
                  <a:pPr>
                    <a:spcAft>
                      <a:spcPts val="0"/>
                    </a:spcAft>
                    <a:tabLst>
                      <a:tab pos="4972050" algn="r"/>
                    </a:tabLst>
                  </a:pPr>
                  <a:r>
                    <a:rPr lang="en-US" sz="2400" dirty="0" smtClean="0"/>
                    <a:t>Write as a single fraction in its simplest form: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m:t>
                          </m:r>
                        </m:num>
                        <m:den>
                          <m:r>
                            <m:rPr>
                              <m:sty m:val="p"/>
                            </m:rPr>
                            <a:rPr lang="en-US" sz="240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 − 4</m:t>
                          </m:r>
                        </m:den>
                      </m:f>
                    </m:oMath>
                  </a14:m>
                  <a:r>
                    <a:rPr lang="en-US" sz="2400" dirty="0"/>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1</m:t>
                          </m:r>
                        </m:num>
                        <m:den>
                          <m:r>
                            <m:rPr>
                              <m:sty m:val="p"/>
                            </m:rPr>
                            <a:rPr lang="en-US" sz="2400">
                              <a:latin typeface="Cambria Math" panose="02040503050406030204" pitchFamily="18" charset="0"/>
                              <a:cs typeface="Arial" panose="020B0604020202020204" pitchFamily="34" charset="0"/>
                            </a:rPr>
                            <m:t>x</m:t>
                          </m:r>
                          <m:r>
                            <a:rPr lang="en-US" sz="2400">
                              <a:latin typeface="Cambria Math" panose="02040503050406030204" pitchFamily="18" charset="0"/>
                              <a:cs typeface="Arial" panose="020B0604020202020204" pitchFamily="34" charset="0"/>
                            </a:rPr>
                            <m:t> + 3</m:t>
                          </m:r>
                        </m:den>
                      </m:f>
                    </m:oMath>
                  </a14:m>
                  <a:r>
                    <a:rPr lang="en-US" sz="2400" dirty="0" smtClean="0"/>
                    <a:t>	</a:t>
                  </a:r>
                  <a:r>
                    <a:rPr lang="en-US" sz="2400" b="1" dirty="0" smtClean="0"/>
                    <a:t>(</a:t>
                  </a:r>
                  <a:r>
                    <a:rPr lang="en-US" sz="2400" b="1" dirty="0"/>
                    <a:t>3 marks</a:t>
                  </a:r>
                  <a:r>
                    <a:rPr lang="en-US" sz="2400" b="1" dirty="0" smtClean="0"/>
                    <a:t>)</a:t>
                  </a:r>
                  <a:endParaRPr lang="en-US" sz="2400" dirty="0"/>
                </a:p>
                <a:p>
                  <a:pPr algn="r"/>
                  <a:r>
                    <a:rPr lang="en-US" sz="2400" i="1" dirty="0"/>
                    <a:t>Nov 2011, Q23c, 1380/4H</a:t>
                  </a:r>
                </a:p>
              </p:txBody>
            </p:sp>
          </mc:Choice>
          <mc:Fallback xmlns="">
            <p:sp>
              <p:nvSpPr>
                <p:cNvPr id="10" name="Rectangle 9"/>
                <p:cNvSpPr>
                  <a:spLocks noRot="1" noChangeAspect="1" noMove="1" noResize="1" noEditPoints="1" noAdjustHandles="1" noChangeArrowheads="1" noChangeShapeType="1" noTextEdit="1"/>
                </p:cNvSpPr>
                <p:nvPr/>
              </p:nvSpPr>
              <p:spPr>
                <a:xfrm>
                  <a:off x="3563889" y="1645572"/>
                  <a:ext cx="5095139" cy="1354410"/>
                </a:xfrm>
                <a:prstGeom prst="rect">
                  <a:avLst/>
                </a:prstGeom>
                <a:blipFill rotWithShape="0">
                  <a:blip r:embed="rId5"/>
                  <a:stretch>
                    <a:fillRect l="-1966" t="-3153" r="-1843" b="-9910"/>
                  </a:stretch>
                </a:blipFill>
              </p:spPr>
              <p:txBody>
                <a:bodyPr/>
                <a:lstStyle/>
                <a:p>
                  <a:r>
                    <a:rPr lang="en-US">
                      <a:noFill/>
                    </a:rPr>
                    <a:t> </a:t>
                  </a:r>
                </a:p>
              </p:txBody>
            </p:sp>
          </mc:Fallback>
        </mc:AlternateContent>
      </p:gr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251520" y="5589240"/>
            <a:ext cx="5256584" cy="1015663"/>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Take care when multiplying out a bracket which has a negative sign in front of it.</a:t>
            </a:r>
          </a:p>
        </p:txBody>
      </p:sp>
    </p:spTree>
    <p:extLst>
      <p:ext uri="{BB962C8B-B14F-4D97-AF65-F5344CB8AC3E}">
        <p14:creationId xmlns:p14="http://schemas.microsoft.com/office/powerpoint/2010/main" val="841324911"/>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3174202"/>
              </a:xfrm>
              <a:prstGeom prst="rect">
                <a:avLst/>
              </a:prstGeom>
            </p:spPr>
            <p:txBody>
              <a:bodyPr wrap="square">
                <a:spAutoFit/>
              </a:bodyPr>
              <a:lstStyle/>
              <a:p>
                <a:pPr marL="517525" indent="-517525">
                  <a:spcAft>
                    <a:spcPts val="0"/>
                  </a:spcAft>
                  <a:buClr>
                    <a:srgbClr val="C00000"/>
                  </a:buClr>
                  <a:buFont typeface="+mj-lt"/>
                  <a:buAutoNum type="arabicPeriod" startAt="9"/>
                  <a:tabLst>
                    <a:tab pos="914400" algn="l"/>
                    <a:tab pos="2967038" algn="l"/>
                    <a:tab pos="3140075" algn="l"/>
                  </a:tabLst>
                </a:pPr>
                <a:r>
                  <a:rPr lang="en-US" sz="2700" dirty="0" smtClean="0">
                    <a:solidFill>
                      <a:srgbClr val="C00000"/>
                    </a:solidFill>
                    <a:latin typeface="Arial" panose="020B0604020202020204" pitchFamily="34" charset="0"/>
                    <a:cs typeface="Arial" panose="020B0604020202020204" pitchFamily="34" charset="0"/>
                  </a:rPr>
                  <a:t>a.</a:t>
                </a:r>
                <a:r>
                  <a:rPr lang="en-US" sz="2700" dirty="0" smtClean="0">
                    <a:latin typeface="Arial" panose="020B0604020202020204" pitchFamily="34" charset="0"/>
                    <a:cs typeface="Arial" panose="020B0604020202020204" pitchFamily="34" charset="0"/>
                  </a:rPr>
                  <a:t> 	Factorise:</a:t>
                </a:r>
              </a:p>
              <a:p>
                <a:pPr marL="1431925" lvl="2" indent="-517525">
                  <a:spcAft>
                    <a:spcPts val="0"/>
                  </a:spcAft>
                  <a:buClr>
                    <a:srgbClr val="C00000"/>
                  </a:buClr>
                  <a:buFont typeface="+mj-lt"/>
                  <a:buAutoNum type="romanLcPeriod"/>
                  <a:tabLst>
                    <a:tab pos="914400" algn="l"/>
                    <a:tab pos="2967038" algn="l"/>
                    <a:tab pos="3140075" algn="l"/>
                  </a:tabLst>
                </a:pPr>
                <a:r>
                  <a:rPr lang="en-US" sz="2700" dirty="0" smtClean="0">
                    <a:latin typeface="Arial" panose="020B0604020202020204" pitchFamily="34" charset="0"/>
                    <a:cs typeface="Arial" panose="020B0604020202020204" pitchFamily="34" charset="0"/>
                  </a:rPr>
                  <a:t>3</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+ 9	</a:t>
                </a:r>
                <a:r>
                  <a:rPr lang="en-US" sz="2700" dirty="0" smtClean="0">
                    <a:solidFill>
                      <a:srgbClr val="C00000"/>
                    </a:solidFill>
                    <a:latin typeface="Arial" panose="020B0604020202020204" pitchFamily="34" charset="0"/>
                    <a:cs typeface="Arial" panose="020B0604020202020204" pitchFamily="34" charset="0"/>
                  </a:rPr>
                  <a:t>ii.</a:t>
                </a:r>
                <a:r>
                  <a:rPr lang="en-US" sz="2700" dirty="0" smtClean="0">
                    <a:latin typeface="Arial" panose="020B0604020202020204" pitchFamily="34" charset="0"/>
                    <a:cs typeface="Arial" panose="020B0604020202020204" pitchFamily="34" charset="0"/>
                  </a:rPr>
                  <a:t>  4</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+ 12</a:t>
                </a:r>
              </a:p>
              <a:p>
                <a:pPr marL="914400" lvl="1" indent="-457200">
                  <a:spcAft>
                    <a:spcPts val="0"/>
                  </a:spcAft>
                  <a:buClr>
                    <a:srgbClr val="C00000"/>
                  </a:buClr>
                  <a:buFont typeface="+mj-lt"/>
                  <a:buAutoNum type="alphaLcPeriod" startAt="2"/>
                  <a:tabLst>
                    <a:tab pos="2967038" algn="l"/>
                    <a:tab pos="3140075" algn="l"/>
                  </a:tabLst>
                </a:pPr>
                <a:r>
                  <a:rPr lang="en-US" sz="2700" dirty="0">
                    <a:latin typeface="Arial" panose="020B0604020202020204" pitchFamily="34" charset="0"/>
                    <a:cs typeface="Arial" panose="020B0604020202020204" pitchFamily="34" charset="0"/>
                  </a:rPr>
                  <a:t>Write down the LCM of </a:t>
                </a:r>
                <a:r>
                  <a:rPr lang="en-US" sz="2700" dirty="0" smtClean="0">
                    <a:latin typeface="Arial" panose="020B0604020202020204" pitchFamily="34" charset="0"/>
                    <a:cs typeface="Arial" panose="020B0604020202020204" pitchFamily="34" charset="0"/>
                  </a:rPr>
                  <a:t>3</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+ 9 and </a:t>
                </a:r>
                <a:r>
                  <a:rPr lang="en-US" sz="2700" dirty="0" smtClean="0">
                    <a:latin typeface="Arial" panose="020B0604020202020204" pitchFamily="34" charset="0"/>
                    <a:cs typeface="Arial" panose="020B0604020202020204" pitchFamily="34" charset="0"/>
                  </a:rPr>
                  <a:t>4</a:t>
                </a:r>
                <a:r>
                  <a:rPr lang="en-US" sz="2700" i="1" dirty="0" smtClean="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+ 12</a:t>
                </a:r>
                <a:r>
                  <a:rPr lang="en-US" sz="2700" dirty="0" smtClean="0">
                    <a:latin typeface="Arial" panose="020B0604020202020204" pitchFamily="34" charset="0"/>
                    <a:cs typeface="Arial" panose="020B0604020202020204" pitchFamily="34" charset="0"/>
                  </a:rPr>
                  <a:t>.</a:t>
                </a:r>
              </a:p>
              <a:p>
                <a:pPr marL="914400" lvl="1" indent="-457200">
                  <a:spcAft>
                    <a:spcPts val="0"/>
                  </a:spcAft>
                  <a:buClr>
                    <a:srgbClr val="C00000"/>
                  </a:buClr>
                  <a:buFont typeface="+mj-lt"/>
                  <a:buAutoNum type="alphaLcPeriod" startAt="2"/>
                  <a:tabLst>
                    <a:tab pos="2967038" algn="l"/>
                    <a:tab pos="3140075" algn="l"/>
                  </a:tabLst>
                </a:pPr>
                <a:r>
                  <a:rPr lang="en-US" sz="2700" dirty="0" smtClean="0">
                    <a:latin typeface="Arial" panose="020B0604020202020204" pitchFamily="34" charset="0"/>
                    <a:cs typeface="Arial" panose="020B0604020202020204" pitchFamily="34" charset="0"/>
                  </a:rPr>
                  <a:t>Write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a:rPr lang="en-US" sz="2700" b="0" i="0" smtClean="0">
                            <a:latin typeface="Cambria Math" panose="02040503050406030204" pitchFamily="18" charset="0"/>
                            <a:cs typeface="Arial" panose="020B0604020202020204" pitchFamily="34" charset="0"/>
                          </a:rPr>
                          <m:t>3</m:t>
                        </m:r>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+ 9</m:t>
                        </m:r>
                      </m:den>
                    </m:f>
                  </m:oMath>
                </a14:m>
                <a:r>
                  <a:rPr lang="en-US" sz="2700" dirty="0"/>
                  <a:t>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a:rPr lang="en-US" sz="2700" b="0" i="0" smtClean="0">
                            <a:latin typeface="Cambria Math" panose="02040503050406030204" pitchFamily="18" charset="0"/>
                            <a:cs typeface="Arial" panose="020B0604020202020204" pitchFamily="34" charset="0"/>
                          </a:rPr>
                          <m:t>4</m:t>
                        </m:r>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+ 12</m:t>
                        </m:r>
                      </m:den>
                    </m:f>
                  </m:oMath>
                </a14:m>
                <a:r>
                  <a:rPr lang="en-US" sz="2700" dirty="0" smtClean="0">
                    <a:latin typeface="Arial" panose="020B0604020202020204" pitchFamily="34" charset="0"/>
                    <a:cs typeface="Arial" panose="020B0604020202020204" pitchFamily="34" charset="0"/>
                  </a:rPr>
                  <a:t> as a single fraction in its simplest form.</a:t>
                </a: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3174202"/>
              </a:xfrm>
              <a:prstGeom prst="rect">
                <a:avLst/>
              </a:prstGeom>
              <a:blipFill rotWithShape="0">
                <a:blip r:embed="rId4"/>
                <a:stretch>
                  <a:fillRect l="-1970" t="-1536" b="-4223"/>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2" name="Rectangle 11"/>
          <p:cNvSpPr/>
          <p:nvPr/>
        </p:nvSpPr>
        <p:spPr>
          <a:xfrm flipH="1">
            <a:off x="251520" y="4581128"/>
            <a:ext cx="5204539"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Q9b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Look </a:t>
            </a:r>
            <a:r>
              <a:rPr lang="en-US" sz="2400" dirty="0">
                <a:solidFill>
                  <a:schemeClr val="tx1"/>
                </a:solidFill>
                <a:latin typeface="Arial" panose="020B0604020202020204" pitchFamily="34" charset="0"/>
                <a:cs typeface="Arial" panose="020B0604020202020204" pitchFamily="34" charset="0"/>
              </a:rPr>
              <a:t>at the </a:t>
            </a:r>
            <a:r>
              <a:rPr lang="en-US" sz="2400" dirty="0" err="1">
                <a:solidFill>
                  <a:schemeClr val="tx1"/>
                </a:solidFill>
                <a:latin typeface="Arial" panose="020B0604020202020204" pitchFamily="34" charset="0"/>
                <a:cs typeface="Arial" panose="020B0604020202020204" pitchFamily="34" charset="0"/>
              </a:rPr>
              <a:t>factorised</a:t>
            </a:r>
            <a:r>
              <a:rPr lang="en-US" sz="2400" dirty="0">
                <a:solidFill>
                  <a:schemeClr val="tx1"/>
                </a:solidFill>
                <a:latin typeface="Arial" panose="020B0604020202020204" pitchFamily="34" charset="0"/>
                <a:cs typeface="Arial" panose="020B0604020202020204" pitchFamily="34" charset="0"/>
              </a:rPr>
              <a:t> form of each expression: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i="1" dirty="0" smtClean="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y</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i="1" dirty="0" smtClean="0">
                <a:solidFill>
                  <a:schemeClr val="tx1"/>
                </a:solidFill>
                <a:latin typeface="Arial" panose="020B0604020202020204" pitchFamily="34" charset="0"/>
                <a:cs typeface="Arial" panose="020B0604020202020204" pitchFamily="34" charset="0"/>
              </a:rPr>
              <a:t>b</a:t>
            </a:r>
            <a:r>
              <a:rPr lang="en-US" sz="2400" dirty="0" smtClean="0">
                <a:solidFill>
                  <a:schemeClr val="tx1"/>
                </a:solidFill>
                <a:latin typeface="Arial" panose="020B0604020202020204" pitchFamily="34" charset="0"/>
                <a:cs typeface="Arial" panose="020B0604020202020204" pitchFamily="34" charset="0"/>
              </a:rPr>
              <a:t>(</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y</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LCM = </a:t>
            </a:r>
            <a:r>
              <a:rPr lang="en-US" sz="2400" i="1" dirty="0" smtClean="0">
                <a:solidFill>
                  <a:schemeClr val="tx1"/>
                </a:solidFill>
                <a:latin typeface="Arial" panose="020B0604020202020204" pitchFamily="34" charset="0"/>
                <a:cs typeface="Arial" panose="020B0604020202020204" pitchFamily="34" charset="0"/>
              </a:rPr>
              <a:t>ab</a:t>
            </a:r>
            <a:r>
              <a:rPr lang="en-US" sz="2400" dirty="0" smtClean="0">
                <a:solidFill>
                  <a:schemeClr val="tx1"/>
                </a:solidFill>
                <a:latin typeface="Arial" panose="020B0604020202020204" pitchFamily="34" charset="0"/>
                <a:cs typeface="Arial" panose="020B0604020202020204" pitchFamily="34" charset="0"/>
              </a:rPr>
              <a:t>(</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Arial" panose="020B0604020202020204" pitchFamily="34" charset="0"/>
                <a:cs typeface="Arial" panose="020B0604020202020204" pitchFamily="34" charset="0"/>
              </a:rPr>
              <a:t>y</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3624493"/>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5172185"/>
              </a:xfrm>
              <a:prstGeom prst="rect">
                <a:avLst/>
              </a:prstGeom>
            </p:spPr>
            <p:txBody>
              <a:bodyPr wrap="square">
                <a:spAutoFit/>
              </a:bodyPr>
              <a:lstStyle/>
              <a:p>
                <a:pPr marL="569913" indent="-569913">
                  <a:spcAft>
                    <a:spcPts val="0"/>
                  </a:spcAft>
                  <a:buClr>
                    <a:srgbClr val="C00000"/>
                  </a:buClr>
                  <a:buFont typeface="+mj-lt"/>
                  <a:buAutoNum type="arabicPeriod" startAt="10"/>
                  <a:tabLst>
                    <a:tab pos="1035050" algn="l"/>
                    <a:tab pos="2967038" algn="l"/>
                    <a:tab pos="3140075" algn="l"/>
                  </a:tabLst>
                </a:pPr>
                <a:r>
                  <a:rPr lang="en-US" sz="2700" dirty="0" smtClean="0">
                    <a:solidFill>
                      <a:srgbClr val="C00000"/>
                    </a:solidFill>
                    <a:latin typeface="Arial" panose="020B0604020202020204" pitchFamily="34" charset="0"/>
                    <a:cs typeface="Arial" panose="020B0604020202020204" pitchFamily="34" charset="0"/>
                  </a:rPr>
                  <a:t>a.</a:t>
                </a:r>
                <a:r>
                  <a:rPr lang="en-US" sz="2700" dirty="0" smtClean="0">
                    <a:latin typeface="Arial" panose="020B0604020202020204" pitchFamily="34" charset="0"/>
                    <a:cs typeface="Arial" panose="020B0604020202020204" pitchFamily="34" charset="0"/>
                  </a:rPr>
                  <a:t> 	Factorise </a:t>
                </a:r>
                <a:r>
                  <a:rPr lang="en-US" sz="2700" i="1" dirty="0" smtClean="0">
                    <a:latin typeface="Arial" panose="020B0604020202020204" pitchFamily="34" charset="0"/>
                    <a:cs typeface="Arial" panose="020B0604020202020204" pitchFamily="34" charset="0"/>
                  </a:rPr>
                  <a:t>x</a:t>
                </a:r>
                <a:r>
                  <a:rPr lang="en-US" sz="2700" baseline="30000" dirty="0" smtClean="0">
                    <a:latin typeface="Arial" panose="020B0604020202020204" pitchFamily="34" charset="0"/>
                    <a:cs typeface="Arial" panose="020B0604020202020204" pitchFamily="34" charset="0"/>
                  </a:rPr>
                  <a:t>2</a:t>
                </a:r>
                <a:r>
                  <a:rPr lang="en-US" sz="2700" dirty="0" smtClean="0">
                    <a:latin typeface="Arial" panose="020B0604020202020204" pitchFamily="34" charset="0"/>
                    <a:cs typeface="Arial" panose="020B0604020202020204" pitchFamily="34" charset="0"/>
                  </a:rPr>
                  <a:t> - 16</a:t>
                </a:r>
              </a:p>
              <a:p>
                <a:pPr marL="1035050" lvl="1" indent="-465138">
                  <a:spcAft>
                    <a:spcPts val="0"/>
                  </a:spcAft>
                  <a:buClr>
                    <a:srgbClr val="C00000"/>
                  </a:buClr>
                  <a:buFont typeface="+mj-lt"/>
                  <a:buAutoNum type="alphaLcPeriod" startAt="2"/>
                  <a:tabLst>
                    <a:tab pos="2967038" algn="l"/>
                    <a:tab pos="3140075" algn="l"/>
                  </a:tabLst>
                </a:pPr>
                <a:r>
                  <a:rPr lang="en-US" sz="2700" dirty="0" smtClean="0">
                    <a:latin typeface="Arial" panose="020B0604020202020204" pitchFamily="34" charset="0"/>
                    <a:cs typeface="Arial" panose="020B0604020202020204" pitchFamily="34" charset="0"/>
                  </a:rPr>
                  <a:t>Write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+ 4</m:t>
                        </m:r>
                      </m:den>
                    </m:f>
                  </m:oMath>
                </a14:m>
                <a:r>
                  <a:rPr lang="en-US" sz="2700" dirty="0"/>
                  <a:t> </a:t>
                </a:r>
                <a:r>
                  <a:rPr lang="en-US" sz="2700" dirty="0" smtClean="0"/>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m:rPr>
                            <m:sty m:val="p"/>
                          </m:rPr>
                          <a:rPr lang="en-US" sz="2700">
                            <a:latin typeface="Cambria Math" panose="02040503050406030204" pitchFamily="18" charset="0"/>
                            <a:cs typeface="Arial" panose="020B0604020202020204" pitchFamily="34" charset="0"/>
                          </a:rPr>
                          <m:t>x</m:t>
                        </m:r>
                        <m:r>
                          <a:rPr lang="en-US" sz="2700" b="0" i="0" baseline="30000" smtClean="0">
                            <a:latin typeface="Cambria Math" panose="02040503050406030204" pitchFamily="18" charset="0"/>
                            <a:cs typeface="Arial" panose="020B0604020202020204" pitchFamily="34" charset="0"/>
                          </a:rPr>
                          <m:t>2</m:t>
                        </m:r>
                        <m:r>
                          <a:rPr lang="en-US" sz="2700">
                            <a:latin typeface="Cambria Math" panose="02040503050406030204" pitchFamily="18" charset="0"/>
                            <a:cs typeface="Arial" panose="020B0604020202020204" pitchFamily="34" charset="0"/>
                          </a:rPr>
                          <m:t> </m:t>
                        </m:r>
                        <m:r>
                          <a:rPr lang="en-US" sz="2700" b="0" i="0" smtClean="0">
                            <a:latin typeface="Cambria Math" panose="02040503050406030204" pitchFamily="18" charset="0"/>
                            <a:cs typeface="Arial" panose="020B0604020202020204" pitchFamily="34" charset="0"/>
                          </a:rPr>
                          <m:t>− 16</m:t>
                        </m:r>
                      </m:den>
                    </m:f>
                  </m:oMath>
                </a14:m>
                <a:r>
                  <a:rPr lang="en-US" sz="2700" dirty="0" smtClean="0">
                    <a:latin typeface="Arial" panose="020B0604020202020204" pitchFamily="34" charset="0"/>
                    <a:cs typeface="Arial" panose="020B0604020202020204" pitchFamily="34" charset="0"/>
                  </a:rPr>
                  <a:t> as a single fraction in its simplest form.</a:t>
                </a:r>
              </a:p>
              <a:p>
                <a:pPr marL="569913" indent="-569913">
                  <a:spcAft>
                    <a:spcPts val="0"/>
                  </a:spcAft>
                  <a:buClr>
                    <a:srgbClr val="C00000"/>
                  </a:buClr>
                  <a:buFont typeface="+mj-lt"/>
                  <a:buAutoNum type="arabicPeriod" startAt="10"/>
                  <a:tabLst>
                    <a:tab pos="2967038" algn="l"/>
                    <a:tab pos="3140075" algn="l"/>
                  </a:tabLst>
                </a:pPr>
                <a:r>
                  <a:rPr lang="en-US" sz="2700" dirty="0" smtClean="0">
                    <a:latin typeface="Arial" panose="020B0604020202020204" pitchFamily="34" charset="0"/>
                    <a:cs typeface="Arial" panose="020B0604020202020204" pitchFamily="34" charset="0"/>
                  </a:rPr>
                  <a:t>Write </a:t>
                </a:r>
                <a:r>
                  <a:rPr lang="en-US" sz="2700" dirty="0">
                    <a:latin typeface="Arial" panose="020B0604020202020204" pitchFamily="34" charset="0"/>
                    <a:cs typeface="Arial" panose="020B0604020202020204" pitchFamily="34" charset="0"/>
                  </a:rPr>
                  <a:t>as a single fraction in its simplest form.</a:t>
                </a:r>
              </a:p>
              <a:p>
                <a:pPr marL="1035050" lvl="1" indent="-465138">
                  <a:spcAft>
                    <a:spcPts val="600"/>
                  </a:spcAft>
                  <a:buClr>
                    <a:srgbClr val="C00000"/>
                  </a:buClr>
                  <a:buFont typeface="+mj-lt"/>
                  <a:buAutoNum type="alphaLcPeriod"/>
                  <a:tabLst>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i="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3</m:t>
                        </m:r>
                        <m:r>
                          <m:rPr>
                            <m:sty m:val="p"/>
                          </m:rPr>
                          <a:rPr lang="en-US" sz="2500" i="0">
                            <a:latin typeface="Cambria Math" panose="02040503050406030204" pitchFamily="18" charset="0"/>
                            <a:cs typeface="Arial" panose="020B0604020202020204" pitchFamily="34" charset="0"/>
                          </a:rPr>
                          <m:t>x</m:t>
                        </m:r>
                        <m:r>
                          <a:rPr lang="en-US" sz="2500" b="0" i="0" baseline="30000" smtClean="0">
                            <a:latin typeface="Cambria Math" panose="02040503050406030204" pitchFamily="18" charset="0"/>
                            <a:cs typeface="Arial" panose="020B0604020202020204" pitchFamily="34" charset="0"/>
                          </a:rPr>
                          <m:t>2</m:t>
                        </m:r>
                        <m:r>
                          <a:rPr lang="en-US" sz="2500" i="0">
                            <a:latin typeface="Cambria Math" panose="02040503050406030204" pitchFamily="18" charset="0"/>
                            <a:cs typeface="Arial" panose="020B0604020202020204" pitchFamily="34" charset="0"/>
                          </a:rPr>
                          <m:t> +</m:t>
                        </m:r>
                        <m:r>
                          <a:rPr lang="en-US" sz="2500" b="0" i="0" smtClean="0">
                            <a:latin typeface="Cambria Math" panose="02040503050406030204" pitchFamily="18" charset="0"/>
                            <a:cs typeface="Arial" panose="020B0604020202020204" pitchFamily="34" charset="0"/>
                          </a:rPr>
                          <m:t> 8</m:t>
                        </m:r>
                        <m:r>
                          <m:rPr>
                            <m:sty m:val="p"/>
                          </m:rPr>
                          <a:rPr lang="en-US" sz="2500" b="0" i="0" smtClean="0">
                            <a:latin typeface="Cambria Math" panose="02040503050406030204" pitchFamily="18" charset="0"/>
                            <a:cs typeface="Arial" panose="020B0604020202020204" pitchFamily="34" charset="0"/>
                          </a:rPr>
                          <m:t>x</m:t>
                        </m:r>
                        <m:r>
                          <a:rPr lang="en-US" sz="2500" b="0" i="0" smtClean="0">
                            <a:latin typeface="Cambria Math" panose="02040503050406030204" pitchFamily="18" charset="0"/>
                            <a:cs typeface="Arial" panose="020B0604020202020204" pitchFamily="34" charset="0"/>
                          </a:rPr>
                          <m:t> + 4</m:t>
                        </m:r>
                      </m:den>
                    </m:f>
                  </m:oMath>
                </a14:m>
                <a:r>
                  <a:rPr lang="en-US" sz="2500" dirty="0"/>
                  <a:t> </a:t>
                </a:r>
                <a:r>
                  <a:rPr lang="en-US" sz="2500" dirty="0" smtClean="0"/>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i="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3</m:t>
                        </m:r>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+ 5</m:t>
                        </m:r>
                      </m:den>
                    </m:f>
                  </m:oMath>
                </a14:m>
                <a:endParaRPr lang="en-US" sz="2500" dirty="0" smtClean="0">
                  <a:latin typeface="Arial" panose="020B0604020202020204" pitchFamily="34" charset="0"/>
                  <a:cs typeface="Arial" panose="020B0604020202020204" pitchFamily="34" charset="0"/>
                </a:endParaRPr>
              </a:p>
              <a:p>
                <a:pPr marL="1035050" lvl="1" indent="-465138">
                  <a:spcAft>
                    <a:spcPts val="600"/>
                  </a:spcAft>
                  <a:buClr>
                    <a:srgbClr val="C00000"/>
                  </a:buClr>
                  <a:buFont typeface="+mj-lt"/>
                  <a:buAutoNum type="alphaLcPeriod"/>
                  <a:tabLst>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m:rPr>
                            <m:sty m:val="p"/>
                          </m:rPr>
                          <a:rPr lang="en-US" sz="2500" i="0">
                            <a:latin typeface="Cambria Math" panose="02040503050406030204" pitchFamily="18" charset="0"/>
                            <a:cs typeface="Arial" panose="020B0604020202020204" pitchFamily="34" charset="0"/>
                          </a:rPr>
                          <m:t>x</m:t>
                        </m:r>
                        <m:r>
                          <a:rPr lang="en-US" sz="2500" b="0" i="0" baseline="30000" smtClean="0">
                            <a:latin typeface="Cambria Math" panose="02040503050406030204" pitchFamily="18" charset="0"/>
                            <a:cs typeface="Arial" panose="020B0604020202020204" pitchFamily="34" charset="0"/>
                          </a:rPr>
                          <m:t>2</m:t>
                        </m:r>
                        <m:r>
                          <a:rPr lang="en-US" sz="2500" i="0">
                            <a:latin typeface="Cambria Math" panose="02040503050406030204" pitchFamily="18" charset="0"/>
                            <a:cs typeface="Arial" panose="020B0604020202020204" pitchFamily="34" charset="0"/>
                          </a:rPr>
                          <m:t> +</m:t>
                        </m:r>
                        <m:r>
                          <a:rPr lang="en-US" sz="2500" b="0" i="0" smtClean="0">
                            <a:latin typeface="Cambria Math" panose="02040503050406030204" pitchFamily="18" charset="0"/>
                            <a:cs typeface="Arial" panose="020B0604020202020204" pitchFamily="34" charset="0"/>
                          </a:rPr>
                          <m:t> 7</m:t>
                        </m:r>
                        <m:r>
                          <m:rPr>
                            <m:sty m:val="p"/>
                          </m:rPr>
                          <a:rPr lang="en-US" sz="2500" b="0" i="0" smtClean="0">
                            <a:latin typeface="Cambria Math" panose="02040503050406030204" pitchFamily="18" charset="0"/>
                            <a:cs typeface="Arial" panose="020B0604020202020204" pitchFamily="34" charset="0"/>
                          </a:rPr>
                          <m:t>x</m:t>
                        </m:r>
                        <m:r>
                          <a:rPr lang="en-US" sz="2500" b="0" i="0" smtClean="0">
                            <a:latin typeface="Cambria Math" panose="02040503050406030204" pitchFamily="18" charset="0"/>
                            <a:cs typeface="Arial" panose="020B0604020202020204" pitchFamily="34" charset="0"/>
                          </a:rPr>
                          <m:t> + 6</m:t>
                        </m:r>
                      </m:den>
                    </m:f>
                  </m:oMath>
                </a14:m>
                <a:r>
                  <a:rPr lang="en-US" sz="2500" dirty="0"/>
                  <a:t> </a:t>
                </a:r>
                <a:r>
                  <a:rPr lang="en-US" sz="2500" dirty="0" smtClean="0"/>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2</m:t>
                        </m:r>
                        <m:r>
                          <m:rPr>
                            <m:sty m:val="p"/>
                          </m:rPr>
                          <a:rPr lang="en-US" sz="2500" i="0">
                            <a:latin typeface="Cambria Math" panose="02040503050406030204" pitchFamily="18" charset="0"/>
                            <a:cs typeface="Arial" panose="020B0604020202020204" pitchFamily="34" charset="0"/>
                          </a:rPr>
                          <m:t>x</m:t>
                        </m:r>
                        <m:r>
                          <a:rPr lang="en-US" sz="2500" b="0" i="0" smtClean="0">
                            <a:latin typeface="Cambria Math" panose="02040503050406030204" pitchFamily="18" charset="0"/>
                            <a:cs typeface="Arial" panose="020B0604020202020204" pitchFamily="34" charset="0"/>
                          </a:rPr>
                          <m:t> +</m:t>
                        </m:r>
                        <m:r>
                          <a:rPr lang="en-US" sz="2500" i="0">
                            <a:latin typeface="Cambria Math" panose="02040503050406030204" pitchFamily="18" charset="0"/>
                            <a:cs typeface="Arial" panose="020B0604020202020204" pitchFamily="34" charset="0"/>
                          </a:rPr>
                          <m:t> 1</m:t>
                        </m:r>
                        <m:r>
                          <a:rPr lang="en-US" sz="2500" b="0" i="0" smtClean="0">
                            <a:latin typeface="Cambria Math" panose="02040503050406030204" pitchFamily="18" charset="0"/>
                            <a:cs typeface="Arial" panose="020B0604020202020204" pitchFamily="34" charset="0"/>
                          </a:rPr>
                          <m:t>2</m:t>
                        </m:r>
                      </m:den>
                    </m:f>
                  </m:oMath>
                </a14:m>
                <a:endParaRPr lang="en-US" sz="2500" dirty="0">
                  <a:latin typeface="Arial" panose="020B0604020202020204" pitchFamily="34" charset="0"/>
                  <a:cs typeface="Arial" panose="020B0604020202020204" pitchFamily="34" charset="0"/>
                </a:endParaRPr>
              </a:p>
              <a:p>
                <a:pPr marL="1035050" lvl="1" indent="-465138">
                  <a:spcAft>
                    <a:spcPts val="600"/>
                  </a:spcAft>
                  <a:buClr>
                    <a:srgbClr val="C00000"/>
                  </a:buClr>
                  <a:buFont typeface="+mj-lt"/>
                  <a:buAutoNum type="alphaLcPeriod" startAt="3"/>
                  <a:tabLst>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m:rPr>
                            <m:sty m:val="p"/>
                          </m:rPr>
                          <a:rPr lang="en-US" sz="2500" b="0" i="0" smtClean="0">
                            <a:latin typeface="Cambria Math" panose="02040503050406030204" pitchFamily="18" charset="0"/>
                            <a:cs typeface="Arial" panose="020B0604020202020204" pitchFamily="34" charset="0"/>
                          </a:rPr>
                          <m:t>x</m:t>
                        </m:r>
                        <m:r>
                          <a:rPr lang="en-US" sz="2500" b="0" i="0" baseline="30000" smtClean="0">
                            <a:latin typeface="Cambria Math" panose="02040503050406030204" pitchFamily="18" charset="0"/>
                            <a:cs typeface="Arial" panose="020B0604020202020204" pitchFamily="34" charset="0"/>
                          </a:rPr>
                          <m:t>2</m:t>
                        </m:r>
                        <m:r>
                          <a:rPr lang="en-US" sz="2500" b="0" i="0" smtClean="0">
                            <a:latin typeface="Cambria Math" panose="02040503050406030204" pitchFamily="18" charset="0"/>
                            <a:cs typeface="Arial" panose="020B0604020202020204" pitchFamily="34" charset="0"/>
                          </a:rPr>
                          <m:t> + 6</m:t>
                        </m:r>
                        <m:r>
                          <m:rPr>
                            <m:sty m:val="p"/>
                          </m:rPr>
                          <a:rPr lang="en-US" sz="2500" i="0">
                            <a:latin typeface="Cambria Math" panose="02040503050406030204" pitchFamily="18" charset="0"/>
                            <a:cs typeface="Arial" panose="020B0604020202020204" pitchFamily="34" charset="0"/>
                          </a:rPr>
                          <m:t>x</m:t>
                        </m:r>
                        <m:r>
                          <a:rPr lang="en-US" sz="2500" b="0" i="0" smtClean="0">
                            <a:latin typeface="Cambria Math" panose="02040503050406030204" pitchFamily="18" charset="0"/>
                            <a:cs typeface="Arial" panose="020B0604020202020204" pitchFamily="34" charset="0"/>
                          </a:rPr>
                          <m:t> + 8</m:t>
                        </m:r>
                      </m:den>
                    </m:f>
                  </m:oMath>
                </a14:m>
                <a:r>
                  <a:rPr lang="en-US" sz="2500" dirty="0"/>
                  <a:t> </a:t>
                </a:r>
                <a:r>
                  <a:rPr lang="en-US" sz="2500" dirty="0" smtClean="0"/>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3</m:t>
                        </m:r>
                      </m:num>
                      <m:den>
                        <m:r>
                          <m:rPr>
                            <m:sty m:val="p"/>
                          </m:rPr>
                          <a:rPr lang="en-US" sz="2500" b="0" i="0" smtClean="0">
                            <a:latin typeface="Cambria Math" panose="02040503050406030204" pitchFamily="18" charset="0"/>
                            <a:cs typeface="Arial" panose="020B0604020202020204" pitchFamily="34" charset="0"/>
                          </a:rPr>
                          <m:t>x</m:t>
                        </m:r>
                        <m:r>
                          <a:rPr lang="en-US" sz="2500" b="0" i="0" baseline="30000" smtClean="0">
                            <a:latin typeface="Cambria Math" panose="02040503050406030204" pitchFamily="18" charset="0"/>
                            <a:cs typeface="Arial" panose="020B0604020202020204" pitchFamily="34" charset="0"/>
                          </a:rPr>
                          <m:t>2</m:t>
                        </m:r>
                        <m:r>
                          <a:rPr lang="en-US" sz="2500" b="0" i="0" smtClean="0">
                            <a:latin typeface="Cambria Math" panose="02040503050406030204" pitchFamily="18" charset="0"/>
                            <a:cs typeface="Arial" panose="020B0604020202020204" pitchFamily="34" charset="0"/>
                          </a:rPr>
                          <m:t> − 3</m:t>
                        </m:r>
                        <m:r>
                          <m:rPr>
                            <m:sty m:val="p"/>
                          </m:rPr>
                          <a:rPr lang="en-US" sz="2500" i="0">
                            <a:latin typeface="Cambria Math" panose="02040503050406030204" pitchFamily="18" charset="0"/>
                            <a:cs typeface="Arial" panose="020B0604020202020204" pitchFamily="34" charset="0"/>
                          </a:rPr>
                          <m:t>x</m:t>
                        </m:r>
                        <m:r>
                          <a:rPr lang="en-US" sz="2500" i="0">
                            <a:latin typeface="Cambria Math" panose="02040503050406030204" pitchFamily="18" charset="0"/>
                            <a:cs typeface="Arial" panose="020B0604020202020204" pitchFamily="34" charset="0"/>
                          </a:rPr>
                          <m:t> − 28</m:t>
                        </m:r>
                      </m:den>
                    </m:f>
                  </m:oMath>
                </a14:m>
                <a:endParaRPr lang="en-US" sz="2500" dirty="0">
                  <a:latin typeface="Arial" panose="020B0604020202020204" pitchFamily="34" charset="0"/>
                  <a:cs typeface="Arial" panose="020B0604020202020204" pitchFamily="34" charset="0"/>
                </a:endParaRPr>
              </a:p>
              <a:p>
                <a:pPr marL="1035050" lvl="1" indent="-465138">
                  <a:spcAft>
                    <a:spcPts val="600"/>
                  </a:spcAft>
                  <a:buClr>
                    <a:srgbClr val="C00000"/>
                  </a:buClr>
                  <a:buFont typeface="+mj-lt"/>
                  <a:buAutoNum type="alphaLcPeriod" startAt="3"/>
                  <a:tabLst>
                    <a:tab pos="2967038" algn="l"/>
                    <a:tab pos="314007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4</m:t>
                        </m:r>
                      </m:num>
                      <m:den>
                        <m:r>
                          <a:rPr lang="en-US" sz="2500" b="0" i="0" smtClean="0">
                            <a:latin typeface="Cambria Math" panose="02040503050406030204" pitchFamily="18" charset="0"/>
                            <a:cs typeface="Arial" panose="020B0604020202020204" pitchFamily="34" charset="0"/>
                          </a:rPr>
                          <m:t>25 − </m:t>
                        </m:r>
                        <m:r>
                          <m:rPr>
                            <m:sty m:val="p"/>
                          </m:rPr>
                          <a:rPr lang="en-US" sz="2500" i="0">
                            <a:latin typeface="Cambria Math" panose="02040503050406030204" pitchFamily="18" charset="0"/>
                            <a:cs typeface="Arial" panose="020B0604020202020204" pitchFamily="34" charset="0"/>
                          </a:rPr>
                          <m:t>x</m:t>
                        </m:r>
                        <m:r>
                          <a:rPr lang="en-US" sz="2500" b="0" i="0" baseline="30000" smtClean="0">
                            <a:latin typeface="Cambria Math" panose="02040503050406030204" pitchFamily="18" charset="0"/>
                            <a:cs typeface="Arial" panose="020B0604020202020204" pitchFamily="34" charset="0"/>
                          </a:rPr>
                          <m:t>2</m:t>
                        </m:r>
                      </m:den>
                    </m:f>
                  </m:oMath>
                </a14:m>
                <a:r>
                  <a:rPr lang="en-US" sz="2500" dirty="0"/>
                  <a:t> -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3</m:t>
                        </m:r>
                      </m:num>
                      <m:den>
                        <m:r>
                          <a:rPr lang="en-US" sz="2500" b="0" i="0" smtClean="0">
                            <a:latin typeface="Cambria Math" panose="02040503050406030204" pitchFamily="18" charset="0"/>
                            <a:cs typeface="Arial" panose="020B0604020202020204" pitchFamily="34" charset="0"/>
                          </a:rPr>
                          <m:t>5</m:t>
                        </m:r>
                        <m:r>
                          <a:rPr lang="en-US" sz="2500" i="0">
                            <a:latin typeface="Cambria Math" panose="02040503050406030204" pitchFamily="18" charset="0"/>
                            <a:cs typeface="Arial" panose="020B0604020202020204" pitchFamily="34" charset="0"/>
                          </a:rPr>
                          <m:t> </m:t>
                        </m:r>
                        <m:r>
                          <a:rPr lang="en-US" sz="2500" b="0" i="0" smtClean="0">
                            <a:latin typeface="Cambria Math" panose="02040503050406030204" pitchFamily="18" charset="0"/>
                            <a:cs typeface="Arial" panose="020B0604020202020204" pitchFamily="34" charset="0"/>
                          </a:rPr>
                          <m:t>− </m:t>
                        </m:r>
                        <m:r>
                          <m:rPr>
                            <m:sty m:val="p"/>
                          </m:rPr>
                          <a:rPr lang="en-US" sz="2500" b="0" i="0" smtClean="0">
                            <a:latin typeface="Cambria Math" panose="02040503050406030204" pitchFamily="18" charset="0"/>
                            <a:cs typeface="Arial" panose="020B0604020202020204" pitchFamily="34" charset="0"/>
                          </a:rPr>
                          <m:t>x</m:t>
                        </m:r>
                      </m:den>
                    </m:f>
                  </m:oMath>
                </a14:m>
                <a:endParaRPr lang="en-US" sz="27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5172185"/>
              </a:xfrm>
              <a:prstGeom prst="rect">
                <a:avLst/>
              </a:prstGeom>
              <a:blipFill rotWithShape="0">
                <a:blip r:embed="rId4"/>
                <a:stretch>
                  <a:fillRect l="-1970" t="-942" b="-118"/>
                </a:stretch>
              </a:blipFill>
            </p:spPr>
            <p:txBody>
              <a:bodyPr/>
              <a:lstStyle/>
              <a:p>
                <a:r>
                  <a:rPr lang="en-US">
                    <a:noFill/>
                  </a:rPr>
                  <a:t> </a:t>
                </a:r>
              </a:p>
            </p:txBody>
          </p:sp>
        </mc:Fallback>
      </mc:AlternateContent>
      <p:sp>
        <p:nvSpPr>
          <p:cNvPr id="7" name="Rectangle 6"/>
          <p:cNvSpPr/>
          <p:nvPr/>
        </p:nvSpPr>
        <p:spPr>
          <a:xfrm flipH="1">
            <a:off x="5580112" y="5877272"/>
            <a:ext cx="3196081"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Q11b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Factorise </a:t>
            </a:r>
            <a:r>
              <a:rPr lang="en-US" sz="2000" dirty="0" smtClean="0">
                <a:solidFill>
                  <a:schemeClr val="tx1"/>
                </a:solidFill>
                <a:latin typeface="Arial" panose="020B0604020202020204" pitchFamily="34" charset="0"/>
                <a:cs typeface="Arial" panose="020B0604020202020204" pitchFamily="34" charset="0"/>
              </a:rPr>
              <a:t>(</a:t>
            </a:r>
            <a:r>
              <a:rPr lang="en-US" sz="2000" i="1" dirty="0" smtClean="0">
                <a:solidFill>
                  <a:schemeClr val="tx1"/>
                </a:solidFill>
                <a:latin typeface="Arial" panose="020B0604020202020204" pitchFamily="34" charset="0"/>
                <a:cs typeface="Arial" panose="020B0604020202020204" pitchFamily="34" charset="0"/>
              </a:rPr>
              <a:t>x</a:t>
            </a:r>
            <a:r>
              <a:rPr lang="en-US" sz="2000" baseline="30000" dirty="0" smtClean="0">
                <a:solidFill>
                  <a:schemeClr val="tx1"/>
                </a:solidFill>
                <a:latin typeface="Arial" panose="020B0604020202020204" pitchFamily="34" charset="0"/>
                <a:cs typeface="Arial" panose="020B0604020202020204" pitchFamily="34" charset="0"/>
              </a:rPr>
              <a:t>2</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+ 7</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+ 6) and (2</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+ 12).</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3284984"/>
            <a:ext cx="548640" cy="54864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297077904"/>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17.4 – More Algebraic </a:t>
            </a:r>
            <a:r>
              <a:rPr lang="en-GB" sz="4000" dirty="0"/>
              <a:t>Fractions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5256584" cy="4847609"/>
              </a:xfrm>
              <a:prstGeom prst="rect">
                <a:avLst/>
              </a:prstGeom>
            </p:spPr>
            <p:txBody>
              <a:bodyPr wrap="square">
                <a:spAutoFit/>
              </a:bodyPr>
              <a:lstStyle/>
              <a:p>
                <a:pPr marL="569913" indent="-569913">
                  <a:spcAft>
                    <a:spcPts val="0"/>
                  </a:spcAft>
                  <a:buClr>
                    <a:srgbClr val="C00000"/>
                  </a:buClr>
                  <a:buFont typeface="+mj-lt"/>
                  <a:buAutoNum type="arabicPeriod" startAt="12"/>
                  <a:tabLst>
                    <a:tab pos="2967038" algn="l"/>
                    <a:tab pos="3140075" algn="l"/>
                  </a:tabLst>
                </a:pPr>
                <a:r>
                  <a:rPr lang="en-US" sz="2700" dirty="0" smtClean="0">
                    <a:latin typeface="Arial" panose="020B0604020202020204" pitchFamily="34" charset="0"/>
                    <a:cs typeface="Arial" panose="020B0604020202020204" pitchFamily="34" charset="0"/>
                  </a:rPr>
                  <a:t>Write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a:rPr lang="en-US" sz="2700" b="0" i="0" smtClean="0">
                            <a:latin typeface="Cambria Math" panose="02040503050406030204" pitchFamily="18" charset="0"/>
                            <a:cs typeface="Arial" panose="020B0604020202020204" pitchFamily="34" charset="0"/>
                          </a:rPr>
                          <m:t>5</m:t>
                        </m:r>
                        <m:r>
                          <m:rPr>
                            <m:sty m:val="p"/>
                          </m:rPr>
                          <a:rPr lang="en-US" sz="2700">
                            <a:latin typeface="Cambria Math" panose="02040503050406030204" pitchFamily="18" charset="0"/>
                            <a:cs typeface="Arial" panose="020B0604020202020204" pitchFamily="34" charset="0"/>
                          </a:rPr>
                          <m:t>x</m:t>
                        </m:r>
                      </m:den>
                    </m:f>
                  </m:oMath>
                </a14:m>
                <a:r>
                  <a:rPr lang="en-US" sz="2700" dirty="0"/>
                  <a:t> </a:t>
                </a:r>
                <a:r>
                  <a:rPr lang="en-US" sz="2700" dirty="0" smtClean="0"/>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a:rPr lang="en-US" sz="2700" b="0" i="0" smtClean="0">
                            <a:latin typeface="Cambria Math" panose="02040503050406030204" pitchFamily="18" charset="0"/>
                            <a:cs typeface="Arial" panose="020B0604020202020204" pitchFamily="34" charset="0"/>
                          </a:rPr>
                          <m:t>5(</m:t>
                        </m:r>
                        <m:r>
                          <m:rPr>
                            <m:sty m:val="p"/>
                          </m:rPr>
                          <a:rPr lang="en-US" sz="2700">
                            <a:latin typeface="Cambria Math" panose="02040503050406030204" pitchFamily="18" charset="0"/>
                            <a:cs typeface="Arial" panose="020B0604020202020204" pitchFamily="34" charset="0"/>
                          </a:rPr>
                          <m:t>x</m:t>
                        </m:r>
                        <m:r>
                          <a:rPr lang="en-US" sz="2700">
                            <a:latin typeface="Cambria Math" panose="02040503050406030204" pitchFamily="18" charset="0"/>
                            <a:cs typeface="Arial" panose="020B0604020202020204" pitchFamily="34" charset="0"/>
                          </a:rPr>
                          <m:t> −1)</m:t>
                        </m:r>
                      </m:den>
                    </m:f>
                  </m:oMath>
                </a14:m>
                <a:r>
                  <a:rPr lang="en-US" sz="2700" dirty="0" smtClean="0">
                    <a:latin typeface="Arial" panose="020B0604020202020204" pitchFamily="34" charset="0"/>
                    <a:cs typeface="Arial" panose="020B0604020202020204" pitchFamily="34" charset="0"/>
                  </a:rPr>
                  <a:t>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1</m:t>
                        </m:r>
                      </m:num>
                      <m:den>
                        <m:r>
                          <a:rPr lang="en-US" sz="2700" b="0" i="0" smtClean="0">
                            <a:latin typeface="Cambria Math" panose="02040503050406030204" pitchFamily="18" charset="0"/>
                            <a:cs typeface="Arial" panose="020B0604020202020204" pitchFamily="34" charset="0"/>
                          </a:rPr>
                          <m:t>10</m:t>
                        </m:r>
                      </m:den>
                    </m:f>
                  </m:oMath>
                </a14:m>
                <a:r>
                  <a:rPr lang="en-US" sz="2700" dirty="0" smtClean="0">
                    <a:latin typeface="Arial" panose="020B0604020202020204" pitchFamily="34" charset="0"/>
                    <a:cs typeface="Arial" panose="020B0604020202020204" pitchFamily="34" charset="0"/>
                  </a:rPr>
                  <a:t> as </a:t>
                </a:r>
                <a:r>
                  <a:rPr lang="en-US" sz="2700" dirty="0">
                    <a:latin typeface="Arial" panose="020B0604020202020204" pitchFamily="34" charset="0"/>
                    <a:cs typeface="Arial" panose="020B0604020202020204" pitchFamily="34" charset="0"/>
                  </a:rPr>
                  <a:t>a single fraction in its simplest form</a:t>
                </a:r>
                <a:r>
                  <a:rPr lang="en-US" sz="2700" dirty="0" smtClean="0">
                    <a:latin typeface="Arial" panose="020B0604020202020204" pitchFamily="34" charset="0"/>
                    <a:cs typeface="Arial" panose="020B0604020202020204" pitchFamily="34" charset="0"/>
                  </a:rPr>
                  <a:t>.</a:t>
                </a:r>
                <a:r>
                  <a:rPr lang="en-US" sz="2700" dirty="0">
                    <a:latin typeface="Arial" panose="020B0604020202020204" pitchFamily="34" charset="0"/>
                    <a:cs typeface="Arial" panose="020B0604020202020204" pitchFamily="34" charset="0"/>
                  </a:rPr>
                  <a:t/>
                </a:r>
                <a:br>
                  <a:rPr lang="en-US" sz="2700" dirty="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endParaRPr lang="en-US" sz="2700" dirty="0" smtClean="0">
                  <a:latin typeface="Arial" panose="020B0604020202020204" pitchFamily="34" charset="0"/>
                  <a:cs typeface="Arial" panose="020B0604020202020204" pitchFamily="34" charset="0"/>
                </a:endParaRPr>
              </a:p>
              <a:p>
                <a:pPr marL="569913" indent="-569913">
                  <a:spcAft>
                    <a:spcPts val="0"/>
                  </a:spcAft>
                  <a:buClr>
                    <a:srgbClr val="C00000"/>
                  </a:buClr>
                  <a:buFont typeface="+mj-lt"/>
                  <a:buAutoNum type="arabicPeriod" startAt="12"/>
                  <a:tabLst>
                    <a:tab pos="2967038" algn="l"/>
                    <a:tab pos="3140075" algn="l"/>
                  </a:tabLst>
                </a:pPr>
                <a:r>
                  <a:rPr lang="en-US" sz="2700" b="1" dirty="0">
                    <a:solidFill>
                      <a:srgbClr val="C00000"/>
                    </a:solidFill>
                    <a:latin typeface="Arial" panose="020B0604020202020204" pitchFamily="34" charset="0"/>
                    <a:cs typeface="Arial" panose="020B0604020202020204" pitchFamily="34" charset="0"/>
                  </a:rPr>
                  <a:t>Communication</a:t>
                </a:r>
                <a:r>
                  <a:rPr lang="en-US" sz="2700" dirty="0">
                    <a:solidFill>
                      <a:srgbClr val="C00000"/>
                    </a:solidFill>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Show </a:t>
                </a:r>
                <a:r>
                  <a:rPr lang="en-US" sz="2700" dirty="0" smtClean="0">
                    <a:latin typeface="Arial" panose="020B0604020202020204" pitchFamily="34" charset="0"/>
                    <a:cs typeface="Arial" panose="020B0604020202020204" pitchFamily="34" charset="0"/>
                  </a:rPr>
                  <a:t>that:</a:t>
                </a:r>
                <a:br>
                  <a:rPr lang="en-US" sz="2700" dirty="0" smtClean="0">
                    <a:latin typeface="Arial" panose="020B0604020202020204" pitchFamily="34" charset="0"/>
                    <a:cs typeface="Arial" panose="020B0604020202020204" pitchFamily="34" charset="0"/>
                  </a:rPr>
                </a:b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1</m:t>
                        </m:r>
                      </m:num>
                      <m:den>
                        <m:r>
                          <m:rPr>
                            <m:sty m:val="p"/>
                          </m:rPr>
                          <a:rPr lang="en-US" sz="2600">
                            <a:latin typeface="Cambria Math" panose="02040503050406030204" pitchFamily="18" charset="0"/>
                            <a:cs typeface="Arial" panose="020B0604020202020204" pitchFamily="34" charset="0"/>
                          </a:rPr>
                          <m:t>x</m:t>
                        </m:r>
                        <m:r>
                          <a:rPr lang="en-US" sz="2600" b="0" i="0" baseline="30000" smtClean="0">
                            <a:latin typeface="Cambria Math" panose="02040503050406030204" pitchFamily="18" charset="0"/>
                            <a:cs typeface="Arial" panose="020B0604020202020204" pitchFamily="34" charset="0"/>
                          </a:rPr>
                          <m:t>2</m:t>
                        </m:r>
                        <m:r>
                          <a:rPr lang="en-US" sz="2600" b="0" i="0" smtClean="0">
                            <a:latin typeface="Cambria Math" panose="02040503050406030204" pitchFamily="18" charset="0"/>
                            <a:cs typeface="Arial" panose="020B0604020202020204" pitchFamily="34" charset="0"/>
                          </a:rPr>
                          <m:t> + 5</m:t>
                        </m:r>
                        <m:r>
                          <m:rPr>
                            <m:sty m:val="p"/>
                          </m:rPr>
                          <a:rPr lang="en-US" sz="2600" b="0" i="0" smtClean="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 + 6</m:t>
                        </m:r>
                      </m:den>
                    </m:f>
                  </m:oMath>
                </a14:m>
                <a:r>
                  <a:rPr lang="en-US" sz="2600" dirty="0"/>
                  <a:t> +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1</m:t>
                        </m:r>
                      </m:num>
                      <m:den>
                        <m:r>
                          <a:rPr lang="en-US" sz="2600">
                            <a:latin typeface="Cambria Math" panose="02040503050406030204" pitchFamily="18" charset="0"/>
                            <a:cs typeface="Arial" panose="020B0604020202020204" pitchFamily="34" charset="0"/>
                          </a:rPr>
                          <m:t>5</m:t>
                        </m:r>
                        <m:r>
                          <m:rPr>
                            <m:sty m:val="p"/>
                          </m:rPr>
                          <a:rPr lang="en-US" sz="260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 + </m:t>
                        </m:r>
                        <m:r>
                          <a:rPr lang="en-US" sz="2600">
                            <a:latin typeface="Cambria Math" panose="02040503050406030204" pitchFamily="18" charset="0"/>
                            <a:cs typeface="Arial" panose="020B0604020202020204" pitchFamily="34" charset="0"/>
                          </a:rPr>
                          <m:t>1</m:t>
                        </m:r>
                        <m:r>
                          <a:rPr lang="en-US" sz="2600" b="0" i="0" smtClean="0">
                            <a:latin typeface="Cambria Math" panose="02040503050406030204" pitchFamily="18" charset="0"/>
                            <a:cs typeface="Arial" panose="020B0604020202020204" pitchFamily="34" charset="0"/>
                          </a:rPr>
                          <m:t>0</m:t>
                        </m:r>
                      </m:den>
                    </m:f>
                  </m:oMath>
                </a14:m>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m:rPr>
                            <m:sty m:val="p"/>
                          </m:rPr>
                          <a:rPr lang="en-US" sz="2600" b="0" i="0" smtClean="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 + 8</m:t>
                        </m:r>
                      </m:num>
                      <m:den>
                        <m:r>
                          <a:rPr lang="en-US" sz="2600" b="0" i="1" smtClean="0">
                            <a:latin typeface="Cambria Math" panose="02040503050406030204" pitchFamily="18" charset="0"/>
                            <a:cs typeface="Arial" panose="020B0604020202020204" pitchFamily="34" charset="0"/>
                          </a:rPr>
                          <m:t>𝐴</m:t>
                        </m:r>
                        <m:r>
                          <a:rPr lang="en-US" sz="2600" b="0" i="0" smtClean="0">
                            <a:latin typeface="Cambria Math" panose="02040503050406030204" pitchFamily="18" charset="0"/>
                            <a:cs typeface="Arial" panose="020B0604020202020204" pitchFamily="34" charset="0"/>
                          </a:rPr>
                          <m:t>(</m:t>
                        </m:r>
                        <m:r>
                          <a:rPr lang="en-US" sz="2600" b="0" i="1" smtClean="0">
                            <a:latin typeface="Cambria Math" panose="02040503050406030204" pitchFamily="18" charset="0"/>
                            <a:cs typeface="Arial" panose="020B0604020202020204" pitchFamily="34" charset="0"/>
                          </a:rPr>
                          <m:t>𝑥</m:t>
                        </m:r>
                        <m:r>
                          <a:rPr lang="en-US" sz="2600" b="0" i="0" smtClean="0">
                            <a:latin typeface="Cambria Math" panose="02040503050406030204" pitchFamily="18" charset="0"/>
                            <a:cs typeface="Arial" panose="020B0604020202020204" pitchFamily="34" charset="0"/>
                          </a:rPr>
                          <m:t> + 3)(</m:t>
                        </m:r>
                        <m:r>
                          <a:rPr lang="en-US" sz="2600" b="0" i="1" smtClean="0">
                            <a:latin typeface="Cambria Math" panose="02040503050406030204" pitchFamily="18" charset="0"/>
                            <a:cs typeface="Arial" panose="020B0604020202020204" pitchFamily="34" charset="0"/>
                          </a:rPr>
                          <m:t>𝑥</m:t>
                        </m:r>
                        <m:r>
                          <a:rPr lang="en-US" sz="2600" b="0" i="0" smtClean="0">
                            <a:latin typeface="Cambria Math" panose="02040503050406030204" pitchFamily="18" charset="0"/>
                            <a:cs typeface="Arial" panose="020B0604020202020204" pitchFamily="34" charset="0"/>
                          </a:rPr>
                          <m:t> + 2)</m:t>
                        </m:r>
                      </m:den>
                    </m:f>
                  </m:oMath>
                </a14:m>
                <a:endParaRPr lang="en-US" sz="2600" dirty="0" smtClean="0">
                  <a:latin typeface="Arial" panose="020B0604020202020204" pitchFamily="34" charset="0"/>
                  <a:cs typeface="Arial" panose="020B0604020202020204" pitchFamily="34" charset="0"/>
                </a:endParaRPr>
              </a:p>
              <a:p>
                <a:pPr>
                  <a:spcAft>
                    <a:spcPts val="0"/>
                  </a:spcAft>
                  <a:buClr>
                    <a:srgbClr val="C00000"/>
                  </a:buClr>
                  <a:tabLst>
                    <a:tab pos="569913" algn="l"/>
                    <a:tab pos="2967038" algn="l"/>
                    <a:tab pos="3140075" algn="l"/>
                  </a:tabLst>
                </a:pPr>
                <a:r>
                  <a:rPr lang="en-US" sz="700" dirty="0" smtClean="0">
                    <a:latin typeface="Arial" panose="020B0604020202020204" pitchFamily="34" charset="0"/>
                    <a:cs typeface="Arial" panose="020B0604020202020204" pitchFamily="34" charset="0"/>
                  </a:rPr>
                  <a:t/>
                </a:r>
                <a:br>
                  <a:rPr lang="en-US" sz="7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and </a:t>
                </a:r>
                <a:r>
                  <a:rPr lang="en-US" sz="2600" dirty="0">
                    <a:latin typeface="Arial" panose="020B0604020202020204" pitchFamily="34" charset="0"/>
                    <a:cs typeface="Arial" panose="020B0604020202020204" pitchFamily="34" charset="0"/>
                  </a:rPr>
                  <a:t>find the value of </a:t>
                </a:r>
                <a:r>
                  <a:rPr lang="en-US" sz="2600" i="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a:t>
                </a:r>
                <a:endParaRPr lang="en-US" sz="26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5256584" cy="4847609"/>
              </a:xfrm>
              <a:prstGeom prst="rect">
                <a:avLst/>
              </a:prstGeom>
              <a:blipFill rotWithShape="0">
                <a:blip r:embed="rId4"/>
                <a:stretch>
                  <a:fillRect l="-1970" b="-755"/>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0" name="Rectangle 9"/>
          <p:cNvSpPr/>
          <p:nvPr/>
        </p:nvSpPr>
        <p:spPr>
          <a:xfrm flipH="1">
            <a:off x="251520" y="2924944"/>
            <a:ext cx="5204333"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Work out the lowest common denominator of 5</a:t>
            </a:r>
            <a:r>
              <a:rPr lang="en-US" sz="2400" i="1" dirty="0">
                <a:solidFill>
                  <a:schemeClr val="tx1"/>
                </a:solidFill>
                <a:latin typeface="Arial" panose="020B0604020202020204" pitchFamily="34" charset="0"/>
                <a:cs typeface="Arial" panose="020B0604020202020204" pitchFamily="34" charset="0"/>
              </a:rPr>
              <a:t>x</a:t>
            </a:r>
            <a:r>
              <a:rPr lang="en-US" sz="2400" dirty="0">
                <a:solidFill>
                  <a:schemeClr val="tx1"/>
                </a:solidFill>
                <a:latin typeface="Arial" panose="020B0604020202020204" pitchFamily="34" charset="0"/>
                <a:cs typeface="Arial" panose="020B0604020202020204" pitchFamily="34" charset="0"/>
              </a:rPr>
              <a:t>, 5(</a:t>
            </a:r>
            <a:r>
              <a:rPr lang="en-US" sz="2400" i="1" dirty="0">
                <a:solidFill>
                  <a:schemeClr val="tx1"/>
                </a:solidFill>
                <a:latin typeface="Arial" panose="020B0604020202020204" pitchFamily="34" charset="0"/>
                <a:cs typeface="Arial" panose="020B0604020202020204" pitchFamily="34" charset="0"/>
              </a:rPr>
              <a:t>x</a:t>
            </a:r>
            <a:r>
              <a:rPr lang="en-US" sz="2400" dirty="0">
                <a:solidFill>
                  <a:schemeClr val="tx1"/>
                </a:solidFill>
                <a:latin typeface="Arial" panose="020B0604020202020204" pitchFamily="34" charset="0"/>
                <a:cs typeface="Arial" panose="020B0604020202020204" pitchFamily="34" charset="0"/>
              </a:rPr>
              <a:t> - 1) and 10.</a:t>
            </a:r>
          </a:p>
        </p:txBody>
      </p:sp>
    </p:spTree>
    <p:extLst>
      <p:ext uri="{BB962C8B-B14F-4D97-AF65-F5344CB8AC3E}">
        <p14:creationId xmlns:p14="http://schemas.microsoft.com/office/powerpoint/2010/main" val="2508548378"/>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539</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481037997"/>
                  </p:ext>
                </p:extLst>
              </p:nvPr>
            </p:nvGraphicFramePr>
            <p:xfrm>
              <a:off x="251518" y="1268761"/>
              <a:ext cx="8568952" cy="4864799"/>
            </p:xfrm>
            <a:graphic>
              <a:graphicData uri="http://schemas.openxmlformats.org/drawingml/2006/table">
                <a:tbl>
                  <a:tblPr firstRow="1" bandRow="1">
                    <a:effectLst/>
                    <a:tableStyleId>{5940675A-B579-460E-94D1-54222C63F5DA}</a:tableStyleId>
                  </a:tblPr>
                  <a:tblGrid>
                    <a:gridCol w="2142238"/>
                    <a:gridCol w="2682300"/>
                    <a:gridCol w="3744414"/>
                  </a:tblGrid>
                  <a:tr h="51079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Simplify expressions involving surds.</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Expand expressions involving surds.</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Rationalise the denominator of a fraction.</a:t>
                          </a:r>
                          <a:endParaRPr lang="en-US" sz="29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900" dirty="0" smtClean="0">
                              <a:latin typeface="Arial" panose="020B0604020202020204" pitchFamily="34" charset="0"/>
                              <a:cs typeface="Arial" panose="020B0604020202020204" pitchFamily="34" charset="0"/>
                            </a:rPr>
                            <a:t>Surds occur in nature. An example is the Golden Ratio </a:t>
                          </a:r>
                          <a14:m>
                            <m:oMath xmlns:m="http://schemas.openxmlformats.org/officeDocument/2006/math">
                              <m:f>
                                <m:fPr>
                                  <m:ctrlPr>
                                    <a:rPr lang="en-US" sz="2900" i="1" smtClean="0">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(1</m:t>
                                  </m:r>
                                  <m:r>
                                    <a:rPr lang="en-US" sz="2900" b="0" i="0" smtClean="0">
                                      <a:latin typeface="Cambria Math" panose="02040503050406030204" pitchFamily="18" charset="0"/>
                                      <a:cs typeface="Arial" panose="020B0604020202020204" pitchFamily="34" charset="0"/>
                                    </a:rPr>
                                    <m:t>+</m:t>
                                  </m:r>
                                  <m:rad>
                                    <m:radPr>
                                      <m:degHide m:val="on"/>
                                      <m:ctrlPr>
                                        <a:rPr lang="en-US" sz="2900" i="1" smtClean="0">
                                          <a:latin typeface="Cambria Math" panose="02040503050406030204" pitchFamily="18" charset="0"/>
                                        </a:rPr>
                                      </m:ctrlPr>
                                    </m:radPr>
                                    <m:deg/>
                                    <m:e>
                                      <m:r>
                                        <a:rPr lang="en-US" sz="2900" b="0" i="1" smtClean="0">
                                          <a:latin typeface="Cambria Math" panose="02040503050406030204" pitchFamily="18" charset="0"/>
                                        </a:rPr>
                                        <m:t>5</m:t>
                                      </m:r>
                                    </m:e>
                                  </m:rad>
                                  <m:r>
                                    <a:rPr lang="en-US" sz="2900" b="0" i="0" smtClean="0">
                                      <a:latin typeface="Cambria Math" panose="02040503050406030204" pitchFamily="18" charset="0"/>
                                      <a:cs typeface="Arial" panose="020B0604020202020204" pitchFamily="34" charset="0"/>
                                    </a:rPr>
                                    <m:t>)</m:t>
                                  </m:r>
                                </m:num>
                                <m:den>
                                  <m:r>
                                    <a:rPr lang="en-US" sz="2900" b="0" i="0" smtClean="0">
                                      <a:latin typeface="Cambria Math" panose="02040503050406030204" pitchFamily="18" charset="0"/>
                                      <a:cs typeface="Arial" panose="020B0604020202020204" pitchFamily="34" charset="0"/>
                                    </a:rPr>
                                    <m:t>2</m:t>
                                  </m:r>
                                </m:den>
                              </m:f>
                            </m:oMath>
                          </a14:m>
                          <a:r>
                            <a:rPr lang="en-US" sz="2900" dirty="0" smtClean="0">
                              <a:latin typeface="Arial" panose="020B0604020202020204" pitchFamily="34" charset="0"/>
                              <a:cs typeface="Arial" panose="020B0604020202020204" pitchFamily="34" charset="0"/>
                            </a:rPr>
                            <a:t>, which is also used in architecture.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887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881567">
                    <a:tc gridSpan="3">
                      <a:txBody>
                        <a:bodyPr/>
                        <a:lstStyle/>
                        <a:p>
                          <a:pPr marL="0" indent="0">
                            <a:buFont typeface="Arial" panose="020B0604020202020204" pitchFamily="34" charset="0"/>
                            <a:buNone/>
                          </a:pPr>
                          <a:r>
                            <a:rPr lang="en-US" sz="2700" i="0" dirty="0" smtClean="0">
                              <a:latin typeface="Arial" panose="020B0604020202020204" pitchFamily="34" charset="0"/>
                              <a:cs typeface="Arial" panose="020B0604020202020204" pitchFamily="34" charset="0"/>
                            </a:rPr>
                            <a:t>Are these numbers rational or irrational?</a:t>
                          </a:r>
                        </a:p>
                        <a:p>
                          <a:pPr marL="0" indent="0">
                            <a:buFont typeface="Arial" panose="020B0604020202020204" pitchFamily="34" charset="0"/>
                            <a:buNone/>
                          </a:pPr>
                          <a:r>
                            <a:rPr lang="en-US" sz="2700" i="0" dirty="0" smtClean="0">
                              <a:latin typeface="Arial" panose="020B0604020202020204" pitchFamily="34" charset="0"/>
                              <a:cs typeface="Arial" panose="020B0604020202020204" pitchFamily="34" charset="0"/>
                            </a:rPr>
                            <a:t>-7         </a:t>
                          </a:r>
                          <a14:m>
                            <m:oMath xmlns:m="http://schemas.openxmlformats.org/officeDocument/2006/math">
                              <m:f>
                                <m:fPr>
                                  <m:ctrlPr>
                                    <a:rPr lang="en-US" sz="2700" i="1" smtClean="0">
                                      <a:solidFill>
                                        <a:schemeClr val="tx1"/>
                                      </a:solidFill>
                                      <a:latin typeface="Cambria Math" panose="02040503050406030204" pitchFamily="18" charset="0"/>
                                      <a:cs typeface="Arial" panose="020B0604020202020204" pitchFamily="34" charset="0"/>
                                    </a:rPr>
                                  </m:ctrlPr>
                                </m:fPr>
                                <m:num>
                                  <m:r>
                                    <a:rPr lang="en-US" sz="2700" i="0" smtClean="0">
                                      <a:solidFill>
                                        <a:schemeClr val="tx1"/>
                                      </a:solidFill>
                                      <a:latin typeface="Cambria Math" panose="02040503050406030204" pitchFamily="18" charset="0"/>
                                      <a:cs typeface="Arial" panose="020B0604020202020204" pitchFamily="34" charset="0"/>
                                    </a:rPr>
                                    <m:t>4</m:t>
                                  </m:r>
                                </m:num>
                                <m:den>
                                  <m:r>
                                    <a:rPr lang="en-US" sz="2700" b="0" i="0" smtClean="0">
                                      <a:solidFill>
                                        <a:schemeClr val="tx1"/>
                                      </a:solidFill>
                                      <a:latin typeface="Cambria Math" panose="02040503050406030204" pitchFamily="18" charset="0"/>
                                      <a:cs typeface="Arial" panose="020B0604020202020204" pitchFamily="34" charset="0"/>
                                    </a:rPr>
                                    <m:t>9</m:t>
                                  </m:r>
                                </m:den>
                              </m:f>
                            </m:oMath>
                          </a14:m>
                          <a:r>
                            <a:rPr lang="en-US" sz="2700" i="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6</m:t>
                                  </m:r>
                                </m:e>
                              </m:rad>
                            </m:oMath>
                          </a14:m>
                          <a:r>
                            <a:rPr lang="en-US" sz="2700" i="0" dirty="0" smtClean="0">
                              <a:latin typeface="Arial" panose="020B0604020202020204" pitchFamily="34" charset="0"/>
                              <a:cs typeface="Arial" panose="020B0604020202020204" pitchFamily="34" charset="0"/>
                            </a:rPr>
                            <a:t>          0.2        </a:t>
                          </a:r>
                          <a14:m>
                            <m:oMath xmlns:m="http://schemas.openxmlformats.org/officeDocument/2006/math">
                              <m:rad>
                                <m:radPr>
                                  <m:ctrlPr>
                                    <a:rPr lang="en-US" sz="2800" i="1" smtClean="0">
                                      <a:latin typeface="Cambria Math" panose="02040503050406030204" pitchFamily="18" charset="0"/>
                                    </a:rPr>
                                  </m:ctrlPr>
                                </m:radPr>
                                <m:deg>
                                  <m:r>
                                    <a:rPr lang="en-US" sz="2800" b="0" i="1" smtClean="0">
                                      <a:latin typeface="Cambria Math" panose="02040503050406030204" pitchFamily="18" charset="0"/>
                                    </a:rPr>
                                    <m:t>3</m:t>
                                  </m:r>
                                </m:deg>
                                <m:e>
                                  <m:r>
                                    <a:rPr lang="en-US" sz="2800" b="0" i="1" smtClean="0">
                                      <a:latin typeface="Cambria Math" panose="02040503050406030204" pitchFamily="18" charset="0"/>
                                    </a:rPr>
                                    <m:t>2</m:t>
                                  </m:r>
                                </m:e>
                              </m:rad>
                            </m:oMath>
                          </a14:m>
                          <a:r>
                            <a:rPr lang="en-US" sz="2700" i="0" baseline="30000" dirty="0" smtClean="0">
                              <a:latin typeface="Arial" panose="020B0604020202020204" pitchFamily="34" charset="0"/>
                              <a:cs typeface="Arial" panose="020B0604020202020204" pitchFamily="34" charset="0"/>
                            </a:rPr>
                            <a:t> </a:t>
                          </a:r>
                          <a:r>
                            <a:rPr lang="en-US" sz="2800" i="0" baseline="0" dirty="0" smtClean="0">
                              <a:latin typeface="Arial" panose="020B0604020202020204" pitchFamily="34" charset="0"/>
                              <a:cs typeface="Arial" panose="020B0604020202020204" pitchFamily="34" charset="0"/>
                            </a:rPr>
                            <a:t>+</a:t>
                          </a:r>
                          <a:r>
                            <a:rPr lang="en-US" sz="2700" i="0" baseline="30000" dirty="0" smtClean="0">
                              <a:latin typeface="Arial" panose="020B0604020202020204" pitchFamily="34" charset="0"/>
                              <a:cs typeface="Arial" panose="020B0604020202020204" pitchFamily="34" charset="0"/>
                            </a:rPr>
                            <a:t> </a:t>
                          </a:r>
                          <a14:m>
                            <m:oMath xmlns:m="http://schemas.openxmlformats.org/officeDocument/2006/math">
                              <m:rad>
                                <m:radPr>
                                  <m:ctrlPr>
                                    <a:rPr lang="en-US" sz="2800" i="1" smtClean="0">
                                      <a:latin typeface="Cambria Math" panose="02040503050406030204" pitchFamily="18" charset="0"/>
                                    </a:rPr>
                                  </m:ctrlPr>
                                </m:radPr>
                                <m:deg>
                                  <m:r>
                                    <a:rPr lang="en-US" sz="2800" b="0" i="1" smtClean="0">
                                      <a:latin typeface="Cambria Math" panose="02040503050406030204" pitchFamily="18" charset="0"/>
                                    </a:rPr>
                                    <m:t>5</m:t>
                                  </m:r>
                                </m:deg>
                                <m:e>
                                  <m:r>
                                    <a:rPr lang="en-US" sz="2800" b="0" i="1" smtClean="0">
                                      <a:latin typeface="Cambria Math" panose="02040503050406030204" pitchFamily="18" charset="0"/>
                                    </a:rPr>
                                    <m:t>2</m:t>
                                  </m:r>
                                </m:e>
                              </m:rad>
                            </m:oMath>
                          </a14:m>
                          <a:endParaRPr lang="en-US" sz="27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81037997"/>
                  </p:ext>
                </p:extLst>
              </p:nvPr>
            </p:nvGraphicFramePr>
            <p:xfrm>
              <a:off x="251518" y="1268761"/>
              <a:ext cx="8568952" cy="4864799"/>
            </p:xfrm>
            <a:graphic>
              <a:graphicData uri="http://schemas.openxmlformats.org/drawingml/2006/table">
                <a:tbl>
                  <a:tblPr firstRow="1" bandRow="1">
                    <a:effectLst/>
                    <a:tableStyleId>{5940675A-B579-460E-94D1-54222C63F5DA}</a:tableStyleId>
                  </a:tblPr>
                  <a:tblGrid>
                    <a:gridCol w="2142238"/>
                    <a:gridCol w="2682300"/>
                    <a:gridCol w="3744414"/>
                  </a:tblGrid>
                  <a:tr h="518160">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743200">
                    <a:tc gridSpan="2">
                      <a:txBody>
                        <a:bodyPr/>
                        <a:lstStyle/>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Simplify expressions involving surds.</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Expand expressions involving surds.</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Rationalise the denominator of a fraction.</a:t>
                          </a:r>
                          <a:endParaRPr lang="en-US" sz="29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129479" t="-21064" r="-1140" b="-60754"/>
                          </a:stretch>
                        </a:blip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85279">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354494" r="-498" b="-6180"/>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65304"/>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17.5</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82856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531</a:t>
            </a:r>
            <a:endParaRPr lang="en-GB" sz="1400" b="1" dirty="0">
              <a:latin typeface="Calibri" panose="020F050202020403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251520" y="1196752"/>
                <a:ext cx="5256584" cy="5429884"/>
              </a:xfrm>
              <a:prstGeom prst="rect">
                <a:avLst/>
              </a:prstGeom>
            </p:spPr>
            <p:txBody>
              <a:bodyPr wrap="square">
                <a:spAutoFit/>
              </a:bodyPr>
              <a:lstStyle/>
              <a:p>
                <a:pPr>
                  <a:buClr>
                    <a:srgbClr val="C00000"/>
                  </a:buClr>
                  <a:tabLst>
                    <a:tab pos="914400" algn="l"/>
                    <a:tab pos="2514600" algn="l"/>
                  </a:tabLst>
                </a:pPr>
                <a:r>
                  <a:rPr lang="en-US" sz="2900" b="1" dirty="0" smtClean="0">
                    <a:solidFill>
                      <a:srgbClr val="0070C0"/>
                    </a:solidFill>
                    <a:latin typeface="Arial" panose="020B0604020202020204" pitchFamily="34" charset="0"/>
                    <a:cs typeface="Arial" panose="020B0604020202020204" pitchFamily="34" charset="0"/>
                  </a:rPr>
                  <a:t>Numerical fluency</a:t>
                </a:r>
                <a:endParaRPr lang="en-US" sz="2900" b="1" dirty="0">
                  <a:solidFill>
                    <a:srgbClr val="0070C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914400" algn="l"/>
                    <a:tab pos="2514600" algn="l"/>
                  </a:tabLst>
                </a:pPr>
                <a:r>
                  <a:rPr lang="en-US" sz="2900" dirty="0">
                    <a:latin typeface="Arial" panose="020B0604020202020204" pitchFamily="34" charset="0"/>
                    <a:cs typeface="Arial" panose="020B0604020202020204" pitchFamily="34" charset="0"/>
                  </a:rPr>
                  <a:t>Find the LCM of 21 and 28.</a:t>
                </a:r>
              </a:p>
              <a:p>
                <a:pPr marL="457200" indent="-457200">
                  <a:buClr>
                    <a:srgbClr val="C00000"/>
                  </a:buClr>
                  <a:buFont typeface="+mj-lt"/>
                  <a:buAutoNum type="arabicPeriod"/>
                  <a:tabLst>
                    <a:tab pos="914400" algn="l"/>
                    <a:tab pos="2514600" algn="l"/>
                  </a:tabLst>
                </a:pPr>
                <a:r>
                  <a:rPr lang="en-US" sz="2900" dirty="0" smtClean="0">
                    <a:latin typeface="Arial" panose="020B0604020202020204" pitchFamily="34" charset="0"/>
                    <a:cs typeface="Arial" panose="020B0604020202020204" pitchFamily="34" charset="0"/>
                  </a:rPr>
                  <a:t>Work </a:t>
                </a:r>
                <a:r>
                  <a:rPr lang="en-US" sz="2900" dirty="0">
                    <a:latin typeface="Arial" panose="020B0604020202020204" pitchFamily="34" charset="0"/>
                    <a:cs typeface="Arial" panose="020B0604020202020204" pitchFamily="34" charset="0"/>
                  </a:rPr>
                  <a:t>out</a:t>
                </a:r>
              </a:p>
              <a:p>
                <a:pPr marL="971550" lvl="1" indent="-514350">
                  <a:buClr>
                    <a:srgbClr val="C00000"/>
                  </a:buClr>
                  <a:buFont typeface="+mj-lt"/>
                  <a:buAutoNum type="alphaLcPeriod"/>
                  <a:tabLst>
                    <a:tab pos="914400" algn="l"/>
                    <a:tab pos="2514600" algn="l"/>
                  </a:tabLst>
                </a:pP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7</m:t>
                        </m:r>
                      </m:num>
                      <m:den>
                        <m:r>
                          <a:rPr lang="en-US" sz="2900" b="0" i="0" smtClean="0">
                            <a:latin typeface="Cambria Math" panose="02040503050406030204" pitchFamily="18" charset="0"/>
                            <a:cs typeface="Arial" panose="020B0604020202020204" pitchFamily="34" charset="0"/>
                          </a:rPr>
                          <m:t>11</m:t>
                        </m:r>
                      </m:den>
                    </m:f>
                  </m:oMath>
                </a14:m>
                <a:r>
                  <a:rPr lang="en-US" sz="2900" dirty="0" smtClean="0"/>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3</m:t>
                        </m:r>
                      </m:num>
                      <m:den>
                        <m:r>
                          <a:rPr lang="en-US" sz="2900" b="0" i="0" smtClean="0">
                            <a:latin typeface="Cambria Math" panose="02040503050406030204" pitchFamily="18" charset="0"/>
                            <a:cs typeface="Arial" panose="020B0604020202020204" pitchFamily="34" charset="0"/>
                          </a:rPr>
                          <m:t>5</m:t>
                        </m:r>
                      </m:den>
                    </m:f>
                  </m:oMath>
                </a14:m>
                <a:r>
                  <a:rPr lang="en-US" sz="2900" dirty="0" smtClean="0"/>
                  <a:t>    	</a:t>
                </a:r>
                <a:r>
                  <a:rPr lang="en-US" sz="2900" dirty="0" smtClean="0">
                    <a:solidFill>
                      <a:srgbClr val="C00000"/>
                    </a:solidFill>
                  </a:rPr>
                  <a:t>b.</a:t>
                </a:r>
                <a:r>
                  <a:rPr lang="en-US" sz="2900" dirty="0" smtClean="0"/>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i="0">
                            <a:latin typeface="Cambria Math" panose="02040503050406030204" pitchFamily="18" charset="0"/>
                            <a:cs typeface="Arial" panose="020B0604020202020204" pitchFamily="34" charset="0"/>
                          </a:rPr>
                          <m:t>4</m:t>
                        </m:r>
                      </m:num>
                      <m:den>
                        <m:r>
                          <a:rPr lang="en-US" sz="2900" b="0" i="0" smtClean="0">
                            <a:latin typeface="Cambria Math" panose="02040503050406030204" pitchFamily="18" charset="0"/>
                            <a:cs typeface="Arial" panose="020B0604020202020204" pitchFamily="34" charset="0"/>
                          </a:rPr>
                          <m:t>9</m:t>
                        </m:r>
                      </m:den>
                    </m:f>
                  </m:oMath>
                </a14:m>
                <a:r>
                  <a:rPr lang="en-US" sz="2900" dirty="0" smtClean="0"/>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3</m:t>
                        </m:r>
                      </m:num>
                      <m:den>
                        <m:r>
                          <a:rPr lang="en-US" sz="2900" b="0" i="0" smtClean="0">
                            <a:latin typeface="Cambria Math" panose="02040503050406030204" pitchFamily="18" charset="0"/>
                            <a:cs typeface="Arial" panose="020B0604020202020204" pitchFamily="34" charset="0"/>
                          </a:rPr>
                          <m:t>4</m:t>
                        </m:r>
                      </m:den>
                    </m:f>
                  </m:oMath>
                </a14:m>
                <a:r>
                  <a:rPr lang="en-US" sz="2900" dirty="0" smtClean="0"/>
                  <a:t> </a:t>
                </a:r>
              </a:p>
              <a:p>
                <a:pPr marL="971550" lvl="1" indent="-514350">
                  <a:buClr>
                    <a:srgbClr val="C00000"/>
                  </a:buClr>
                  <a:buFont typeface="+mj-lt"/>
                  <a:buAutoNum type="alphaLcPeriod" startAt="3"/>
                  <a:tabLst>
                    <a:tab pos="914400" algn="l"/>
                    <a:tab pos="2514600" algn="l"/>
                  </a:tabLst>
                </a:pP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5</m:t>
                        </m:r>
                      </m:num>
                      <m:den>
                        <m:r>
                          <a:rPr lang="en-US" sz="2900" b="0" i="0" smtClean="0">
                            <a:latin typeface="Cambria Math" panose="02040503050406030204" pitchFamily="18" charset="0"/>
                            <a:cs typeface="Arial" panose="020B0604020202020204" pitchFamily="34" charset="0"/>
                          </a:rPr>
                          <m:t>8</m:t>
                        </m:r>
                      </m:den>
                    </m:f>
                  </m:oMath>
                </a14:m>
                <a:r>
                  <a:rPr lang="en-US" sz="2900" dirty="0" smtClean="0"/>
                  <a:t> x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6</m:t>
                        </m:r>
                      </m:num>
                      <m:den>
                        <m:r>
                          <a:rPr lang="en-US" sz="2900" b="0" i="0" smtClean="0">
                            <a:latin typeface="Cambria Math" panose="02040503050406030204" pitchFamily="18" charset="0"/>
                            <a:cs typeface="Arial" panose="020B0604020202020204" pitchFamily="34" charset="0"/>
                          </a:rPr>
                          <m:t>10</m:t>
                        </m:r>
                      </m:den>
                    </m:f>
                  </m:oMath>
                </a14:m>
                <a:r>
                  <a:rPr lang="en-US" sz="2900" dirty="0" smtClean="0"/>
                  <a:t>    	</a:t>
                </a:r>
                <a:r>
                  <a:rPr lang="en-US" sz="2900" dirty="0" smtClean="0">
                    <a:solidFill>
                      <a:srgbClr val="C00000"/>
                    </a:solidFill>
                  </a:rPr>
                  <a:t>d.</a:t>
                </a:r>
                <a:r>
                  <a:rPr lang="en-US" sz="2900" dirty="0" smtClean="0"/>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5</m:t>
                        </m:r>
                      </m:num>
                      <m:den>
                        <m:r>
                          <a:rPr lang="en-US" sz="2900" b="0" i="0" smtClean="0">
                            <a:latin typeface="Cambria Math" panose="02040503050406030204" pitchFamily="18" charset="0"/>
                            <a:cs typeface="Arial" panose="020B0604020202020204" pitchFamily="34" charset="0"/>
                          </a:rPr>
                          <m:t>6</m:t>
                        </m:r>
                      </m:den>
                    </m:f>
                  </m:oMath>
                </a14:m>
                <a:r>
                  <a:rPr lang="en-US" sz="2900" dirty="0" smtClean="0"/>
                  <a:t> ÷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9</m:t>
                        </m:r>
                      </m:num>
                      <m:den>
                        <m:r>
                          <a:rPr lang="en-US" sz="2900" b="0" i="0" smtClean="0">
                            <a:latin typeface="Cambria Math" panose="02040503050406030204" pitchFamily="18" charset="0"/>
                            <a:cs typeface="Arial" panose="020B0604020202020204" pitchFamily="34" charset="0"/>
                          </a:rPr>
                          <m:t>10</m:t>
                        </m:r>
                      </m:den>
                    </m:f>
                  </m:oMath>
                </a14:m>
                <a:endParaRPr lang="en-US" sz="2900" dirty="0"/>
              </a:p>
              <a:p>
                <a:pPr marL="457200" indent="-457200">
                  <a:buClr>
                    <a:srgbClr val="C00000"/>
                  </a:buClr>
                  <a:buFont typeface="+mj-lt"/>
                  <a:buAutoNum type="arabicPeriod"/>
                  <a:tabLst>
                    <a:tab pos="914400" algn="l"/>
                    <a:tab pos="2514600" algn="l"/>
                  </a:tabLst>
                </a:pPr>
                <a:r>
                  <a:rPr lang="en-US" sz="2900" dirty="0" smtClean="0">
                    <a:latin typeface="Arial" panose="020B0604020202020204" pitchFamily="34" charset="0"/>
                    <a:cs typeface="Arial" panose="020B0604020202020204" pitchFamily="34" charset="0"/>
                  </a:rPr>
                  <a:t>Simplify </a:t>
                </a:r>
                <a:r>
                  <a:rPr lang="en-US" sz="2900" dirty="0">
                    <a:latin typeface="Arial" panose="020B0604020202020204" pitchFamily="34" charset="0"/>
                    <a:cs typeface="Arial" panose="020B0604020202020204" pitchFamily="34" charset="0"/>
                  </a:rPr>
                  <a:t>these surds</a:t>
                </a:r>
              </a:p>
              <a:p>
                <a:pPr marL="971550" lvl="1" indent="-514350">
                  <a:buClr>
                    <a:srgbClr val="C00000"/>
                  </a:buClr>
                  <a:buFont typeface="+mj-lt"/>
                  <a:buAutoNum type="alphaLcPeriod"/>
                  <a:tabLst>
                    <a:tab pos="914400" algn="l"/>
                    <a:tab pos="2514600" algn="l"/>
                  </a:tabLst>
                </a:pPr>
                <a14:m>
                  <m:oMath xmlns:m="http://schemas.openxmlformats.org/officeDocument/2006/math">
                    <m:rad>
                      <m:radPr>
                        <m:degHide m:val="on"/>
                        <m:ctrlPr>
                          <a:rPr lang="en-US" sz="2900" i="1">
                            <a:latin typeface="Cambria Math" panose="02040503050406030204" pitchFamily="18" charset="0"/>
                          </a:rPr>
                        </m:ctrlPr>
                      </m:radPr>
                      <m:deg/>
                      <m:e>
                        <m:r>
                          <a:rPr lang="en-US" sz="2900" b="0" i="1" smtClean="0">
                            <a:latin typeface="Cambria Math" panose="02040503050406030204" pitchFamily="18" charset="0"/>
                          </a:rPr>
                          <m:t>50</m:t>
                        </m:r>
                      </m:e>
                    </m:rad>
                  </m:oMath>
                </a14:m>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2900" i="1">
                            <a:latin typeface="Cambria Math" panose="02040503050406030204" pitchFamily="18" charset="0"/>
                          </a:rPr>
                        </m:ctrlPr>
                      </m:radPr>
                      <m:deg/>
                      <m:e>
                        <m:r>
                          <a:rPr lang="en-US" sz="2900" b="0" i="1" smtClean="0">
                            <a:latin typeface="Cambria Math" panose="02040503050406030204" pitchFamily="18" charset="0"/>
                          </a:rPr>
                          <m:t>80</m:t>
                        </m:r>
                      </m:e>
                    </m:rad>
                  </m:oMath>
                </a14:m>
                <a:endParaRPr lang="en-US" sz="2900" dirty="0">
                  <a:latin typeface="Arial" panose="020B0604020202020204" pitchFamily="34" charset="0"/>
                  <a:cs typeface="Arial" panose="020B0604020202020204" pitchFamily="34" charset="0"/>
                </a:endParaRPr>
              </a:p>
              <a:p>
                <a:pPr>
                  <a:buClr>
                    <a:srgbClr val="C00000"/>
                  </a:buClr>
                  <a:tabLst>
                    <a:tab pos="914400" algn="l"/>
                    <a:tab pos="2514600" algn="l"/>
                  </a:tabLst>
                </a:pPr>
                <a:r>
                  <a:rPr lang="en-US" sz="2900" b="1" dirty="0" smtClean="0">
                    <a:solidFill>
                      <a:srgbClr val="0070C0"/>
                    </a:solidFill>
                    <a:latin typeface="Arial" panose="020B0604020202020204" pitchFamily="34" charset="0"/>
                    <a:cs typeface="Arial" panose="020B0604020202020204" pitchFamily="34" charset="0"/>
                  </a:rPr>
                  <a:t>Algebraic </a:t>
                </a:r>
                <a:r>
                  <a:rPr lang="en-US" sz="2900" b="1" dirty="0">
                    <a:solidFill>
                      <a:srgbClr val="0070C0"/>
                    </a:solidFill>
                    <a:latin typeface="Arial" panose="020B0604020202020204" pitchFamily="34" charset="0"/>
                    <a:cs typeface="Arial" panose="020B0604020202020204" pitchFamily="34" charset="0"/>
                  </a:rPr>
                  <a:t>fluency</a:t>
                </a:r>
              </a:p>
              <a:p>
                <a:pPr marL="514350" indent="-514350">
                  <a:buClr>
                    <a:srgbClr val="C00000"/>
                  </a:buClr>
                  <a:buFont typeface="+mj-lt"/>
                  <a:buAutoNum type="arabicPeriod" startAt="4"/>
                  <a:tabLst>
                    <a:tab pos="914400" algn="l"/>
                    <a:tab pos="2514600" algn="l"/>
                  </a:tabLst>
                </a:pPr>
                <a:r>
                  <a:rPr lang="en-US" sz="2900" dirty="0" smtClean="0">
                    <a:latin typeface="Arial" panose="020B0604020202020204" pitchFamily="34" charset="0"/>
                    <a:cs typeface="Arial" panose="020B0604020202020204" pitchFamily="34" charset="0"/>
                  </a:rPr>
                  <a:t>Expand </a:t>
                </a:r>
                <a:r>
                  <a:rPr lang="en-US" sz="2900" dirty="0">
                    <a:latin typeface="Arial" panose="020B0604020202020204" pitchFamily="34" charset="0"/>
                    <a:cs typeface="Arial" panose="020B0604020202020204" pitchFamily="34" charset="0"/>
                  </a:rPr>
                  <a:t>and simplify.</a:t>
                </a:r>
              </a:p>
              <a:p>
                <a:pPr marL="971550" lvl="1" indent="-514350">
                  <a:buClr>
                    <a:srgbClr val="C00000"/>
                  </a:buClr>
                  <a:buFont typeface="+mj-lt"/>
                  <a:buAutoNum type="alphaLcPeriod"/>
                  <a:tabLst>
                    <a:tab pos="914400" algn="l"/>
                    <a:tab pos="2514600" algn="l"/>
                  </a:tabLst>
                </a:pPr>
                <a:r>
                  <a:rPr lang="en-US" sz="2900" dirty="0" smtClean="0">
                    <a:latin typeface="Arial" panose="020B0604020202020204" pitchFamily="34" charset="0"/>
                    <a:cs typeface="Arial" panose="020B0604020202020204" pitchFamily="34" charset="0"/>
                  </a:rPr>
                  <a:t>7(2 </a:t>
                </a:r>
                <a:r>
                  <a:rPr lang="en-US" sz="2900" dirty="0">
                    <a:latin typeface="Arial" panose="020B0604020202020204" pitchFamily="34" charset="0"/>
                    <a:cs typeface="Arial" panose="020B0604020202020204" pitchFamily="34" charset="0"/>
                  </a:rPr>
                  <a:t>- 5</a:t>
                </a:r>
                <a:r>
                  <a:rPr lang="en-US" sz="2900" i="1" dirty="0">
                    <a:latin typeface="Arial" panose="020B0604020202020204" pitchFamily="34" charset="0"/>
                    <a:cs typeface="Arial" panose="020B0604020202020204" pitchFamily="34" charset="0"/>
                  </a:rPr>
                  <a:t>x</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a:tabLst>
                    <a:tab pos="914400" algn="l"/>
                    <a:tab pos="2514600" algn="l"/>
                  </a:tabLst>
                </a:pPr>
                <a:r>
                  <a:rPr lang="en-US" sz="2900" dirty="0" smtClean="0">
                    <a:latin typeface="Arial" panose="020B0604020202020204" pitchFamily="34" charset="0"/>
                    <a:cs typeface="Arial" panose="020B0604020202020204" pitchFamily="34" charset="0"/>
                  </a:rPr>
                  <a:t>(</a:t>
                </a:r>
                <a:r>
                  <a:rPr lang="en-US" sz="2900" i="1" dirty="0" smtClean="0">
                    <a:latin typeface="Arial" panose="020B0604020202020204" pitchFamily="34" charset="0"/>
                    <a:cs typeface="Arial" panose="020B0604020202020204" pitchFamily="34" charset="0"/>
                  </a:rPr>
                  <a:t>x</a:t>
                </a:r>
                <a:r>
                  <a:rPr lang="en-US" sz="2900" dirty="0" smtClean="0">
                    <a:latin typeface="Arial" panose="020B0604020202020204" pitchFamily="34" charset="0"/>
                    <a:cs typeface="Arial" panose="020B0604020202020204" pitchFamily="34" charset="0"/>
                  </a:rPr>
                  <a:t> + 4)(2</a:t>
                </a:r>
                <a:r>
                  <a:rPr lang="en-US" sz="2900" i="1" dirty="0" smtClean="0">
                    <a:latin typeface="Arial" panose="020B0604020202020204" pitchFamily="34" charset="0"/>
                    <a:cs typeface="Arial" panose="020B0604020202020204" pitchFamily="34" charset="0"/>
                  </a:rPr>
                  <a:t>x</a:t>
                </a:r>
                <a:r>
                  <a:rPr lang="en-US" sz="2900" dirty="0" smtClean="0">
                    <a:latin typeface="Arial" panose="020B0604020202020204" pitchFamily="34" charset="0"/>
                    <a:cs typeface="Arial" panose="020B0604020202020204" pitchFamily="34" charset="0"/>
                  </a:rPr>
                  <a:t> – 3)</a:t>
                </a:r>
                <a:endParaRPr lang="pl-PL" sz="2900" i="1" dirty="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51520" y="1196752"/>
                <a:ext cx="5256584" cy="5429884"/>
              </a:xfrm>
              <a:prstGeom prst="rect">
                <a:avLst/>
              </a:prstGeom>
              <a:blipFill rotWithShape="0">
                <a:blip r:embed="rId4"/>
                <a:stretch>
                  <a:fillRect l="-2433" t="-1122" b="-2245"/>
                </a:stretch>
              </a:blipFill>
            </p:spPr>
            <p:txBody>
              <a:bodyPr/>
              <a:lstStyle/>
              <a:p>
                <a:r>
                  <a:rPr lang="en-US">
                    <a:noFill/>
                  </a:rPr>
                  <a:t> </a:t>
                </a:r>
              </a:p>
            </p:txBody>
          </p:sp>
        </mc:Fallback>
      </mc:AlternateContent>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4968552" cy="3742691"/>
              </a:xfrm>
              <a:prstGeom prst="rect">
                <a:avLst/>
              </a:prstGeom>
            </p:spPr>
            <p:txBody>
              <a:bodyPr wrap="square">
                <a:spAutoFit/>
              </a:bodyPr>
              <a:lstStyle/>
              <a:p>
                <a:pPr marL="569913" indent="-569913">
                  <a:spcAft>
                    <a:spcPts val="0"/>
                  </a:spcAft>
                  <a:buClr>
                    <a:srgbClr val="C00000"/>
                  </a:buClr>
                  <a:buFont typeface="+mj-lt"/>
                  <a:buAutoNum type="arabicPeriod"/>
                  <a:tabLst>
                    <a:tab pos="2967038" algn="l"/>
                    <a:tab pos="3140075" algn="l"/>
                  </a:tabLst>
                </a:pPr>
                <a:r>
                  <a:rPr lang="en-US" sz="2800" dirty="0" smtClean="0">
                    <a:latin typeface="Arial" panose="020B0604020202020204" pitchFamily="34" charset="0"/>
                    <a:cs typeface="Arial" panose="020B0604020202020204" pitchFamily="34" charset="0"/>
                  </a:rPr>
                  <a:t>Workout</a:t>
                </a:r>
              </a:p>
              <a:p>
                <a:pPr marL="1027113" lvl="1" indent="-45720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5</m:t>
                        </m:r>
                      </m:e>
                    </m:rad>
                  </m:oMath>
                </a14:m>
                <a:r>
                  <a:rPr lang="en-US" sz="2800" dirty="0">
                    <a:latin typeface="Arial" panose="020B0604020202020204" pitchFamily="34" charset="0"/>
                    <a:cs typeface="Arial" panose="020B0604020202020204" pitchFamily="34" charset="0"/>
                  </a:rPr>
                  <a:t> x </a:t>
                </a:r>
                <a14:m>
                  <m:oMath xmlns:m="http://schemas.openxmlformats.org/officeDocument/2006/math">
                    <m:rad>
                      <m:radPr>
                        <m:degHide m:val="on"/>
                        <m:ctrlPr>
                          <a:rPr lang="en-US" sz="2800" i="1">
                            <a:latin typeface="Cambria Math" panose="02040503050406030204" pitchFamily="18" charset="0"/>
                          </a:rPr>
                        </m:ctrlPr>
                      </m:radPr>
                      <m:deg/>
                      <m:e>
                        <m:r>
                          <a:rPr lang="en-US" sz="2800" i="0">
                            <a:latin typeface="Cambria Math" panose="02040503050406030204" pitchFamily="18" charset="0"/>
                          </a:rPr>
                          <m:t>5</m:t>
                        </m:r>
                      </m:e>
                    </m:rad>
                  </m:oMath>
                </a14:m>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7</a:t>
                </a: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3</m:t>
                        </m:r>
                      </m:e>
                    </m:rad>
                  </m:oMath>
                </a14:m>
                <a:r>
                  <a:rPr lang="en-US" sz="2800" dirty="0">
                    <a:latin typeface="Arial" panose="020B0604020202020204" pitchFamily="34" charset="0"/>
                    <a:cs typeface="Arial" panose="020B0604020202020204" pitchFamily="34" charset="0"/>
                  </a:rPr>
                  <a:t> - 4</a:t>
                </a: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3</m:t>
                        </m:r>
                      </m:e>
                    </m:rad>
                  </m:oMath>
                </a14:m>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startAt="3"/>
                  <a:tabLst>
                    <a:tab pos="2967038" algn="l"/>
                    <a:tab pos="3140075" algn="l"/>
                  </a:tabLst>
                </a:pPr>
                <a:r>
                  <a:rPr lang="en-US" sz="2800" dirty="0" smtClean="0">
                    <a:latin typeface="Arial" panose="020B0604020202020204" pitchFamily="34" charset="0"/>
                    <a:cs typeface="Arial" panose="020B0604020202020204" pitchFamily="34" charset="0"/>
                  </a:rPr>
                  <a:t>3</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rPr>
                          <m:t>2</m:t>
                        </m:r>
                      </m:e>
                    </m:rad>
                  </m:oMath>
                </a14:m>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+ 5</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dirty="0">
                  <a:latin typeface="Arial" panose="020B0604020202020204" pitchFamily="34" charset="0"/>
                  <a:cs typeface="Arial" panose="020B0604020202020204" pitchFamily="34" charset="0"/>
                </a:endParaRPr>
              </a:p>
              <a:p>
                <a:pPr marL="569913" indent="-569913">
                  <a:spcAft>
                    <a:spcPts val="0"/>
                  </a:spcAft>
                  <a:buClr>
                    <a:srgbClr val="C00000"/>
                  </a:buClr>
                  <a:buFont typeface="+mj-lt"/>
                  <a:buAutoNum type="arabicPeriod"/>
                  <a:tabLst>
                    <a:tab pos="2967038" algn="l"/>
                    <a:tab pos="3140075" algn="l"/>
                  </a:tabLst>
                </a:pPr>
                <a:r>
                  <a:rPr lang="en-US" sz="2800" dirty="0" smtClean="0">
                    <a:latin typeface="Arial" panose="020B0604020202020204" pitchFamily="34" charset="0"/>
                    <a:cs typeface="Arial" panose="020B0604020202020204" pitchFamily="34" charset="0"/>
                  </a:rPr>
                  <a:t>Copy </a:t>
                </a:r>
                <a:r>
                  <a:rPr lang="en-US" sz="2800" dirty="0">
                    <a:latin typeface="Arial" panose="020B0604020202020204" pitchFamily="34" charset="0"/>
                    <a:cs typeface="Arial" panose="020B0604020202020204" pitchFamily="34" charset="0"/>
                  </a:rPr>
                  <a:t>and complete</a:t>
                </a:r>
                <a:r>
                  <a:rPr lang="en-US" sz="2800" dirty="0" smtClean="0">
                    <a:latin typeface="Arial" panose="020B0604020202020204" pitchFamily="34" charset="0"/>
                    <a:cs typeface="Arial" panose="020B0604020202020204" pitchFamily="34" charset="0"/>
                  </a:rPr>
                  <a:t>.</a:t>
                </a:r>
              </a:p>
              <a:p>
                <a:pPr marL="1027113" lvl="1" indent="-45720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6</m:t>
                        </m:r>
                      </m:e>
                    </m:rad>
                  </m:oMath>
                </a14:m>
                <a:r>
                  <a:rPr lang="en-US" sz="28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2</m:t>
                        </m:r>
                      </m:e>
                    </m:rad>
                  </m:oMath>
                </a14:m>
                <a:r>
                  <a:rPr lang="en-US" sz="28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2800" i="1">
                            <a:latin typeface="Cambria Math" panose="02040503050406030204" pitchFamily="18" charset="0"/>
                          </a:rPr>
                        </m:ctrlPr>
                      </m:radPr>
                      <m:deg/>
                      <m:e>
                        <m:r>
                          <a:rPr lang="en-US" sz="2800" i="1" smtClean="0">
                            <a:latin typeface="Cambria Math" panose="02040503050406030204" pitchFamily="18" charset="0"/>
                            <a:sym typeface="Wingdings" panose="05000000000000000000" pitchFamily="2" charset="2"/>
                          </a:rPr>
                          <m:t></m:t>
                        </m:r>
                      </m:e>
                    </m:rad>
                  </m:oMath>
                </a14:m>
                <a:endParaRPr lang="en-US" sz="2800" dirty="0" smtClean="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2800" i="1">
                            <a:latin typeface="Cambria Math" panose="02040503050406030204" pitchFamily="18" charset="0"/>
                          </a:rPr>
                        </m:ctrlPr>
                      </m:radPr>
                      <m:deg/>
                      <m:e>
                        <m:r>
                          <a:rPr lang="en-US" sz="2800" i="1">
                            <a:latin typeface="Cambria Math" panose="02040503050406030204" pitchFamily="18" charset="0"/>
                            <a:sym typeface="Wingdings" panose="05000000000000000000" pitchFamily="2" charset="2"/>
                          </a:rPr>
                          <m:t></m:t>
                        </m:r>
                      </m:e>
                    </m:rad>
                  </m:oMath>
                </a14:m>
                <a:r>
                  <a:rPr lang="en-US" sz="28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sym typeface="Wingdings" panose="05000000000000000000" pitchFamily="2" charset="2"/>
                          </a:rPr>
                          <m:t>5</m:t>
                        </m:r>
                      </m:e>
                    </m:rad>
                  </m:oMath>
                </a14:m>
                <a:r>
                  <a:rPr lang="en-US" sz="28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sym typeface="Wingdings" panose="05000000000000000000" pitchFamily="2" charset="2"/>
                          </a:rPr>
                          <m:t>6</m:t>
                        </m:r>
                      </m:e>
                    </m:rad>
                  </m:oMath>
                </a14:m>
                <a:endParaRPr lang="en-US" sz="2800" dirty="0" smtClean="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  ]</m:t>
                            </m:r>
                          </m:num>
                          <m:den>
                            <m:r>
                              <a:rPr lang="en-US" sz="2800" b="0" i="0" smtClean="0">
                                <a:latin typeface="Cambria Math" panose="02040503050406030204" pitchFamily="18" charset="0"/>
                                <a:cs typeface="Arial" panose="020B0604020202020204" pitchFamily="34" charset="0"/>
                              </a:rPr>
                              <m:t>[  ]</m:t>
                            </m:r>
                          </m:den>
                        </m:f>
                      </m:e>
                    </m:rad>
                  </m:oMath>
                </a14:m>
                <a:r>
                  <a:rPr lang="en-US" sz="2800" dirty="0" smtClean="0">
                    <a:latin typeface="Arial" panose="020B0604020202020204" pitchFamily="34" charset="0"/>
                    <a:cs typeface="Arial" panose="020B0604020202020204" pitchFamily="34" charset="0"/>
                  </a:rPr>
                  <a:t>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ad>
                          <m:radPr>
                            <m:degHide m:val="on"/>
                            <m:ctrlPr>
                              <a:rPr lang="en-US" sz="2800" i="1">
                                <a:latin typeface="Cambria Math" panose="02040503050406030204" pitchFamily="18" charset="0"/>
                              </a:rPr>
                            </m:ctrlPr>
                          </m:radPr>
                          <m:deg/>
                          <m:e>
                            <m:r>
                              <a:rPr lang="en-US" sz="2800" i="1">
                                <a:latin typeface="Cambria Math" panose="02040503050406030204" pitchFamily="18" charset="0"/>
                                <a:sym typeface="Wingdings" panose="05000000000000000000" pitchFamily="2" charset="2"/>
                              </a:rPr>
                              <m:t>5</m:t>
                            </m:r>
                          </m:e>
                        </m:rad>
                      </m:num>
                      <m:den>
                        <m:rad>
                          <m:radPr>
                            <m:degHide m:val="on"/>
                            <m:ctrlPr>
                              <a:rPr lang="en-US" sz="2800" i="1">
                                <a:latin typeface="Cambria Math" panose="02040503050406030204" pitchFamily="18" charset="0"/>
                              </a:rPr>
                            </m:ctrlPr>
                          </m:radPr>
                          <m:deg/>
                          <m:e>
                            <m:r>
                              <a:rPr lang="en-US" sz="2800" b="0" i="1" smtClean="0">
                                <a:latin typeface="Cambria Math" panose="02040503050406030204" pitchFamily="18" charset="0"/>
                                <a:sym typeface="Wingdings" panose="05000000000000000000" pitchFamily="2" charset="2"/>
                              </a:rPr>
                              <m:t>7</m:t>
                            </m:r>
                          </m:e>
                        </m:rad>
                      </m:den>
                    </m:f>
                  </m:oMath>
                </a14:m>
                <a:endParaRPr lang="en-US" sz="28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4968552" cy="3742691"/>
              </a:xfrm>
              <a:prstGeom prst="rect">
                <a:avLst/>
              </a:prstGeom>
              <a:blipFill rotWithShape="0">
                <a:blip r:embed="rId4"/>
                <a:stretch>
                  <a:fillRect l="-2209" t="-1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flipH="1">
                <a:off x="251520" y="5013176"/>
                <a:ext cx="5204333" cy="5280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Q2a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Use</a:t>
                </a:r>
                <a:r>
                  <a:rPr lang="en-US" sz="28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a:rPr lang="en-US" sz="2800" b="0" i="1" smtClean="0">
                            <a:solidFill>
                              <a:schemeClr val="tx1"/>
                            </a:solidFill>
                            <a:latin typeface="Cambria Math" panose="02040503050406030204" pitchFamily="18" charset="0"/>
                            <a:sym typeface="Wingdings" panose="05000000000000000000" pitchFamily="2" charset="2"/>
                          </a:rPr>
                          <m:t>𝑚</m:t>
                        </m:r>
                      </m:e>
                    </m:rad>
                  </m:oMath>
                </a14:m>
                <a:r>
                  <a:rPr lang="en-US" sz="2800" dirty="0">
                    <a:solidFill>
                      <a:schemeClr val="tx1"/>
                    </a:solidFill>
                    <a:latin typeface="Arial" panose="020B0604020202020204" pitchFamily="34" charset="0"/>
                    <a:cs typeface="Arial" panose="020B0604020202020204" pitchFamily="34" charset="0"/>
                  </a:rPr>
                  <a:t> x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a:rPr lang="en-US" sz="2800" b="0" i="1" smtClean="0">
                            <a:solidFill>
                              <a:schemeClr val="tx1"/>
                            </a:solidFill>
                            <a:latin typeface="Cambria Math" panose="02040503050406030204" pitchFamily="18" charset="0"/>
                          </a:rPr>
                          <m:t>𝑛</m:t>
                        </m:r>
                      </m:e>
                    </m:rad>
                  </m:oMath>
                </a14:m>
                <a:r>
                  <a:rPr lang="en-US"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sym typeface="Wingdings" panose="05000000000000000000" pitchFamily="2" charset="2"/>
                          </a:rPr>
                          <m:t>𝑚</m:t>
                        </m:r>
                        <m:r>
                          <a:rPr lang="en-US" sz="2800" b="0" i="1" smtClean="0">
                            <a:solidFill>
                              <a:schemeClr val="tx1"/>
                            </a:solidFill>
                            <a:latin typeface="Cambria Math" panose="02040503050406030204" pitchFamily="18" charset="0"/>
                            <a:sym typeface="Wingdings" panose="05000000000000000000" pitchFamily="2" charset="2"/>
                          </a:rPr>
                          <m:t>𝑛</m:t>
                        </m:r>
                      </m:e>
                    </m:rad>
                  </m:oMath>
                </a14:m>
                <a:endParaRPr lang="en-US" sz="2800" dirty="0">
                  <a:solidFill>
                    <a:schemeClr val="tx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251520" y="5013176"/>
                <a:ext cx="5204333" cy="528030"/>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flipH="1">
                <a:off x="251520" y="5608665"/>
                <a:ext cx="5204333" cy="96917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Q2c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Use</a:t>
                </a:r>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sym typeface="Wingdings" panose="05000000000000000000" pitchFamily="2" charset="2"/>
                              </a:rPr>
                              <m:t>𝑚</m:t>
                            </m:r>
                          </m:e>
                        </m:rad>
                      </m:num>
                      <m:den>
                        <m:rad>
                          <m:radPr>
                            <m:degHide m:val="on"/>
                            <m:ctrlPr>
                              <a:rPr lang="en-US" sz="2800" i="1">
                                <a:solidFill>
                                  <a:schemeClr val="tx1"/>
                                </a:solidFill>
                                <a:latin typeface="Cambria Math" panose="02040503050406030204" pitchFamily="18" charset="0"/>
                              </a:rPr>
                            </m:ctrlPr>
                          </m:radPr>
                          <m:deg/>
                          <m:e>
                            <m:r>
                              <a:rPr lang="en-US" sz="2800" b="0" i="1" smtClean="0">
                                <a:solidFill>
                                  <a:schemeClr val="tx1"/>
                                </a:solidFill>
                                <a:latin typeface="Cambria Math" panose="02040503050406030204" pitchFamily="18" charset="0"/>
                                <a:sym typeface="Wingdings" panose="05000000000000000000" pitchFamily="2" charset="2"/>
                              </a:rPr>
                              <m:t>𝑛</m:t>
                            </m:r>
                          </m:e>
                        </m:rad>
                      </m:den>
                    </m:f>
                  </m:oMath>
                </a14:m>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800" i="1">
                            <a:solidFill>
                              <a:schemeClr val="tx1"/>
                            </a:solidFill>
                            <a:latin typeface="Cambria Math" panose="02040503050406030204" pitchFamily="18" charset="0"/>
                          </a:rPr>
                        </m:ctrlPr>
                      </m:radPr>
                      <m:deg/>
                      <m:e>
                        <m:f>
                          <m:fPr>
                            <m:ctrlPr>
                              <a:rPr lang="en-US" sz="2800" i="1" smtClean="0">
                                <a:solidFill>
                                  <a:schemeClr val="tx1"/>
                                </a:solidFill>
                                <a:latin typeface="Cambria Math" panose="02040503050406030204" pitchFamily="18" charset="0"/>
                                <a:cs typeface="Arial" panose="020B0604020202020204" pitchFamily="34" charset="0"/>
                              </a:rPr>
                            </m:ctrlPr>
                          </m:fPr>
                          <m:num>
                            <m:r>
                              <m:rPr>
                                <m:sty m:val="p"/>
                              </m:rPr>
                              <a:rPr lang="en-US" sz="2800" b="0" i="0" smtClean="0">
                                <a:solidFill>
                                  <a:schemeClr val="tx1"/>
                                </a:solidFill>
                                <a:latin typeface="Cambria Math" panose="02040503050406030204" pitchFamily="18" charset="0"/>
                                <a:cs typeface="Arial" panose="020B0604020202020204" pitchFamily="34" charset="0"/>
                              </a:rPr>
                              <m:t>m</m:t>
                            </m:r>
                          </m:num>
                          <m:den>
                            <m:r>
                              <m:rPr>
                                <m:sty m:val="p"/>
                              </m:rPr>
                              <a:rPr lang="en-US" sz="2800" b="0" i="0" smtClean="0">
                                <a:solidFill>
                                  <a:schemeClr val="tx1"/>
                                </a:solidFill>
                                <a:latin typeface="Cambria Math" panose="02040503050406030204" pitchFamily="18" charset="0"/>
                                <a:cs typeface="Arial" panose="020B0604020202020204" pitchFamily="34" charset="0"/>
                              </a:rPr>
                              <m:t>n</m:t>
                            </m:r>
                          </m:den>
                        </m:f>
                      </m:e>
                    </m:rad>
                  </m:oMath>
                </a14:m>
                <a:endParaRPr lang="en-US" sz="2800" dirty="0">
                  <a:solidFill>
                    <a:schemeClr val="tx1"/>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flipH="1">
                <a:off x="251520" y="5608665"/>
                <a:ext cx="5204333" cy="969176"/>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9" name="Flowchart: Delay 8"/>
          <p:cNvSpPr/>
          <p:nvPr/>
        </p:nvSpPr>
        <p:spPr>
          <a:xfrm flipH="1">
            <a:off x="5220071" y="1229321"/>
            <a:ext cx="360040" cy="3711847"/>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378894"/>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63395"/>
                <a:ext cx="4968552" cy="5446106"/>
              </a:xfrm>
              <a:prstGeom prst="rect">
                <a:avLst/>
              </a:prstGeom>
            </p:spPr>
            <p:txBody>
              <a:bodyPr wrap="square">
                <a:spAutoFit/>
              </a:bodyPr>
              <a:lstStyle/>
              <a:p>
                <a:pPr marL="514350" indent="-514350">
                  <a:spcAft>
                    <a:spcPts val="0"/>
                  </a:spcAft>
                  <a:buClr>
                    <a:srgbClr val="C00000"/>
                  </a:buClr>
                  <a:buFont typeface="+mj-lt"/>
                  <a:buAutoNum type="arabicPeriod" startAt="3"/>
                  <a:tabLst>
                    <a:tab pos="2967038" algn="l"/>
                    <a:tab pos="3140075" algn="l"/>
                  </a:tabLst>
                </a:pPr>
                <a:r>
                  <a:rPr lang="en-US" sz="3000" dirty="0" smtClean="0">
                    <a:latin typeface="Arial" panose="020B0604020202020204" pitchFamily="34" charset="0"/>
                    <a:cs typeface="Arial" panose="020B0604020202020204" pitchFamily="34" charset="0"/>
                  </a:rPr>
                  <a:t>Find the value of the integer k.</a:t>
                </a:r>
                <a:endParaRPr lang="en-US" sz="3000" i="1" dirty="0" smtClean="0">
                  <a:latin typeface="Cambria Math" panose="02040503050406030204" pitchFamily="18" charset="0"/>
                </a:endParaRPr>
              </a:p>
              <a:p>
                <a:pPr marL="1027113" lvl="1" indent="-561975">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3000" i="1">
                            <a:latin typeface="Cambria Math" panose="02040503050406030204" pitchFamily="18" charset="0"/>
                          </a:rPr>
                        </m:ctrlPr>
                      </m:radPr>
                      <m:deg/>
                      <m:e>
                        <m:r>
                          <a:rPr lang="en-US" sz="3000" b="0" i="0" smtClean="0">
                            <a:latin typeface="Cambria Math" panose="02040503050406030204" pitchFamily="18" charset="0"/>
                          </a:rPr>
                          <m:t>50</m:t>
                        </m:r>
                      </m:e>
                    </m:rad>
                  </m:oMath>
                </a14:m>
                <a:r>
                  <a:rPr lang="en-US" sz="3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3000" i="1">
                            <a:latin typeface="Cambria Math" panose="02040503050406030204" pitchFamily="18" charset="0"/>
                          </a:rPr>
                        </m:ctrlPr>
                      </m:radPr>
                      <m:deg/>
                      <m:e>
                        <m:r>
                          <a:rPr lang="en-US" sz="3000" i="1" smtClean="0">
                            <a:latin typeface="Cambria Math" panose="02040503050406030204" pitchFamily="18" charset="0"/>
                            <a:sym typeface="Wingdings" panose="05000000000000000000" pitchFamily="2" charset="2"/>
                          </a:rPr>
                          <m:t></m:t>
                        </m:r>
                      </m:e>
                    </m:rad>
                  </m:oMath>
                </a14:m>
                <a:r>
                  <a:rPr lang="en-US" sz="3000" dirty="0" smtClean="0">
                    <a:latin typeface="Arial" panose="020B0604020202020204" pitchFamily="34" charset="0"/>
                    <a:cs typeface="Arial" panose="020B0604020202020204" pitchFamily="34" charset="0"/>
                  </a:rPr>
                  <a:t> x </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2</m:t>
                        </m:r>
                      </m:e>
                    </m:rad>
                  </m:oMath>
                </a14:m>
                <a:r>
                  <a:rPr lang="en-US" sz="3000" dirty="0" smtClean="0">
                    <a:latin typeface="Arial" panose="020B0604020202020204" pitchFamily="34" charset="0"/>
                    <a:cs typeface="Arial" panose="020B0604020202020204" pitchFamily="34" charset="0"/>
                  </a:rPr>
                  <a:t> = </a:t>
                </a:r>
                <a:r>
                  <a:rPr lang="en-US" sz="3000" i="1" dirty="0" smtClean="0">
                    <a:latin typeface="Arial" panose="020B0604020202020204" pitchFamily="34" charset="0"/>
                    <a:cs typeface="Arial" panose="020B0604020202020204" pitchFamily="34" charset="0"/>
                  </a:rPr>
                  <a:t>k</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rPr>
                          <m:t>2</m:t>
                        </m:r>
                      </m:e>
                    </m:rad>
                  </m:oMath>
                </a14:m>
                <a:endParaRPr lang="en-US" sz="3000" dirty="0" smtClean="0">
                  <a:latin typeface="Arial" panose="020B0604020202020204" pitchFamily="34" charset="0"/>
                  <a:cs typeface="Arial" panose="020B0604020202020204" pitchFamily="34" charset="0"/>
                </a:endParaRPr>
              </a:p>
              <a:p>
                <a:pPr marL="914400" lvl="1" indent="-449263">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18</m:t>
                        </m:r>
                      </m:e>
                    </m:rad>
                  </m:oMath>
                </a14:m>
                <a:r>
                  <a:rPr lang="en-US" sz="3000" dirty="0" smtClean="0">
                    <a:latin typeface="Arial" panose="020B0604020202020204" pitchFamily="34" charset="0"/>
                    <a:cs typeface="Arial" panose="020B0604020202020204" pitchFamily="34" charset="0"/>
                  </a:rPr>
                  <a:t> = </a:t>
                </a:r>
                <a:r>
                  <a:rPr lang="en-US" sz="3000" i="1" dirty="0" smtClean="0">
                    <a:latin typeface="Arial" panose="020B0604020202020204" pitchFamily="34" charset="0"/>
                    <a:cs typeface="Arial" panose="020B0604020202020204" pitchFamily="34" charset="0"/>
                  </a:rPr>
                  <a:t>k</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2</m:t>
                        </m:r>
                      </m:e>
                    </m:rad>
                  </m:oMath>
                </a14:m>
                <a:endParaRPr lang="en-US" sz="3000" dirty="0" smtClean="0">
                  <a:latin typeface="Arial" panose="020B0604020202020204" pitchFamily="34" charset="0"/>
                  <a:cs typeface="Arial" panose="020B0604020202020204" pitchFamily="34" charset="0"/>
                </a:endParaRPr>
              </a:p>
              <a:p>
                <a:pPr marL="914400" lvl="1" indent="-449263">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48</m:t>
                        </m:r>
                      </m:e>
                    </m:rad>
                  </m:oMath>
                </a14:m>
                <a:r>
                  <a:rPr lang="en-US" sz="3000" dirty="0" smtClean="0">
                    <a:latin typeface="Arial" panose="020B0604020202020204" pitchFamily="34" charset="0"/>
                    <a:cs typeface="Arial" panose="020B0604020202020204" pitchFamily="34" charset="0"/>
                  </a:rPr>
                  <a:t> = </a:t>
                </a:r>
                <a14:m>
                  <m:oMath xmlns:m="http://schemas.openxmlformats.org/officeDocument/2006/math">
                    <m:r>
                      <a:rPr lang="en-US" sz="3000" b="0" i="1" smtClean="0">
                        <a:latin typeface="Cambria Math" panose="02040503050406030204" pitchFamily="18" charset="0"/>
                      </a:rPr>
                      <m:t>𝑘</m:t>
                    </m:r>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3</m:t>
                        </m:r>
                      </m:e>
                    </m:rad>
                  </m:oMath>
                </a14:m>
                <a:endParaRPr lang="en-US" sz="3000" dirty="0" smtClean="0">
                  <a:latin typeface="Arial" panose="020B0604020202020204" pitchFamily="34" charset="0"/>
                  <a:cs typeface="Arial" panose="020B0604020202020204" pitchFamily="34" charset="0"/>
                </a:endParaRPr>
              </a:p>
              <a:p>
                <a:pPr marL="457200" indent="-449263">
                  <a:spcAft>
                    <a:spcPts val="0"/>
                  </a:spcAft>
                  <a:buClr>
                    <a:srgbClr val="C00000"/>
                  </a:buClr>
                  <a:buFont typeface="+mj-lt"/>
                  <a:buAutoNum type="arabicPeriod" startAt="3"/>
                  <a:tabLst>
                    <a:tab pos="2967038" algn="l"/>
                    <a:tab pos="3140075" algn="l"/>
                  </a:tabLst>
                </a:pPr>
                <a:r>
                  <a:rPr lang="en-US" sz="3000" dirty="0">
                    <a:latin typeface="Arial" panose="020B0604020202020204" pitchFamily="34" charset="0"/>
                    <a:cs typeface="Arial" panose="020B0604020202020204" pitchFamily="34" charset="0"/>
                  </a:rPr>
                  <a:t>Rationalise the denominators. Simplify your answers if possible</a:t>
                </a:r>
                <a:r>
                  <a:rPr lang="en-US" sz="3000" dirty="0" smtClean="0">
                    <a:latin typeface="Arial" panose="020B0604020202020204" pitchFamily="34" charset="0"/>
                    <a:cs typeface="Arial" panose="020B0604020202020204" pitchFamily="34" charset="0"/>
                  </a:rPr>
                  <a:t>.</a:t>
                </a:r>
              </a:p>
              <a:p>
                <a:pPr marL="979487" lvl="1" indent="-514350">
                  <a:spcAft>
                    <a:spcPts val="1200"/>
                  </a:spcAft>
                  <a:buClr>
                    <a:srgbClr val="C00000"/>
                  </a:buClr>
                  <a:buFont typeface="+mj-lt"/>
                  <a:buAutoNum type="alphaLcPeriod"/>
                  <a:tabLst>
                    <a:tab pos="2967038" algn="l"/>
                    <a:tab pos="3140075" algn="l"/>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rPr>
                          <m:t>1</m:t>
                        </m:r>
                      </m:num>
                      <m:den>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10</m:t>
                            </m:r>
                          </m:e>
                        </m:rad>
                      </m:den>
                    </m:f>
                  </m:oMath>
                </a14:m>
                <a:r>
                  <a:rPr lang="en-US" sz="3000" dirty="0" smtClean="0">
                    <a:latin typeface="Arial" panose="020B0604020202020204" pitchFamily="34" charset="0"/>
                    <a:cs typeface="Arial" panose="020B0604020202020204" pitchFamily="34" charset="0"/>
                  </a:rPr>
                  <a:t>	</a:t>
                </a:r>
                <a:r>
                  <a:rPr lang="en-US" sz="3000" dirty="0" smtClean="0">
                    <a:solidFill>
                      <a:srgbClr val="C00000"/>
                    </a:solidFill>
                    <a:latin typeface="Arial" panose="020B0604020202020204" pitchFamily="34" charset="0"/>
                    <a:cs typeface="Arial" panose="020B0604020202020204" pitchFamily="34" charset="0"/>
                  </a:rPr>
                  <a:t>b.</a:t>
                </a:r>
                <a:r>
                  <a:rPr lang="en-US" sz="3000" dirty="0" smtClean="0">
                    <a:latin typeface="Arial" panose="020B0604020202020204" pitchFamily="34" charset="0"/>
                    <a:cs typeface="Arial" panose="020B0604020202020204" pitchFamily="34" charset="0"/>
                  </a:rPr>
                  <a:t>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3</m:t>
                        </m:r>
                      </m:num>
                      <m:den>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15</m:t>
                            </m:r>
                          </m:e>
                        </m:rad>
                      </m:den>
                    </m:f>
                  </m:oMath>
                </a14:m>
                <a:endParaRPr lang="en-US" sz="3000" dirty="0" smtClean="0">
                  <a:latin typeface="Arial" panose="020B0604020202020204" pitchFamily="34" charset="0"/>
                  <a:cs typeface="Arial" panose="020B0604020202020204" pitchFamily="34" charset="0"/>
                </a:endParaRPr>
              </a:p>
              <a:p>
                <a:pPr marL="979487" lvl="1" indent="-514350">
                  <a:spcAft>
                    <a:spcPts val="1200"/>
                  </a:spcAft>
                  <a:buClr>
                    <a:srgbClr val="C00000"/>
                  </a:buClr>
                  <a:buFont typeface="+mj-lt"/>
                  <a:buAutoNum type="alphaLcPeriod" startAt="3"/>
                  <a:tabLst>
                    <a:tab pos="2967038" algn="l"/>
                    <a:tab pos="3140075" algn="l"/>
                  </a:tabLst>
                </a:pP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rPr>
                          <m:t>8</m:t>
                        </m:r>
                      </m:num>
                      <m:den>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32</m:t>
                            </m:r>
                          </m:e>
                        </m:rad>
                      </m:den>
                    </m:f>
                  </m:oMath>
                </a14:m>
                <a:endParaRPr lang="en-US" sz="30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63395"/>
                <a:ext cx="4968552" cy="5446106"/>
              </a:xfrm>
              <a:prstGeom prst="rect">
                <a:avLst/>
              </a:prstGeom>
              <a:blipFill rotWithShape="0">
                <a:blip r:embed="rId4"/>
                <a:stretch>
                  <a:fillRect l="-2454" t="-1454"/>
                </a:stretch>
              </a:blipFill>
            </p:spPr>
            <p:txBody>
              <a:bodyPr/>
              <a:lstStyle/>
              <a:p>
                <a:r>
                  <a:rPr lang="en-US">
                    <a:noFill/>
                  </a:rPr>
                  <a:t> </a:t>
                </a:r>
              </a:p>
            </p:txBody>
          </p:sp>
        </mc:Fallback>
      </mc:AlternateContent>
      <p:sp>
        <p:nvSpPr>
          <p:cNvPr id="9" name="Flowchart: Delay 8"/>
          <p:cNvSpPr/>
          <p:nvPr/>
        </p:nvSpPr>
        <p:spPr>
          <a:xfrm flipH="1">
            <a:off x="5220071" y="1229321"/>
            <a:ext cx="360039" cy="5368031"/>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225643"/>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23254"/>
                <a:ext cx="5256584" cy="4478727"/>
              </a:xfrm>
              <a:prstGeom prst="rect">
                <a:avLst/>
              </a:prstGeom>
            </p:spPr>
            <p:txBody>
              <a:bodyPr wrap="square">
                <a:spAutoFit/>
              </a:bodyPr>
              <a:lstStyle/>
              <a:p>
                <a:pPr marL="465138" indent="-465138">
                  <a:spcAft>
                    <a:spcPts val="0"/>
                  </a:spcAft>
                  <a:buClr>
                    <a:srgbClr val="C00000"/>
                  </a:buClr>
                  <a:buFont typeface="+mj-lt"/>
                  <a:buAutoNum type="arabicPeriod" startAt="5"/>
                  <a:tabLst>
                    <a:tab pos="2967038" algn="l"/>
                    <a:tab pos="3140075" algn="l"/>
                  </a:tabLst>
                </a:pPr>
                <a:r>
                  <a:rPr lang="en-US" sz="3000" dirty="0" smtClean="0">
                    <a:latin typeface="Arial" panose="020B0604020202020204" pitchFamily="34" charset="0"/>
                    <a:cs typeface="Arial" panose="020B0604020202020204" pitchFamily="34" charset="0"/>
                  </a:rPr>
                  <a:t>Simplify</a:t>
                </a:r>
              </a:p>
              <a:p>
                <a:pPr marL="971550" lvl="1" indent="-514350">
                  <a:spcAft>
                    <a:spcPts val="0"/>
                  </a:spcAft>
                  <a:buClr>
                    <a:srgbClr val="C00000"/>
                  </a:buClr>
                  <a:buFont typeface="+mj-lt"/>
                  <a:buAutoNum type="alphaLcPeriod"/>
                  <a:tabLst>
                    <a:tab pos="2967038" algn="l"/>
                    <a:tab pos="3140075" algn="l"/>
                  </a:tabLst>
                </a:pPr>
                <a:r>
                  <a:rPr lang="en-US" sz="3000" dirty="0" err="1" smtClean="0">
                    <a:solidFill>
                      <a:srgbClr val="C00000"/>
                    </a:solidFill>
                    <a:latin typeface="Arial" panose="020B0604020202020204" pitchFamily="34" charset="0"/>
                    <a:cs typeface="Arial" panose="020B0604020202020204" pitchFamily="34" charset="0"/>
                  </a:rPr>
                  <a:t>i</a:t>
                </a:r>
                <a:r>
                  <a:rPr lang="en-US" sz="3000" dirty="0" smtClean="0">
                    <a:solidFill>
                      <a:srgbClr val="C00000"/>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45</m:t>
                        </m:r>
                      </m:e>
                    </m:rad>
                  </m:oMath>
                </a14:m>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dirty="0" smtClean="0">
                    <a:solidFill>
                      <a:srgbClr val="C00000"/>
                    </a:solidFill>
                    <a:latin typeface="Arial" panose="020B0604020202020204" pitchFamily="34" charset="0"/>
                    <a:cs typeface="Arial" panose="020B0604020202020204" pitchFamily="34" charset="0"/>
                  </a:rPr>
                  <a:t>ii.</a:t>
                </a:r>
                <a:r>
                  <a:rPr lang="en-US" sz="3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2</m:t>
                        </m:r>
                        <m:r>
                          <a:rPr lang="en-US" sz="3000" i="1">
                            <a:latin typeface="Cambria Math" panose="02040503050406030204" pitchFamily="18" charset="0"/>
                            <a:sym typeface="Wingdings" panose="05000000000000000000" pitchFamily="2" charset="2"/>
                          </a:rPr>
                          <m:t>0</m:t>
                        </m:r>
                      </m:e>
                    </m:rad>
                  </m:oMath>
                </a14:m>
                <a:endParaRPr lang="en-US" sz="3000" dirty="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a:tabLst>
                    <a:tab pos="2967038" algn="l"/>
                    <a:tab pos="3140075" algn="l"/>
                  </a:tabLst>
                </a:pPr>
                <a:r>
                  <a:rPr lang="en-US" sz="3000" dirty="0" smtClean="0">
                    <a:latin typeface="Arial" panose="020B0604020202020204" pitchFamily="34" charset="0"/>
                    <a:cs typeface="Arial" panose="020B0604020202020204" pitchFamily="34" charset="0"/>
                  </a:rPr>
                  <a:t>Use </a:t>
                </a:r>
                <a:r>
                  <a:rPr lang="en-US" sz="3000" dirty="0">
                    <a:latin typeface="Arial" panose="020B0604020202020204" pitchFamily="34" charset="0"/>
                    <a:cs typeface="Arial" panose="020B0604020202020204" pitchFamily="34" charset="0"/>
                  </a:rPr>
                  <a:t>your answers to part </a:t>
                </a:r>
                <a:r>
                  <a:rPr lang="en-US" sz="3000" b="1" i="1" dirty="0">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to simplify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3</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45</m:t>
                        </m:r>
                      </m:e>
                    </m:rad>
                  </m:oMath>
                </a14:m>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7</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2</m:t>
                        </m:r>
                        <m:r>
                          <a:rPr lang="en-US" sz="3000" i="1">
                            <a:latin typeface="Cambria Math" panose="02040503050406030204" pitchFamily="18" charset="0"/>
                            <a:sym typeface="Wingdings" panose="05000000000000000000" pitchFamily="2" charset="2"/>
                          </a:rPr>
                          <m:t>0</m:t>
                        </m:r>
                      </m:e>
                    </m:rad>
                  </m:oMath>
                </a14:m>
                <a:endParaRPr lang="en-US" sz="3000" dirty="0">
                  <a:latin typeface="Arial" panose="020B0604020202020204" pitchFamily="34" charset="0"/>
                  <a:cs typeface="Arial" panose="020B0604020202020204" pitchFamily="34" charset="0"/>
                </a:endParaRPr>
              </a:p>
              <a:p>
                <a:pPr marL="514350" indent="-514350">
                  <a:spcAft>
                    <a:spcPts val="0"/>
                  </a:spcAft>
                  <a:buClr>
                    <a:srgbClr val="C00000"/>
                  </a:buClr>
                  <a:buFont typeface="+mj-lt"/>
                  <a:buAutoNum type="arabicPeriod" startAt="5"/>
                  <a:tabLst>
                    <a:tab pos="2967038" algn="l"/>
                    <a:tab pos="3140075" algn="l"/>
                  </a:tabLst>
                </a:pPr>
                <a:r>
                  <a:rPr lang="en-US" sz="3000" dirty="0">
                    <a:latin typeface="Arial" panose="020B0604020202020204" pitchFamily="34" charset="0"/>
                    <a:cs typeface="Arial" panose="020B0604020202020204" pitchFamily="34" charset="0"/>
                  </a:rPr>
                  <a:t>Simplify </a:t>
                </a:r>
                <a:endParaRPr lang="en-US" sz="30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a:tabLst>
                    <a:tab pos="2967038" algn="l"/>
                    <a:tab pos="3140075" algn="l"/>
                  </a:tabLst>
                </a:pPr>
                <a:r>
                  <a:rPr lang="en-US" sz="3000" dirty="0" smtClean="0">
                    <a:latin typeface="Arial" panose="020B0604020202020204" pitchFamily="34" charset="0"/>
                    <a:cs typeface="Arial" panose="020B0604020202020204" pitchFamily="34" charset="0"/>
                  </a:rPr>
                  <a:t>2</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75</m:t>
                        </m:r>
                      </m:e>
                    </m:rad>
                  </m:oMath>
                </a14:m>
                <a:r>
                  <a:rPr lang="en-US" sz="3000" dirty="0" smtClean="0">
                    <a:latin typeface="Arial" panose="020B0604020202020204" pitchFamily="34" charset="0"/>
                    <a:cs typeface="Arial" panose="020B0604020202020204" pitchFamily="34" charset="0"/>
                  </a:rPr>
                  <a:t> - 3</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27</m:t>
                        </m:r>
                      </m:e>
                    </m:rad>
                  </m:oMath>
                </a14:m>
                <a:r>
                  <a:rPr lang="en-US" sz="3000" dirty="0" smtClean="0">
                    <a:latin typeface="Arial" panose="020B0604020202020204" pitchFamily="34" charset="0"/>
                    <a:cs typeface="Arial" panose="020B0604020202020204" pitchFamily="34" charset="0"/>
                  </a:rPr>
                  <a:t> </a:t>
                </a:r>
              </a:p>
              <a:p>
                <a:pPr marL="971550" lvl="1" indent="-51435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20</m:t>
                        </m:r>
                        <m:r>
                          <a:rPr lang="en-US" sz="3000" i="1">
                            <a:latin typeface="Cambria Math" panose="02040503050406030204" pitchFamily="18" charset="0"/>
                            <a:sym typeface="Wingdings" panose="05000000000000000000" pitchFamily="2" charset="2"/>
                          </a:rPr>
                          <m:t>0</m:t>
                        </m:r>
                      </m:e>
                    </m:rad>
                  </m:oMath>
                </a14:m>
                <a:r>
                  <a:rPr lang="en-US" sz="3000" dirty="0">
                    <a:latin typeface="Arial" panose="020B0604020202020204" pitchFamily="34" charset="0"/>
                    <a:cs typeface="Arial" panose="020B0604020202020204" pitchFamily="34" charset="0"/>
                  </a:rPr>
                  <a:t> + 3</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32</m:t>
                        </m:r>
                      </m:e>
                    </m:rad>
                  </m:oMath>
                </a14:m>
                <a:r>
                  <a:rPr lang="en-US" sz="3000" dirty="0">
                    <a:latin typeface="Arial" panose="020B0604020202020204" pitchFamily="34" charset="0"/>
                    <a:cs typeface="Arial" panose="020B0604020202020204" pitchFamily="34" charset="0"/>
                  </a:rPr>
                  <a:t> </a:t>
                </a:r>
                <a:endParaRPr lang="en-US" sz="30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a:tabLst>
                    <a:tab pos="2967038" algn="l"/>
                    <a:tab pos="3140075" algn="l"/>
                  </a:tabLst>
                </a:pPr>
                <a:r>
                  <a:rPr lang="en-US" sz="3000" dirty="0" smtClean="0">
                    <a:latin typeface="Arial" panose="020B0604020202020204" pitchFamily="34" charset="0"/>
                    <a:cs typeface="Arial" panose="020B0604020202020204" pitchFamily="34" charset="0"/>
                  </a:rPr>
                  <a:t>5</a:t>
                </a:r>
                <a14:m>
                  <m:oMath xmlns:m="http://schemas.openxmlformats.org/officeDocument/2006/math">
                    <m:rad>
                      <m:radPr>
                        <m:degHide m:val="on"/>
                        <m:ctrlPr>
                          <a:rPr lang="en-US" sz="3000" i="1">
                            <a:latin typeface="Cambria Math" panose="02040503050406030204" pitchFamily="18" charset="0"/>
                          </a:rPr>
                        </m:ctrlPr>
                      </m:radPr>
                      <m:deg/>
                      <m:e>
                        <m:r>
                          <a:rPr lang="en-US" sz="3000" i="1">
                            <a:latin typeface="Cambria Math" panose="02040503050406030204" pitchFamily="18" charset="0"/>
                            <a:sym typeface="Wingdings" panose="05000000000000000000" pitchFamily="2" charset="2"/>
                          </a:rPr>
                          <m:t>1</m:t>
                        </m:r>
                        <m:r>
                          <a:rPr lang="en-US" sz="3000" b="0" i="1" smtClean="0">
                            <a:latin typeface="Cambria Math" panose="02040503050406030204" pitchFamily="18" charset="0"/>
                            <a:sym typeface="Wingdings" panose="05000000000000000000" pitchFamily="2" charset="2"/>
                          </a:rPr>
                          <m:t>8</m:t>
                        </m:r>
                      </m:e>
                    </m:rad>
                    <m:r>
                      <a:rPr lang="en-US" sz="3000" b="0" i="1" smtClean="0">
                        <a:latin typeface="Cambria Math" panose="02040503050406030204" pitchFamily="18" charset="0"/>
                        <a:sym typeface="Wingdings" panose="05000000000000000000" pitchFamily="2" charset="2"/>
                      </a:rPr>
                      <m:t> </m:t>
                    </m:r>
                  </m:oMath>
                </a14:m>
                <a:r>
                  <a:rPr lang="en-US" sz="3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3000" i="1">
                            <a:latin typeface="Cambria Math" panose="02040503050406030204" pitchFamily="18" charset="0"/>
                          </a:rPr>
                        </m:ctrlPr>
                      </m:radPr>
                      <m:deg/>
                      <m:e>
                        <m:r>
                          <a:rPr lang="en-US" sz="3000" i="1">
                            <a:latin typeface="Cambria Math" panose="02040503050406030204" pitchFamily="18" charset="0"/>
                            <a:sym typeface="Wingdings" panose="05000000000000000000" pitchFamily="2" charset="2"/>
                          </a:rPr>
                          <m:t>1</m:t>
                        </m:r>
                        <m:r>
                          <a:rPr lang="en-US" sz="3000" b="0" i="1" smtClean="0">
                            <a:latin typeface="Cambria Math" panose="02040503050406030204" pitchFamily="18" charset="0"/>
                            <a:sym typeface="Wingdings" panose="05000000000000000000" pitchFamily="2" charset="2"/>
                          </a:rPr>
                          <m:t>28</m:t>
                        </m:r>
                      </m:e>
                    </m:rad>
                  </m:oMath>
                </a14:m>
                <a:r>
                  <a:rPr lang="en-US" sz="3000" dirty="0" smtClean="0">
                    <a:latin typeface="Arial" panose="020B0604020202020204" pitchFamily="34" charset="0"/>
                    <a:cs typeface="Arial" panose="020B0604020202020204" pitchFamily="34" charset="0"/>
                  </a:rPr>
                  <a:t> +4</a:t>
                </a:r>
                <a14:m>
                  <m:oMath xmlns:m="http://schemas.openxmlformats.org/officeDocument/2006/math">
                    <m:rad>
                      <m:radPr>
                        <m:degHide m:val="on"/>
                        <m:ctrlPr>
                          <a:rPr lang="en-US" sz="3000" i="1">
                            <a:latin typeface="Cambria Math" panose="02040503050406030204" pitchFamily="18" charset="0"/>
                          </a:rPr>
                        </m:ctrlPr>
                      </m:radPr>
                      <m:deg/>
                      <m:e>
                        <m:r>
                          <a:rPr lang="en-US" sz="3000" b="0" i="1" smtClean="0">
                            <a:latin typeface="Cambria Math" panose="02040503050406030204" pitchFamily="18" charset="0"/>
                            <a:sym typeface="Wingdings" panose="05000000000000000000" pitchFamily="2" charset="2"/>
                          </a:rPr>
                          <m:t>8</m:t>
                        </m:r>
                      </m:e>
                    </m:rad>
                  </m:oMath>
                </a14:m>
                <a:endParaRPr lang="en-US" sz="30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23254"/>
                <a:ext cx="5256584" cy="4478727"/>
              </a:xfrm>
              <a:prstGeom prst="rect">
                <a:avLst/>
              </a:prstGeom>
              <a:blipFill rotWithShape="0">
                <a:blip r:embed="rId4"/>
                <a:stretch>
                  <a:fillRect l="-2317" t="-1771" b="-3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flipH="1">
                <a:off x="251520" y="5727819"/>
                <a:ext cx="5204539" cy="86953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First simplify each surd.</a:t>
                </a:r>
                <a:endParaRPr lang="en-US" sz="2400" dirty="0" smtClean="0">
                  <a:solidFill>
                    <a:schemeClr val="tx1"/>
                  </a:solidFill>
                  <a:latin typeface="Arial" panose="020B0604020202020204" pitchFamily="34" charset="0"/>
                  <a:cs typeface="Arial" panose="020B0604020202020204" pitchFamily="34" charset="0"/>
                </a:endParaRPr>
              </a:p>
              <a:p>
                <a14:m>
                  <m:oMath xmlns:m="http://schemas.openxmlformats.org/officeDocument/2006/math">
                    <m:rad>
                      <m:radPr>
                        <m:degHide m:val="on"/>
                        <m:ctrlPr>
                          <a:rPr lang="en-US" sz="2400" i="1">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sym typeface="Wingdings" panose="05000000000000000000" pitchFamily="2" charset="2"/>
                          </a:rPr>
                          <m:t>75</m:t>
                        </m:r>
                      </m:e>
                    </m:rad>
                  </m:oMath>
                </a14:m>
                <a:r>
                  <a:rPr lang="en-US" sz="2400" dirty="0" smtClean="0">
                    <a:solidFill>
                      <a:schemeClr val="tx1"/>
                    </a:solidFill>
                    <a:latin typeface="Arial" panose="020B0604020202020204" pitchFamily="34" charset="0"/>
                    <a:cs typeface="Arial" panose="020B0604020202020204" pitchFamily="34" charset="0"/>
                  </a:rPr>
                  <a:t> = </a:t>
                </a:r>
                <a:r>
                  <a:rPr lang="en-US" sz="2400" i="1" dirty="0" smtClean="0">
                    <a:solidFill>
                      <a:schemeClr val="tx1"/>
                    </a:solidFill>
                    <a:latin typeface="Times New Roman" panose="02020603050405020304" pitchFamily="18" charset="0"/>
                    <a:cs typeface="Times New Roman" panose="02020603050405020304" pitchFamily="18" charset="0"/>
                  </a:rPr>
                  <a:t>k</a:t>
                </a:r>
                <a14:m>
                  <m:oMath xmlns:m="http://schemas.openxmlformats.org/officeDocument/2006/math">
                    <m:rad>
                      <m:radPr>
                        <m:degHide m:val="on"/>
                        <m:ctrlPr>
                          <a:rPr lang="en-US" sz="240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sym typeface="Wingdings" panose="05000000000000000000" pitchFamily="2" charset="2"/>
                          </a:rPr>
                          <m:t>3</m:t>
                        </m:r>
                      </m:e>
                    </m:rad>
                  </m:oMath>
                </a14:m>
                <a:r>
                  <a:rPr lang="en-US" sz="2400" dirty="0" smtClean="0">
                    <a:solidFill>
                      <a:schemeClr val="tx1"/>
                    </a:solidFill>
                    <a:latin typeface="Arial" panose="020B0604020202020204" pitchFamily="34" charset="0"/>
                    <a:cs typeface="Arial" panose="020B0604020202020204" pitchFamily="34" charset="0"/>
                  </a:rPr>
                  <a:t>, </a:t>
                </a:r>
                <a:r>
                  <a:rPr lang="en-US" sz="2400" i="1" dirty="0" smtClean="0">
                    <a:solidFill>
                      <a:schemeClr val="tx1"/>
                    </a:solidFill>
                    <a:latin typeface="Times New Roman" panose="02020603050405020304" pitchFamily="18" charset="0"/>
                    <a:cs typeface="Times New Roman" panose="02020603050405020304" pitchFamily="18" charset="0"/>
                  </a:rPr>
                  <a:t>l</a:t>
                </a:r>
                <a14:m>
                  <m:oMath xmlns:m="http://schemas.openxmlformats.org/officeDocument/2006/math">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sym typeface="Wingdings" panose="05000000000000000000" pitchFamily="2" charset="2"/>
                          </a:rPr>
                          <m:t>3</m:t>
                        </m:r>
                      </m:e>
                    </m:rad>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flipH="1">
                <a:off x="251520" y="5727819"/>
                <a:ext cx="5204539" cy="869533"/>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119053397"/>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23254"/>
                <a:ext cx="5256584" cy="4636847"/>
              </a:xfrm>
              <a:prstGeom prst="rect">
                <a:avLst/>
              </a:prstGeom>
            </p:spPr>
            <p:txBody>
              <a:bodyPr wrap="square">
                <a:spAutoFit/>
              </a:bodyPr>
              <a:lstStyle/>
              <a:p>
                <a:pPr marL="514350" indent="-514350">
                  <a:spcAft>
                    <a:spcPts val="0"/>
                  </a:spcAft>
                  <a:buClr>
                    <a:srgbClr val="C00000"/>
                  </a:buClr>
                  <a:buFont typeface="+mj-lt"/>
                  <a:buAutoNum type="arabicPeriod" startAt="7"/>
                  <a:tabLst>
                    <a:tab pos="2967038" algn="l"/>
                    <a:tab pos="3140075" algn="l"/>
                  </a:tabLst>
                </a:pPr>
                <a:r>
                  <a:rPr lang="en-US" sz="2500" dirty="0" smtClean="0">
                    <a:latin typeface="Arial" panose="020B0604020202020204" pitchFamily="34" charset="0"/>
                    <a:cs typeface="Arial" panose="020B0604020202020204" pitchFamily="34" charset="0"/>
                  </a:rPr>
                  <a:t>Simplify </a:t>
                </a:r>
              </a:p>
              <a:p>
                <a:pPr marL="971550" lvl="1" indent="-51435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rPr>
                          <m:t>12</m:t>
                        </m:r>
                      </m:e>
                    </m:rad>
                    <m:r>
                      <a:rPr lang="en-US" sz="2500" b="0" i="0" smtClean="0">
                        <a:latin typeface="Cambria Math" panose="02040503050406030204" pitchFamily="18" charset="0"/>
                        <a:sym typeface="Wingdings" panose="05000000000000000000" pitchFamily="2" charset="2"/>
                      </a:rPr>
                      <m:t> </m:t>
                    </m:r>
                  </m:oMath>
                </a14:m>
                <a:r>
                  <a:rPr lang="en-US" sz="2500" dirty="0" smtClean="0">
                    <a:latin typeface="Arial" panose="020B0604020202020204" pitchFamily="34" charset="0"/>
                    <a:cs typeface="Arial" panose="020B0604020202020204" pitchFamily="34" charset="0"/>
                  </a:rPr>
                  <a:t>+ 2 = 2</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m:t>
                        </m:r>
                      </m:e>
                    </m:rad>
                  </m:oMath>
                </a14:m>
                <a:r>
                  <a:rPr lang="en-US" sz="2500" dirty="0" smtClean="0">
                    <a:latin typeface="Arial" panose="020B0604020202020204" pitchFamily="34" charset="0"/>
                    <a:cs typeface="Arial" panose="020B0604020202020204" pitchFamily="34" charset="0"/>
                  </a:rPr>
                  <a:t> + 2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 2(</a:t>
                </a:r>
                <a14:m>
                  <m:oMath xmlns:m="http://schemas.openxmlformats.org/officeDocument/2006/math">
                    <m:r>
                      <a:rPr lang="en-US" sz="2500" i="0">
                        <a:latin typeface="Cambria Math" panose="02040503050406030204" pitchFamily="18" charset="0"/>
                        <a:sym typeface="Wingdings" panose="05000000000000000000" pitchFamily="2" charset="2"/>
                      </a:rPr>
                      <m:t></m:t>
                    </m:r>
                  </m:oMath>
                </a14:m>
                <a:r>
                  <a:rPr lang="en-US" sz="2500" dirty="0" smtClean="0">
                    <a:latin typeface="Arial" panose="020B0604020202020204" pitchFamily="34" charset="0"/>
                    <a:cs typeface="Arial" panose="020B0604020202020204" pitchFamily="34" charset="0"/>
                  </a:rPr>
                  <a:t> + </a:t>
                </a:r>
                <a14:m>
                  <m:oMath xmlns:m="http://schemas.openxmlformats.org/officeDocument/2006/math">
                    <m:r>
                      <a:rPr lang="en-US" sz="2500" i="0">
                        <a:latin typeface="Cambria Math" panose="02040503050406030204" pitchFamily="18" charset="0"/>
                        <a:sym typeface="Wingdings" panose="05000000000000000000" pitchFamily="2" charset="2"/>
                      </a:rPr>
                      <m:t></m:t>
                    </m:r>
                  </m:oMath>
                </a14:m>
                <a:r>
                  <a:rPr lang="en-US" sz="2500" dirty="0" smtClean="0">
                    <a:latin typeface="Arial" panose="020B0604020202020204" pitchFamily="34" charset="0"/>
                    <a:cs typeface="Arial" panose="020B0604020202020204" pitchFamily="34" charset="0"/>
                  </a:rPr>
                  <a:t>) </a:t>
                </a:r>
              </a:p>
              <a:p>
                <a:pPr marL="971550" lvl="1" indent="-514350">
                  <a:spcAft>
                    <a:spcPts val="0"/>
                  </a:spcAft>
                  <a:buClr>
                    <a:srgbClr val="C00000"/>
                  </a:buClr>
                  <a:buFont typeface="+mj-lt"/>
                  <a:buAutoNum type="alphaLcPeriod"/>
                  <a:tabLst>
                    <a:tab pos="2967038" algn="l"/>
                    <a:tab pos="3140075" algn="l"/>
                  </a:tabLst>
                </a:pPr>
                <a:r>
                  <a:rPr lang="en-US" sz="2500" dirty="0" smtClean="0">
                    <a:latin typeface="Arial" panose="020B0604020202020204" pitchFamily="34" charset="0"/>
                    <a:cs typeface="Arial" panose="020B0604020202020204" pitchFamily="34" charset="0"/>
                  </a:rPr>
                  <a:t>9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54</m:t>
                        </m:r>
                      </m:e>
                    </m:rad>
                  </m:oMath>
                </a14:m>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c.</a:t>
                </a:r>
                <a:r>
                  <a:rPr lang="en-US" sz="2500" dirty="0" smtClean="0">
                    <a:latin typeface="Arial" panose="020B0604020202020204" pitchFamily="34" charset="0"/>
                    <a:cs typeface="Arial" panose="020B0604020202020204" pitchFamily="34" charset="0"/>
                  </a:rPr>
                  <a:t> 18 -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45</m:t>
                        </m:r>
                      </m:e>
                    </m:rad>
                  </m:oMath>
                </a14:m>
                <a:endParaRPr lang="en-US" sz="25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4"/>
                  <a:tabLst>
                    <a:tab pos="2967038" algn="l"/>
                    <a:tab pos="3140075" algn="l"/>
                  </a:tabLst>
                </a:pP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75</m:t>
                        </m:r>
                      </m:e>
                    </m:rad>
                  </m:oMath>
                </a14:m>
                <a:r>
                  <a:rPr lang="en-US" sz="25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50</m:t>
                        </m:r>
                      </m:e>
                    </m:rad>
                  </m:oMath>
                </a14:m>
                <a:endParaRPr lang="en-US" sz="2500" dirty="0" smtClean="0">
                  <a:latin typeface="Arial" panose="020B0604020202020204" pitchFamily="34" charset="0"/>
                  <a:cs typeface="Arial" panose="020B0604020202020204" pitchFamily="34" charset="0"/>
                </a:endParaRPr>
              </a:p>
              <a:p>
                <a:pPr marL="514350" indent="-514350">
                  <a:spcAft>
                    <a:spcPts val="0"/>
                  </a:spcAft>
                  <a:buClr>
                    <a:srgbClr val="C00000"/>
                  </a:buClr>
                  <a:buFont typeface="+mj-lt"/>
                  <a:buAutoNum type="arabicPeriod" startAt="7"/>
                  <a:tabLst>
                    <a:tab pos="2967038" algn="l"/>
                    <a:tab pos="3140075" algn="l"/>
                  </a:tabLst>
                </a:pPr>
                <a:r>
                  <a:rPr lang="en-US" sz="2500" dirty="0" smtClean="0">
                    <a:latin typeface="Arial" panose="020B0604020202020204" pitchFamily="34" charset="0"/>
                    <a:cs typeface="Arial" panose="020B0604020202020204" pitchFamily="34" charset="0"/>
                  </a:rPr>
                  <a:t>Expand and simplify:</a:t>
                </a:r>
              </a:p>
              <a:p>
                <a:pPr marL="971550" lvl="1" indent="-514350">
                  <a:spcAft>
                    <a:spcPts val="0"/>
                  </a:spcAft>
                  <a:buClr>
                    <a:srgbClr val="C00000"/>
                  </a:buClr>
                  <a:buFont typeface="+mj-lt"/>
                  <a:buAutoNum type="alphaLcPeriod"/>
                  <a:tabLst>
                    <a:tab pos="2967038" algn="l"/>
                    <a:tab pos="3140075" algn="l"/>
                  </a:tabLst>
                </a:pPr>
                <a14:m>
                  <m:oMath xmlns:m="http://schemas.openxmlformats.org/officeDocument/2006/math">
                    <m:rad>
                      <m:radPr>
                        <m:degHide m:val="on"/>
                        <m:ctrlPr>
                          <a:rPr lang="en-US" sz="2500" i="1">
                            <a:latin typeface="Cambria Math" panose="02040503050406030204" pitchFamily="18" charset="0"/>
                          </a:rPr>
                        </m:ctrlPr>
                      </m:radPr>
                      <m:deg/>
                      <m:e>
                        <m:r>
                          <a:rPr lang="en-US" sz="2500">
                            <a:latin typeface="Cambria Math" panose="02040503050406030204" pitchFamily="18" charset="0"/>
                            <a:sym typeface="Wingdings" panose="05000000000000000000" pitchFamily="2" charset="2"/>
                          </a:rPr>
                          <m:t>5</m:t>
                        </m:r>
                      </m:e>
                    </m:rad>
                  </m:oMath>
                </a14:m>
                <a:r>
                  <a:rPr lang="en-US" sz="2500" dirty="0" smtClean="0">
                    <a:latin typeface="Arial" panose="020B0604020202020204" pitchFamily="34" charset="0"/>
                    <a:cs typeface="Arial" panose="020B0604020202020204" pitchFamily="34" charset="0"/>
                  </a:rPr>
                  <a:t>(4 + </a:t>
                </a:r>
                <a14:m>
                  <m:oMath xmlns:m="http://schemas.openxmlformats.org/officeDocument/2006/math">
                    <m:rad>
                      <m:radPr>
                        <m:degHide m:val="on"/>
                        <m:ctrlPr>
                          <a:rPr lang="en-US" sz="2500" i="1">
                            <a:latin typeface="Cambria Math" panose="02040503050406030204" pitchFamily="18" charset="0"/>
                          </a:rPr>
                        </m:ctrlPr>
                      </m:radPr>
                      <m:deg/>
                      <m:e>
                        <m:r>
                          <a:rPr lang="en-US" sz="2500">
                            <a:latin typeface="Cambria Math" panose="02040503050406030204" pitchFamily="18" charset="0"/>
                            <a:sym typeface="Wingdings" panose="05000000000000000000" pitchFamily="2" charset="2"/>
                          </a:rPr>
                          <m:t>5</m:t>
                        </m:r>
                      </m:e>
                    </m:rad>
                    <m:r>
                      <a:rPr lang="en-US" sz="2500" b="0" i="1" smtClean="0">
                        <a:latin typeface="Cambria Math" panose="02040503050406030204" pitchFamily="18" charset="0"/>
                        <a:sym typeface="Wingdings" panose="05000000000000000000" pitchFamily="2" charset="2"/>
                      </a:rPr>
                      <m:t>)</m:t>
                    </m:r>
                  </m:oMath>
                </a14:m>
                <a:endParaRPr lang="en-US" sz="25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a:tabLst>
                    <a:tab pos="2967038" algn="l"/>
                    <a:tab pos="3140075" algn="l"/>
                  </a:tabLst>
                </a:pPr>
                <a:r>
                  <a:rPr lang="en-US" sz="2500" dirty="0">
                    <a:latin typeface="Arial" panose="020B0604020202020204" pitchFamily="34" charset="0"/>
                    <a:cs typeface="Arial" panose="020B0604020202020204" pitchFamily="34" charset="0"/>
                  </a:rPr>
                  <a:t>(</a:t>
                </a:r>
                <a14:m>
                  <m:oMath xmlns:m="http://schemas.openxmlformats.org/officeDocument/2006/math">
                    <m:rad>
                      <m:radPr>
                        <m:degHide m:val="on"/>
                        <m:ctrlPr>
                          <a:rPr lang="en-US" sz="2500" i="1">
                            <a:latin typeface="Cambria Math" panose="02040503050406030204" pitchFamily="18" charset="0"/>
                          </a:rPr>
                        </m:ctrlPr>
                      </m:radPr>
                      <m:deg/>
                      <m:e>
                        <m:r>
                          <a:rPr lang="en-US" sz="2500">
                            <a:latin typeface="Cambria Math" panose="02040503050406030204" pitchFamily="18" charset="0"/>
                            <a:sym typeface="Wingdings" panose="05000000000000000000" pitchFamily="2" charset="2"/>
                          </a:rPr>
                          <m:t>7</m:t>
                        </m:r>
                      </m:e>
                    </m:rad>
                  </m:oMath>
                </a14:m>
                <a:r>
                  <a:rPr lang="en-US" sz="2500" dirty="0" smtClean="0">
                    <a:latin typeface="Arial" panose="020B0604020202020204" pitchFamily="34" charset="0"/>
                    <a:cs typeface="Arial" panose="020B0604020202020204" pitchFamily="34" charset="0"/>
                  </a:rPr>
                  <a:t> + 1)(4 + </a:t>
                </a:r>
                <a14:m>
                  <m:oMath xmlns:m="http://schemas.openxmlformats.org/officeDocument/2006/math">
                    <m:rad>
                      <m:radPr>
                        <m:degHide m:val="on"/>
                        <m:ctrlPr>
                          <a:rPr lang="en-US" sz="2500" i="1">
                            <a:latin typeface="Cambria Math" panose="02040503050406030204" pitchFamily="18" charset="0"/>
                          </a:rPr>
                        </m:ctrlPr>
                      </m:radPr>
                      <m:deg/>
                      <m:e>
                        <m:r>
                          <a:rPr lang="en-US" sz="2500">
                            <a:latin typeface="Cambria Math" panose="02040503050406030204" pitchFamily="18" charset="0"/>
                            <a:sym typeface="Wingdings" panose="05000000000000000000" pitchFamily="2" charset="2"/>
                          </a:rPr>
                          <m:t>7</m:t>
                        </m:r>
                      </m:e>
                    </m:rad>
                  </m:oMath>
                </a14:m>
                <a:r>
                  <a:rPr lang="en-US" sz="2500" dirty="0" smtClean="0">
                    <a:latin typeface="Arial" panose="020B0604020202020204" pitchFamily="34" charset="0"/>
                    <a:cs typeface="Arial" panose="020B0604020202020204" pitchFamily="34" charset="0"/>
                  </a:rPr>
                  <a:t>)</a:t>
                </a:r>
              </a:p>
              <a:p>
                <a:pPr marL="971550" lvl="1" indent="-514350">
                  <a:spcAft>
                    <a:spcPts val="0"/>
                  </a:spcAft>
                  <a:buClr>
                    <a:srgbClr val="C00000"/>
                  </a:buClr>
                  <a:buFont typeface="+mj-lt"/>
                  <a:buAutoNum type="alphaLcPeriod"/>
                  <a:tabLst>
                    <a:tab pos="2967038" algn="l"/>
                    <a:tab pos="3140075" algn="l"/>
                  </a:tabLst>
                </a:pPr>
                <a:r>
                  <a:rPr lang="en-US" sz="2500" dirty="0" smtClean="0">
                    <a:latin typeface="Arial" panose="020B0604020202020204" pitchFamily="34" charset="0"/>
                    <a:cs typeface="Arial" panose="020B0604020202020204" pitchFamily="34" charset="0"/>
                  </a:rPr>
                  <a:t>(6 -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2</m:t>
                        </m:r>
                      </m:e>
                    </m:rad>
                  </m:oMath>
                </a14:m>
                <a:r>
                  <a:rPr lang="en-US" sz="2500" dirty="0" smtClean="0">
                    <a:latin typeface="Arial" panose="020B0604020202020204" pitchFamily="34" charset="0"/>
                    <a:cs typeface="Arial" panose="020B0604020202020204" pitchFamily="34" charset="0"/>
                  </a:rPr>
                  <a:t>)(4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2</m:t>
                        </m:r>
                      </m:e>
                    </m:rad>
                  </m:oMath>
                </a14:m>
                <a:r>
                  <a:rPr lang="en-US" sz="2500" dirty="0" smtClean="0">
                    <a:latin typeface="Arial" panose="020B0604020202020204" pitchFamily="34" charset="0"/>
                    <a:cs typeface="Arial" panose="020B0604020202020204" pitchFamily="34" charset="0"/>
                  </a:rPr>
                  <a:t>)</a:t>
                </a:r>
              </a:p>
              <a:p>
                <a:pPr marL="971550" lvl="1" indent="-514350">
                  <a:spcAft>
                    <a:spcPts val="0"/>
                  </a:spcAft>
                  <a:buClr>
                    <a:srgbClr val="C00000"/>
                  </a:buClr>
                  <a:buFont typeface="+mj-lt"/>
                  <a:buAutoNum type="alphaLcPeriod"/>
                  <a:tabLst>
                    <a:tab pos="2967038" algn="l"/>
                    <a:tab pos="3140075" algn="l"/>
                  </a:tabLst>
                </a:pPr>
                <a:r>
                  <a:rPr lang="en-US" sz="2500" dirty="0" smtClean="0">
                    <a:latin typeface="Arial" panose="020B0604020202020204" pitchFamily="34" charset="0"/>
                    <a:cs typeface="Arial" panose="020B0604020202020204" pitchFamily="34" charset="0"/>
                  </a:rPr>
                  <a:t>(2 -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rPr>
                          <m:t>2</m:t>
                        </m:r>
                      </m:e>
                    </m:rad>
                  </m:oMath>
                </a14:m>
                <a:r>
                  <a:rPr lang="en-US" sz="2500" dirty="0" smtClean="0">
                    <a:latin typeface="Arial" panose="020B0604020202020204" pitchFamily="34" charset="0"/>
                    <a:cs typeface="Arial" panose="020B0604020202020204" pitchFamily="34" charset="0"/>
                  </a:rPr>
                  <a:t>)</a:t>
                </a:r>
                <a:r>
                  <a:rPr lang="en-US" sz="2500" baseline="30000" dirty="0" smtClean="0">
                    <a:latin typeface="Arial" panose="020B0604020202020204" pitchFamily="34" charset="0"/>
                    <a:cs typeface="Arial" panose="020B0604020202020204" pitchFamily="34" charset="0"/>
                  </a:rPr>
                  <a:t>2	</a:t>
                </a:r>
                <a:r>
                  <a:rPr lang="en-US" sz="2500" dirty="0" smtClean="0">
                    <a:latin typeface="Arial" panose="020B0604020202020204" pitchFamily="34" charset="0"/>
                    <a:cs typeface="Arial" panose="020B0604020202020204" pitchFamily="34" charset="0"/>
                  </a:rPr>
                  <a:t>e. (4 -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10</m:t>
                        </m:r>
                      </m:e>
                    </m:rad>
                  </m:oMath>
                </a14:m>
                <a:r>
                  <a:rPr lang="en-US" sz="2500" dirty="0" smtClean="0">
                    <a:latin typeface="Arial" panose="020B0604020202020204" pitchFamily="34" charset="0"/>
                    <a:cs typeface="Arial" panose="020B0604020202020204" pitchFamily="34" charset="0"/>
                  </a:rPr>
                  <a:t>)</a:t>
                </a:r>
                <a:r>
                  <a:rPr lang="en-US" sz="2500" baseline="30000" dirty="0" smtClean="0">
                    <a:latin typeface="Arial" panose="020B0604020202020204" pitchFamily="34" charset="0"/>
                    <a:cs typeface="Arial" panose="020B0604020202020204" pitchFamily="34" charset="0"/>
                  </a:rPr>
                  <a:t>2</a:t>
                </a:r>
              </a:p>
              <a:p>
                <a:pPr marL="971550" lvl="1" indent="-514350">
                  <a:spcAft>
                    <a:spcPts val="0"/>
                  </a:spcAft>
                  <a:buClr>
                    <a:srgbClr val="C00000"/>
                  </a:buClr>
                  <a:buFont typeface="+mj-lt"/>
                  <a:buAutoNum type="alphaLcPeriod" startAt="6"/>
                  <a:tabLst>
                    <a:tab pos="2967038" algn="l"/>
                    <a:tab pos="3140075" algn="l"/>
                  </a:tabLst>
                </a:pPr>
                <a:r>
                  <a:rPr lang="en-US" sz="2500" dirty="0" smtClean="0">
                    <a:latin typeface="Arial" panose="020B0604020202020204" pitchFamily="34" charset="0"/>
                    <a:cs typeface="Arial" panose="020B0604020202020204" pitchFamily="34" charset="0"/>
                  </a:rPr>
                  <a:t>(7 + </a:t>
                </a:r>
                <a14:m>
                  <m:oMath xmlns:m="http://schemas.openxmlformats.org/officeDocument/2006/math">
                    <m:rad>
                      <m:radPr>
                        <m:degHide m:val="on"/>
                        <m:ctrlPr>
                          <a:rPr lang="en-US" sz="2500" i="1">
                            <a:latin typeface="Cambria Math" panose="02040503050406030204" pitchFamily="18" charset="0"/>
                          </a:rPr>
                        </m:ctrlPr>
                      </m:radPr>
                      <m:deg/>
                      <m:e>
                        <m:r>
                          <a:rPr lang="en-US" sz="2500" b="0" i="0" smtClean="0">
                            <a:latin typeface="Cambria Math" panose="02040503050406030204" pitchFamily="18" charset="0"/>
                            <a:sym typeface="Wingdings" panose="05000000000000000000" pitchFamily="2" charset="2"/>
                          </a:rPr>
                          <m:t>3</m:t>
                        </m:r>
                      </m:e>
                    </m:rad>
                    <m:r>
                      <a:rPr lang="en-US" sz="2500" b="0" i="0" smtClean="0">
                        <a:latin typeface="Cambria Math" panose="02040503050406030204" pitchFamily="18" charset="0"/>
                        <a:sym typeface="Wingdings" panose="05000000000000000000" pitchFamily="2" charset="2"/>
                      </a:rPr>
                      <m:t>)</m:t>
                    </m:r>
                  </m:oMath>
                </a14:m>
                <a:r>
                  <a:rPr lang="en-US" sz="2500" baseline="30000" dirty="0" smtClean="0">
                    <a:latin typeface="Arial" panose="020B0604020202020204" pitchFamily="34" charset="0"/>
                    <a:cs typeface="Arial" panose="020B0604020202020204" pitchFamily="34" charset="0"/>
                  </a:rPr>
                  <a:t>2</a:t>
                </a:r>
              </a:p>
            </p:txBody>
          </p:sp>
        </mc:Choice>
        <mc:Fallback xmlns="">
          <p:sp>
            <p:nvSpPr>
              <p:cNvPr id="3" name="Rectangle 2"/>
              <p:cNvSpPr>
                <a:spLocks noRot="1" noChangeAspect="1" noMove="1" noResize="1" noEditPoints="1" noAdjustHandles="1" noChangeArrowheads="1" noChangeShapeType="1" noTextEdit="1"/>
              </p:cNvSpPr>
              <p:nvPr/>
            </p:nvSpPr>
            <p:spPr>
              <a:xfrm>
                <a:off x="251520" y="1223254"/>
                <a:ext cx="5256584" cy="4636847"/>
              </a:xfrm>
              <a:prstGeom prst="rect">
                <a:avLst/>
              </a:prstGeom>
              <a:blipFill rotWithShape="0">
                <a:blip r:embed="rId4"/>
                <a:stretch>
                  <a:fillRect l="-1622" t="-1053" b="-2237"/>
                </a:stretch>
              </a:blipFill>
            </p:spPr>
            <p:txBody>
              <a:bodyPr/>
              <a:lstStyle/>
              <a:p>
                <a:r>
                  <a:rPr lang="en-US">
                    <a:noFill/>
                  </a:rPr>
                  <a:t> </a:t>
                </a:r>
              </a:p>
            </p:txBody>
          </p:sp>
        </mc:Fallback>
      </mc:AlternateContent>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flipH="1">
                <a:off x="251520" y="5829449"/>
                <a:ext cx="5204539" cy="76790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Q8d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(2 -</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2000" i="1">
                            <a:solidFill>
                              <a:schemeClr val="tx1"/>
                            </a:solidFill>
                            <a:latin typeface="Cambria Math" panose="02040503050406030204" pitchFamily="18" charset="0"/>
                          </a:rPr>
                        </m:ctrlPr>
                      </m:radPr>
                      <m:deg/>
                      <m:e>
                        <m:r>
                          <a:rPr lang="en-US" sz="2000" b="0" i="0" smtClean="0">
                            <a:solidFill>
                              <a:schemeClr val="tx1"/>
                            </a:solidFill>
                            <a:latin typeface="Cambria Math" panose="02040503050406030204" pitchFamily="18" charset="0"/>
                            <a:sym typeface="Wingdings" panose="05000000000000000000" pitchFamily="2" charset="2"/>
                          </a:rPr>
                          <m:t>2</m:t>
                        </m:r>
                      </m:e>
                    </m:rad>
                  </m:oMath>
                </a14:m>
                <a:r>
                  <a:rPr lang="en-US" sz="2000" dirty="0" smtClean="0">
                    <a:solidFill>
                      <a:schemeClr val="tx1"/>
                    </a:solidFill>
                    <a:latin typeface="Arial" panose="020B0604020202020204" pitchFamily="34" charset="0"/>
                    <a:cs typeface="Arial" panose="020B0604020202020204" pitchFamily="34" charset="0"/>
                  </a:rPr>
                  <a:t>)</a:t>
                </a:r>
                <a:r>
                  <a:rPr lang="en-US" sz="2000" baseline="30000" dirty="0" smtClean="0">
                    <a:solidFill>
                      <a:schemeClr val="tx1"/>
                    </a:solidFill>
                    <a:latin typeface="Arial" panose="020B0604020202020204" pitchFamily="34" charset="0"/>
                    <a:cs typeface="Arial" panose="020B0604020202020204" pitchFamily="34" charset="0"/>
                  </a:rPr>
                  <a:t>2</a:t>
                </a:r>
                <a:r>
                  <a:rPr lang="en-US" sz="2000" dirty="0" smtClean="0">
                    <a:solidFill>
                      <a:schemeClr val="tx1"/>
                    </a:solidFill>
                    <a:latin typeface="Arial" panose="020B0604020202020204" pitchFamily="34" charset="0"/>
                    <a:cs typeface="Arial" panose="020B0604020202020204" pitchFamily="34" charset="0"/>
                  </a:rPr>
                  <a:t> = </a:t>
                </a:r>
                <a:r>
                  <a:rPr lang="en-US" sz="2000" dirty="0">
                    <a:solidFill>
                      <a:schemeClr val="tx1"/>
                    </a:solidFill>
                    <a:latin typeface="Arial" panose="020B0604020202020204" pitchFamily="34" charset="0"/>
                    <a:cs typeface="Arial" panose="020B0604020202020204" pitchFamily="34" charset="0"/>
                  </a:rPr>
                  <a:t>(2 - </a:t>
                </a:r>
                <a14:m>
                  <m:oMath xmlns:m="http://schemas.openxmlformats.org/officeDocument/2006/math">
                    <m:rad>
                      <m:radPr>
                        <m:degHide m:val="on"/>
                        <m:ctrlPr>
                          <a:rPr lang="en-US" sz="2000" i="1">
                            <a:solidFill>
                              <a:schemeClr val="tx1"/>
                            </a:solidFill>
                            <a:latin typeface="Cambria Math" panose="02040503050406030204" pitchFamily="18" charset="0"/>
                          </a:rPr>
                        </m:ctrlPr>
                      </m:radPr>
                      <m:deg/>
                      <m:e>
                        <m:r>
                          <a:rPr lang="en-US" sz="2000" b="0" i="0" smtClean="0">
                            <a:solidFill>
                              <a:schemeClr val="tx1"/>
                            </a:solidFill>
                            <a:latin typeface="Cambria Math" panose="02040503050406030204" pitchFamily="18" charset="0"/>
                            <a:sym typeface="Wingdings" panose="05000000000000000000" pitchFamily="2" charset="2"/>
                          </a:rPr>
                          <m:t>2</m:t>
                        </m:r>
                      </m:e>
                    </m:rad>
                  </m:oMath>
                </a14:m>
                <a:r>
                  <a:rPr lang="en-US" sz="2000" dirty="0">
                    <a:solidFill>
                      <a:schemeClr val="tx1"/>
                    </a:solidFill>
                    <a:latin typeface="Arial" panose="020B0604020202020204" pitchFamily="34" charset="0"/>
                    <a:cs typeface="Arial" panose="020B0604020202020204" pitchFamily="34" charset="0"/>
                  </a:rPr>
                  <a:t> )(2 - </a:t>
                </a:r>
                <a14:m>
                  <m:oMath xmlns:m="http://schemas.openxmlformats.org/officeDocument/2006/math">
                    <m:rad>
                      <m:radPr>
                        <m:degHide m:val="on"/>
                        <m:ctrlPr>
                          <a:rPr lang="en-US" sz="2000" i="1">
                            <a:solidFill>
                              <a:schemeClr val="tx1"/>
                            </a:solidFill>
                            <a:latin typeface="Cambria Math" panose="02040503050406030204" pitchFamily="18" charset="0"/>
                          </a:rPr>
                        </m:ctrlPr>
                      </m:radPr>
                      <m:deg/>
                      <m:e>
                        <m:r>
                          <a:rPr lang="en-US" sz="2000">
                            <a:solidFill>
                              <a:schemeClr val="tx1"/>
                            </a:solidFill>
                            <a:latin typeface="Cambria Math" panose="02040503050406030204" pitchFamily="18" charset="0"/>
                            <a:sym typeface="Wingdings" panose="05000000000000000000" pitchFamily="2" charset="2"/>
                          </a:rPr>
                          <m:t>2</m:t>
                        </m:r>
                      </m:e>
                    </m:rad>
                  </m:oMath>
                </a14:m>
                <a:r>
                  <a:rPr lang="en-US" sz="2000" dirty="0">
                    <a:solidFill>
                      <a:schemeClr val="tx1"/>
                    </a:solidFill>
                    <a:latin typeface="Arial" panose="020B0604020202020204" pitchFamily="34" charset="0"/>
                    <a:cs typeface="Arial" panose="020B0604020202020204" pitchFamily="34" charset="0"/>
                  </a:rPr>
                  <a:t>) Your answer should be in the form </a:t>
                </a:r>
                <a:r>
                  <a:rPr lang="en-US" sz="2000" i="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b</a:t>
                </a:r>
                <a14:m>
                  <m:oMath xmlns:m="http://schemas.openxmlformats.org/officeDocument/2006/math">
                    <m:rad>
                      <m:radPr>
                        <m:degHide m:val="on"/>
                        <m:ctrlPr>
                          <a:rPr lang="en-US" sz="2000" i="1">
                            <a:solidFill>
                              <a:schemeClr val="tx1"/>
                            </a:solidFill>
                            <a:latin typeface="Cambria Math" panose="02040503050406030204" pitchFamily="18" charset="0"/>
                          </a:rPr>
                        </m:ctrlPr>
                      </m:radPr>
                      <m:deg/>
                      <m:e>
                        <m:r>
                          <a:rPr lang="en-US" sz="2000">
                            <a:solidFill>
                              <a:schemeClr val="tx1"/>
                            </a:solidFill>
                            <a:latin typeface="Cambria Math" panose="02040503050406030204" pitchFamily="18" charset="0"/>
                            <a:sym typeface="Wingdings" panose="05000000000000000000" pitchFamily="2" charset="2"/>
                          </a:rPr>
                          <m:t>2</m:t>
                        </m:r>
                      </m:e>
                    </m:rad>
                  </m:oMath>
                </a14:m>
                <a:r>
                  <a:rPr lang="en-US" sz="2000" dirty="0">
                    <a:solidFill>
                      <a:schemeClr val="tx1"/>
                    </a:solidFill>
                    <a:latin typeface="Arial" panose="020B0604020202020204" pitchFamily="34"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flipH="1">
                <a:off x="251520" y="5829449"/>
                <a:ext cx="5204539" cy="767903"/>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3485" y="3356992"/>
            <a:ext cx="548640" cy="548640"/>
          </a:xfrm>
          <a:prstGeom prst="rect">
            <a:avLst/>
          </a:prstGeom>
        </p:spPr>
      </p:pic>
    </p:spTree>
    <p:extLst>
      <p:ext uri="{BB962C8B-B14F-4D97-AF65-F5344CB8AC3E}">
        <p14:creationId xmlns:p14="http://schemas.microsoft.com/office/powerpoint/2010/main" val="3383732794"/>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3231796"/>
                <a:ext cx="5256584" cy="3523272"/>
              </a:xfrm>
              <a:prstGeom prst="rect">
                <a:avLst/>
              </a:prstGeom>
            </p:spPr>
            <p:txBody>
              <a:bodyPr wrap="square">
                <a:spAutoFit/>
              </a:bodyPr>
              <a:lstStyle/>
              <a:p>
                <a:pPr marL="514350" indent="-514350">
                  <a:spcAft>
                    <a:spcPts val="0"/>
                  </a:spcAft>
                  <a:buClr>
                    <a:srgbClr val="C00000"/>
                  </a:buClr>
                  <a:buFont typeface="+mj-lt"/>
                  <a:buAutoNum type="arabicPeriod" startAt="11"/>
                  <a:tabLst>
                    <a:tab pos="914400" algn="l"/>
                    <a:tab pos="3140075" algn="l"/>
                  </a:tabLst>
                </a:pPr>
                <a:r>
                  <a:rPr lang="en-US" sz="2700" dirty="0" smtClean="0">
                    <a:latin typeface="Arial" panose="020B0604020202020204" pitchFamily="34" charset="0"/>
                    <a:cs typeface="Arial" panose="020B0604020202020204" pitchFamily="34" charset="0"/>
                  </a:rPr>
                  <a:t>Rationalise</a:t>
                </a:r>
                <a:r>
                  <a:rPr lang="en-US" sz="2700" dirty="0">
                    <a:latin typeface="Arial" panose="020B0604020202020204" pitchFamily="34" charset="0"/>
                    <a:cs typeface="Arial" panose="020B0604020202020204" pitchFamily="34" charset="0"/>
                  </a:rPr>
                  <a:t> the denominators. The first one has been started for you</a:t>
                </a:r>
                <a:r>
                  <a:rPr lang="en-US" sz="2700" dirty="0" smtClean="0">
                    <a:latin typeface="Arial" panose="020B0604020202020204" pitchFamily="34" charset="0"/>
                    <a:cs typeface="Arial" panose="020B0604020202020204" pitchFamily="34" charset="0"/>
                  </a:rPr>
                  <a:t>.</a:t>
                </a:r>
              </a:p>
              <a:p>
                <a:pPr marL="971550" lvl="1" indent="-514350">
                  <a:spcAft>
                    <a:spcPts val="0"/>
                  </a:spcAft>
                  <a:buClr>
                    <a:srgbClr val="C00000"/>
                  </a:buClr>
                  <a:buFont typeface="+mj-lt"/>
                  <a:buAutoNum type="alphaLcPeriod"/>
                  <a:tabLst>
                    <a:tab pos="914400" algn="l"/>
                    <a:tab pos="3140075"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3 </m:t>
                        </m:r>
                        <m:r>
                          <m:rPr>
                            <m:sty m:val="p"/>
                          </m:rPr>
                          <a:rPr lang="en-US" sz="2700" b="0" i="0" smtClean="0">
                            <a:latin typeface="Cambria Math" panose="02040503050406030204" pitchFamily="18" charset="0"/>
                            <a:cs typeface="Arial" panose="020B0604020202020204" pitchFamily="34" charset="0"/>
                          </a:rPr>
                          <m:t>x</m:t>
                        </m:r>
                        <m:r>
                          <a:rPr lang="en-US" sz="2700" b="0" i="0" smtClean="0">
                            <a:latin typeface="Cambria Math" panose="02040503050406030204" pitchFamily="18" charset="0"/>
                            <a:cs typeface="Arial" panose="020B0604020202020204" pitchFamily="34" charset="0"/>
                          </a:rPr>
                          <m:t> </m:t>
                        </m:r>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2</m:t>
                            </m:r>
                          </m:e>
                        </m:rad>
                      </m:num>
                      <m:den>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2</m:t>
                            </m:r>
                          </m:e>
                        </m:rad>
                      </m:den>
                    </m:f>
                  </m:oMath>
                </a14:m>
                <a:r>
                  <a:rPr lang="en-US" sz="2700" dirty="0"/>
                  <a:t> </a:t>
                </a:r>
                <a:r>
                  <a:rPr lang="en-US" sz="2700" dirty="0" smtClean="0"/>
                  <a:t>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2</m:t>
                            </m:r>
                          </m:e>
                        </m:rad>
                      </m:num>
                      <m:den>
                        <m:rad>
                          <m:radPr>
                            <m:degHide m:val="on"/>
                            <m:ctrlPr>
                              <a:rPr lang="en-US" sz="2700" i="1">
                                <a:latin typeface="Cambria Math" panose="02040503050406030204" pitchFamily="18" charset="0"/>
                              </a:rPr>
                            </m:ctrlPr>
                          </m:radPr>
                          <m:deg/>
                          <m:e>
                            <m:r>
                              <a:rPr lang="en-US" sz="2700" i="0">
                                <a:latin typeface="Cambria Math" panose="02040503050406030204" pitchFamily="18" charset="0"/>
                              </a:rPr>
                              <m:t>2</m:t>
                            </m:r>
                          </m:e>
                        </m:rad>
                      </m:den>
                    </m:f>
                  </m:oMath>
                </a14:m>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i="0">
                            <a:latin typeface="Cambria Math" panose="02040503050406030204" pitchFamily="18" charset="0"/>
                            <a:cs typeface="Arial" panose="020B0604020202020204" pitchFamily="34" charset="0"/>
                          </a:rPr>
                          <m:t>3 </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m:t>
                        </m:r>
                        <m:rad>
                          <m:radPr>
                            <m:degHide m:val="on"/>
                            <m:ctrlPr>
                              <a:rPr lang="en-US" sz="2700" i="1">
                                <a:latin typeface="Cambria Math" panose="02040503050406030204" pitchFamily="18" charset="0"/>
                              </a:rPr>
                            </m:ctrlPr>
                          </m:radPr>
                          <m:deg/>
                          <m:e>
                            <m:r>
                              <a:rPr lang="en-US" sz="2700" i="0">
                                <a:latin typeface="Cambria Math" panose="02040503050406030204" pitchFamily="18" charset="0"/>
                              </a:rPr>
                              <m:t>2</m:t>
                            </m:r>
                          </m:e>
                        </m:rad>
                        <m:r>
                          <a:rPr lang="en-US" sz="2700" b="0" i="0" smtClean="0">
                            <a:latin typeface="Cambria Math" panose="02040503050406030204" pitchFamily="18" charset="0"/>
                          </a:rPr>
                          <m:t> </m:t>
                        </m:r>
                        <m:r>
                          <m:rPr>
                            <m:sty m:val="p"/>
                          </m:rPr>
                          <a:rPr lang="en-US" sz="2700" i="0">
                            <a:latin typeface="Cambria Math" panose="02040503050406030204" pitchFamily="18" charset="0"/>
                            <a:cs typeface="Arial" panose="020B0604020202020204" pitchFamily="34" charset="0"/>
                          </a:rPr>
                          <m:t>x</m:t>
                        </m:r>
                        <m:r>
                          <a:rPr lang="en-US" sz="2700" i="0">
                            <a:latin typeface="Cambria Math" panose="02040503050406030204" pitchFamily="18" charset="0"/>
                            <a:cs typeface="Arial" panose="020B0604020202020204" pitchFamily="34" charset="0"/>
                          </a:rPr>
                          <m:t> </m:t>
                        </m:r>
                        <m:rad>
                          <m:radPr>
                            <m:degHide m:val="on"/>
                            <m:ctrlPr>
                              <a:rPr lang="en-US" sz="2700" i="1">
                                <a:latin typeface="Cambria Math" panose="02040503050406030204" pitchFamily="18" charset="0"/>
                              </a:rPr>
                            </m:ctrlPr>
                          </m:radPr>
                          <m:deg/>
                          <m:e>
                            <m:r>
                              <a:rPr lang="en-US" sz="2700" i="0">
                                <a:latin typeface="Cambria Math" panose="02040503050406030204" pitchFamily="18" charset="0"/>
                              </a:rPr>
                              <m:t>2</m:t>
                            </m:r>
                          </m:e>
                        </m:rad>
                      </m:num>
                      <m:den>
                        <m:rad>
                          <m:radPr>
                            <m:degHide m:val="on"/>
                            <m:ctrlPr>
                              <a:rPr lang="en-US" sz="2700" i="1">
                                <a:latin typeface="Cambria Math" panose="02040503050406030204" pitchFamily="18" charset="0"/>
                              </a:rPr>
                            </m:ctrlPr>
                          </m:radPr>
                          <m:deg/>
                          <m:e>
                            <m:r>
                              <a:rPr lang="en-US" sz="2700" i="0">
                                <a:latin typeface="Cambria Math" panose="02040503050406030204" pitchFamily="18" charset="0"/>
                              </a:rPr>
                              <m:t>2</m:t>
                            </m:r>
                          </m:e>
                        </m:rad>
                        <m:r>
                          <a:rPr lang="en-US" sz="2700" b="0" i="0" smtClean="0">
                            <a:latin typeface="Cambria Math" panose="02040503050406030204" pitchFamily="18" charset="0"/>
                          </a:rPr>
                          <m:t> </m:t>
                        </m:r>
                        <m:r>
                          <m:rPr>
                            <m:sty m:val="p"/>
                          </m:rPr>
                          <a:rPr lang="en-US" sz="2700" b="0" i="0" smtClean="0">
                            <a:latin typeface="Cambria Math" panose="02040503050406030204" pitchFamily="18" charset="0"/>
                          </a:rPr>
                          <m:t>x</m:t>
                        </m:r>
                        <m:r>
                          <a:rPr lang="en-US" sz="2700" i="0">
                            <a:latin typeface="Cambria Math" panose="02040503050406030204" pitchFamily="18" charset="0"/>
                            <a:cs typeface="Arial" panose="020B0604020202020204" pitchFamily="34" charset="0"/>
                          </a:rPr>
                          <m:t> </m:t>
                        </m:r>
                        <m:rad>
                          <m:radPr>
                            <m:degHide m:val="on"/>
                            <m:ctrlPr>
                              <a:rPr lang="en-US" sz="2700" i="1">
                                <a:latin typeface="Cambria Math" panose="02040503050406030204" pitchFamily="18" charset="0"/>
                              </a:rPr>
                            </m:ctrlPr>
                          </m:radPr>
                          <m:deg/>
                          <m:e>
                            <m:r>
                              <a:rPr lang="en-US" sz="2700" i="0">
                                <a:latin typeface="Cambria Math" panose="02040503050406030204" pitchFamily="18" charset="0"/>
                              </a:rPr>
                              <m:t>2</m:t>
                            </m:r>
                          </m:e>
                        </m:rad>
                      </m:den>
                    </m:f>
                  </m:oMath>
                </a14:m>
                <a:r>
                  <a:rPr lang="en-US" sz="2700" dirty="0" smtClean="0">
                    <a:latin typeface="Arial" panose="020B0604020202020204" pitchFamily="34" charset="0"/>
                    <a:cs typeface="Arial" panose="020B0604020202020204" pitchFamily="34" charset="0"/>
                  </a:rPr>
                  <a:t> = </a:t>
                </a:r>
              </a:p>
              <a:p>
                <a:pPr marL="971550" lvl="1" indent="-514350">
                  <a:spcAft>
                    <a:spcPts val="0"/>
                  </a:spcAft>
                  <a:buClr>
                    <a:srgbClr val="C00000"/>
                  </a:buClr>
                  <a:buFont typeface="+mj-lt"/>
                  <a:buAutoNum type="alphaLcPeriod"/>
                  <a:tabLst>
                    <a:tab pos="914400" algn="l"/>
                    <a:tab pos="3140075" algn="l"/>
                  </a:tabLst>
                </a:pPr>
                <a14:m>
                  <m:oMath xmlns:m="http://schemas.openxmlformats.org/officeDocument/2006/math">
                    <m:f>
                      <m:fPr>
                        <m:ctrlPr>
                          <a:rPr lang="en-US" sz="2700" i="1" smtClean="0">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6</m:t>
                        </m:r>
                        <m:r>
                          <a:rPr lang="en-US" sz="2700">
                            <a:latin typeface="Cambria Math" panose="02040503050406030204" pitchFamily="18" charset="0"/>
                            <a:cs typeface="Arial" panose="020B0604020202020204" pitchFamily="34" charset="0"/>
                          </a:rPr>
                          <m:t> </m:t>
                        </m:r>
                        <m:r>
                          <a:rPr lang="en-US" sz="2700" b="0" i="0" smtClean="0">
                            <a:latin typeface="Cambria Math" panose="02040503050406030204" pitchFamily="18" charset="0"/>
                            <a:cs typeface="Arial" panose="020B0604020202020204" pitchFamily="34" charset="0"/>
                          </a:rPr>
                          <m:t> − </m:t>
                        </m:r>
                        <m:rad>
                          <m:radPr>
                            <m:degHide m:val="on"/>
                            <m:ctrlPr>
                              <a:rPr lang="en-US" sz="2700" i="1">
                                <a:latin typeface="Cambria Math" panose="02040503050406030204" pitchFamily="18" charset="0"/>
                              </a:rPr>
                            </m:ctrlPr>
                          </m:radPr>
                          <m:deg/>
                          <m:e>
                            <m:r>
                              <a:rPr lang="en-US" sz="2700">
                                <a:latin typeface="Cambria Math" panose="02040503050406030204" pitchFamily="18" charset="0"/>
                              </a:rPr>
                              <m:t>3</m:t>
                            </m:r>
                          </m:e>
                        </m:rad>
                      </m:num>
                      <m:den>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3</m:t>
                            </m:r>
                          </m:e>
                        </m:rad>
                      </m:den>
                    </m:f>
                  </m:oMath>
                </a14:m>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c. </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19</m:t>
                        </m:r>
                        <m:r>
                          <a:rPr lang="en-US" sz="2700">
                            <a:latin typeface="Cambria Math" panose="02040503050406030204" pitchFamily="18" charset="0"/>
                            <a:cs typeface="Arial" panose="020B0604020202020204" pitchFamily="34" charset="0"/>
                          </a:rPr>
                          <m:t>  −</m:t>
                        </m:r>
                        <m:r>
                          <a:rPr lang="en-US" sz="2700" b="0" i="1" smtClean="0">
                            <a:latin typeface="Cambria Math" panose="02040503050406030204" pitchFamily="18" charset="0"/>
                            <a:cs typeface="Arial" panose="020B0604020202020204" pitchFamily="34" charset="0"/>
                          </a:rPr>
                          <m:t> </m:t>
                        </m:r>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7</m:t>
                            </m:r>
                          </m:e>
                        </m:rad>
                      </m:num>
                      <m:den>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7</m:t>
                            </m:r>
                          </m:e>
                        </m:rad>
                      </m:den>
                    </m:f>
                  </m:oMath>
                </a14:m>
                <a:endParaRPr lang="en-US" sz="27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a:tabLst>
                    <a:tab pos="914400" algn="l"/>
                    <a:tab pos="3140075"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5</m:t>
                        </m:r>
                        <m:r>
                          <a:rPr lang="en-US" sz="2700">
                            <a:latin typeface="Cambria Math" panose="02040503050406030204" pitchFamily="18" charset="0"/>
                            <a:cs typeface="Arial" panose="020B0604020202020204" pitchFamily="34" charset="0"/>
                          </a:rPr>
                          <m:t> </m:t>
                        </m:r>
                        <m:r>
                          <a:rPr lang="en-US" sz="2700" b="0" i="0" smtClean="0">
                            <a:latin typeface="Cambria Math" panose="02040503050406030204" pitchFamily="18" charset="0"/>
                            <a:cs typeface="Arial" panose="020B0604020202020204" pitchFamily="34" charset="0"/>
                          </a:rPr>
                          <m:t>+ </m:t>
                        </m:r>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5</m:t>
                            </m:r>
                          </m:e>
                        </m:rad>
                      </m:num>
                      <m:den>
                        <m:rad>
                          <m:radPr>
                            <m:degHide m:val="on"/>
                            <m:ctrlPr>
                              <a:rPr lang="en-US" sz="2700" i="1">
                                <a:latin typeface="Cambria Math" panose="02040503050406030204" pitchFamily="18" charset="0"/>
                              </a:rPr>
                            </m:ctrlPr>
                          </m:radPr>
                          <m:deg/>
                          <m:e>
                            <m:r>
                              <a:rPr lang="en-US" sz="2700" b="0" i="0" smtClean="0">
                                <a:latin typeface="Cambria Math" panose="02040503050406030204" pitchFamily="18" charset="0"/>
                              </a:rPr>
                              <m:t>5</m:t>
                            </m:r>
                          </m:e>
                        </m:rad>
                      </m:den>
                    </m:f>
                  </m:oMath>
                </a14:m>
                <a:endParaRPr lang="en-US" sz="27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3231796"/>
                <a:ext cx="5256584" cy="3523272"/>
              </a:xfrm>
              <a:prstGeom prst="rect">
                <a:avLst/>
              </a:prstGeom>
              <a:blipFill rotWithShape="0">
                <a:blip r:embed="rId4"/>
                <a:stretch>
                  <a:fillRect l="-1970" t="-1557" r="-3708"/>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0" name="Group 9"/>
          <p:cNvGrpSpPr/>
          <p:nvPr/>
        </p:nvGrpSpPr>
        <p:grpSpPr>
          <a:xfrm>
            <a:off x="288096" y="1255964"/>
            <a:ext cx="5173611" cy="1820188"/>
            <a:chOff x="3465597" y="1089031"/>
            <a:chExt cx="5309150" cy="1820188"/>
          </a:xfrm>
        </p:grpSpPr>
        <p:sp>
          <p:nvSpPr>
            <p:cNvPr id="11" name="Round Diagonal Corner Rectangle 10"/>
            <p:cNvSpPr/>
            <p:nvPr/>
          </p:nvSpPr>
          <p:spPr>
            <a:xfrm>
              <a:off x="3465597" y="1089031"/>
              <a:ext cx="5309150" cy="182018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550913" y="1605883"/>
                  <a:ext cx="5197552" cy="1242969"/>
                </a:xfrm>
                <a:prstGeom prst="rect">
                  <a:avLst/>
                </a:prstGeom>
              </p:spPr>
              <p:txBody>
                <a:bodyPr wrap="square">
                  <a:spAutoFit/>
                </a:bodyPr>
                <a:lstStyle/>
                <a:p>
                  <a:pPr>
                    <a:spcAft>
                      <a:spcPts val="0"/>
                    </a:spcAft>
                    <a:tabLst>
                      <a:tab pos="4972050" algn="r"/>
                    </a:tabLst>
                  </a:pPr>
                  <a:r>
                    <a:rPr lang="en-US" sz="2400" dirty="0" smtClean="0"/>
                    <a:t>Expand (5 - </a:t>
                  </a:r>
                  <a14:m>
                    <m:oMath xmlns:m="http://schemas.openxmlformats.org/officeDocument/2006/math">
                      <m:rad>
                        <m:radPr>
                          <m:degHide m:val="on"/>
                          <m:ctrlPr>
                            <a:rPr lang="en-US" sz="2400" i="1">
                              <a:latin typeface="Cambria Math" panose="02040503050406030204" pitchFamily="18" charset="0"/>
                            </a:rPr>
                          </m:ctrlPr>
                        </m:radPr>
                        <m:deg/>
                        <m:e>
                          <m:r>
                            <a:rPr lang="en-US" sz="2400" b="0" i="0" smtClean="0">
                              <a:latin typeface="Cambria Math" panose="02040503050406030204" pitchFamily="18" charset="0"/>
                            </a:rPr>
                            <m:t>5</m:t>
                          </m:r>
                        </m:e>
                      </m:rad>
                    </m:oMath>
                  </a14:m>
                  <a:r>
                    <a:rPr lang="en-US" sz="2400" dirty="0"/>
                    <a:t>)</a:t>
                  </a:r>
                  <a:r>
                    <a:rPr lang="en-US" sz="2400" baseline="30000" dirty="0"/>
                    <a:t>2</a:t>
                  </a:r>
                  <a:r>
                    <a:rPr lang="en-US" sz="2400" dirty="0"/>
                    <a:t>. Write your answer in the form </a:t>
                  </a:r>
                  <a:r>
                    <a:rPr lang="en-US" sz="2400" i="1" dirty="0" smtClean="0"/>
                    <a:t>a</a:t>
                  </a:r>
                  <a:r>
                    <a:rPr lang="en-US" sz="2400" dirty="0" smtClean="0"/>
                    <a:t> + </a:t>
                  </a:r>
                  <a:r>
                    <a:rPr lang="en-US" sz="2400" i="1" dirty="0" smtClean="0"/>
                    <a:t>b</a:t>
                  </a:r>
                  <a14:m>
                    <m:oMath xmlns:m="http://schemas.openxmlformats.org/officeDocument/2006/math">
                      <m:rad>
                        <m:radPr>
                          <m:degHide m:val="on"/>
                          <m:ctrlPr>
                            <a:rPr lang="en-US" sz="2400" i="1">
                              <a:latin typeface="Cambria Math" panose="02040503050406030204" pitchFamily="18" charset="0"/>
                            </a:rPr>
                          </m:ctrlPr>
                        </m:radPr>
                        <m:deg/>
                        <m:e>
                          <m:r>
                            <m:rPr>
                              <m:sty m:val="p"/>
                            </m:rPr>
                            <a:rPr lang="en-US" sz="2400" b="0" i="0" smtClean="0">
                              <a:latin typeface="Cambria Math" panose="02040503050406030204" pitchFamily="18" charset="0"/>
                            </a:rPr>
                            <m:t>c</m:t>
                          </m:r>
                        </m:e>
                      </m:rad>
                    </m:oMath>
                  </a14:m>
                  <a:r>
                    <a:rPr lang="en-US" sz="2400" dirty="0" smtClean="0"/>
                    <a:t> y </a:t>
                  </a:r>
                  <a:r>
                    <a:rPr lang="en-US" sz="2400" dirty="0"/>
                    <a:t>where </a:t>
                  </a:r>
                  <a:r>
                    <a:rPr lang="en-US" sz="2400" i="1" dirty="0"/>
                    <a:t>a</a:t>
                  </a:r>
                  <a:r>
                    <a:rPr lang="en-US" sz="2400" dirty="0"/>
                    <a:t>, </a:t>
                  </a:r>
                  <a:r>
                    <a:rPr lang="en-US" sz="2400" i="1" dirty="0" smtClean="0"/>
                    <a:t>b</a:t>
                  </a:r>
                  <a:r>
                    <a:rPr lang="en-US" sz="2400" dirty="0" smtClean="0"/>
                    <a:t> </a:t>
                  </a:r>
                  <a:r>
                    <a:rPr lang="en-US" sz="2400" dirty="0"/>
                    <a:t>and </a:t>
                  </a:r>
                  <a:r>
                    <a:rPr lang="en-US" sz="2400" i="1" dirty="0"/>
                    <a:t>c</a:t>
                  </a:r>
                  <a:r>
                    <a:rPr lang="en-US" sz="2400" dirty="0"/>
                    <a:t> are integers. </a:t>
                  </a:r>
                  <a:r>
                    <a:rPr lang="en-US" sz="2400" dirty="0" smtClean="0"/>
                    <a:t>	</a:t>
                  </a:r>
                  <a:r>
                    <a:rPr lang="en-US" sz="2400" b="1" dirty="0" smtClean="0"/>
                    <a:t>(2 </a:t>
                  </a:r>
                  <a:r>
                    <a:rPr lang="en-US" sz="2400" b="1" dirty="0"/>
                    <a:t>marks</a:t>
                  </a:r>
                  <a:r>
                    <a:rPr lang="en-US" sz="2400" b="1" dirty="0" smtClean="0"/>
                    <a:t>)</a:t>
                  </a:r>
                  <a:endParaRPr lang="en-US" sz="2400" b="1" dirty="0"/>
                </a:p>
              </p:txBody>
            </p:sp>
          </mc:Choice>
          <mc:Fallback xmlns="">
            <p:sp>
              <p:nvSpPr>
                <p:cNvPr id="13" name="Rectangle 12"/>
                <p:cNvSpPr>
                  <a:spLocks noRot="1" noChangeAspect="1" noMove="1" noResize="1" noEditPoints="1" noAdjustHandles="1" noChangeArrowheads="1" noChangeShapeType="1" noTextEdit="1"/>
                </p:cNvSpPr>
                <p:nvPr/>
              </p:nvSpPr>
              <p:spPr>
                <a:xfrm>
                  <a:off x="3550913" y="1605883"/>
                  <a:ext cx="5197552" cy="1242969"/>
                </a:xfrm>
                <a:prstGeom prst="rect">
                  <a:avLst/>
                </a:prstGeom>
                <a:blipFill rotWithShape="0">
                  <a:blip r:embed="rId6"/>
                  <a:stretch>
                    <a:fillRect l="-1925" t="-490" r="-3008" b="-10784"/>
                  </a:stretch>
                </a:blipFill>
              </p:spPr>
              <p:txBody>
                <a:bodyPr/>
                <a:lstStyle/>
                <a:p>
                  <a:r>
                    <a:rPr lang="en-US">
                      <a:noFill/>
                    </a:rPr>
                    <a:t> </a:t>
                  </a:r>
                </a:p>
              </p:txBody>
            </p:sp>
          </mc:Fallback>
        </mc:AlternateContent>
      </p:gr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3312408"/>
            <a:ext cx="548640" cy="548640"/>
          </a:xfrm>
          <a:prstGeom prst="rect">
            <a:avLst/>
          </a:prstGeom>
        </p:spPr>
      </p:pic>
    </p:spTree>
    <p:extLst>
      <p:ext uri="{BB962C8B-B14F-4D97-AF65-F5344CB8AC3E}">
        <p14:creationId xmlns:p14="http://schemas.microsoft.com/office/powerpoint/2010/main" val="594910701"/>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23421"/>
                <a:ext cx="5256584" cy="5452455"/>
              </a:xfrm>
              <a:prstGeom prst="rect">
                <a:avLst/>
              </a:prstGeom>
            </p:spPr>
            <p:txBody>
              <a:bodyPr wrap="square">
                <a:spAutoFit/>
              </a:bodyPr>
              <a:lstStyle/>
              <a:p>
                <a:pPr marL="514350" indent="-514350">
                  <a:spcAft>
                    <a:spcPts val="0"/>
                  </a:spcAft>
                  <a:buClr>
                    <a:srgbClr val="C00000"/>
                  </a:buClr>
                  <a:buFont typeface="+mj-lt"/>
                  <a:buAutoNum type="arabicPeriod" startAt="10"/>
                  <a:tabLst>
                    <a:tab pos="914400" algn="l"/>
                    <a:tab pos="3140075" algn="l"/>
                  </a:tabLst>
                </a:pPr>
                <a:r>
                  <a:rPr lang="en-US" sz="2800" dirty="0" smtClean="0">
                    <a:solidFill>
                      <a:srgbClr val="C00000"/>
                    </a:solidFill>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Work </a:t>
                </a:r>
                <a:r>
                  <a:rPr lang="en-US" sz="2800" dirty="0">
                    <a:latin typeface="Arial" panose="020B0604020202020204" pitchFamily="34" charset="0"/>
                    <a:cs typeface="Arial" panose="020B0604020202020204" pitchFamily="34" charset="0"/>
                  </a:rPr>
                  <a:t>out the area of each </a:t>
                </a:r>
                <a:r>
                  <a:rPr lang="en-US" sz="2800" dirty="0" smtClean="0">
                    <a:latin typeface="Arial" panose="020B0604020202020204" pitchFamily="34" charset="0"/>
                    <a:cs typeface="Arial" panose="020B0604020202020204" pitchFamily="34" charset="0"/>
                  </a:rPr>
                  <a:t>	shape. Write </a:t>
                </a:r>
                <a:r>
                  <a:rPr lang="en-US" sz="2800" dirty="0">
                    <a:latin typeface="Arial" panose="020B0604020202020204" pitchFamily="34" charset="0"/>
                    <a:cs typeface="Arial" panose="020B0604020202020204" pitchFamily="34" charset="0"/>
                  </a:rPr>
                  <a:t>your </a:t>
                </a:r>
                <a:r>
                  <a:rPr lang="en-US" sz="2800" dirty="0" smtClean="0">
                    <a:latin typeface="Arial" panose="020B0604020202020204" pitchFamily="34" charset="0"/>
                    <a:cs typeface="Arial" panose="020B0604020202020204" pitchFamily="34" charset="0"/>
                  </a:rPr>
                  <a:t>	answers </a:t>
                </a:r>
                <a:r>
                  <a:rPr lang="en-US" sz="2800" dirty="0">
                    <a:latin typeface="Arial" panose="020B0604020202020204" pitchFamily="34" charset="0"/>
                    <a:cs typeface="Arial" panose="020B0604020202020204" pitchFamily="34" charset="0"/>
                  </a:rPr>
                  <a:t>in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form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b</a:t>
                </a:r>
                <a14:m>
                  <m:oMath xmlns:m="http://schemas.openxmlformats.org/officeDocument/2006/math">
                    <m:rad>
                      <m:radPr>
                        <m:degHide m:val="on"/>
                        <m:ctrlPr>
                          <a:rPr lang="en-US" sz="2800" i="1">
                            <a:latin typeface="Cambria Math" panose="02040503050406030204" pitchFamily="18" charset="0"/>
                          </a:rPr>
                        </m:ctrlPr>
                      </m:radPr>
                      <m:deg/>
                      <m:e>
                        <m:r>
                          <m:rPr>
                            <m:sty m:val="p"/>
                          </m:rPr>
                          <a:rPr lang="en-US" sz="2800" b="0" i="0" smtClean="0">
                            <a:latin typeface="Cambria Math" panose="02040503050406030204" pitchFamily="18" charset="0"/>
                          </a:rPr>
                          <m:t>c</m:t>
                        </m:r>
                      </m:e>
                    </m:rad>
                  </m:oMath>
                </a14:m>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2"/>
                  <a:tabLst>
                    <a:tab pos="914400" algn="l"/>
                    <a:tab pos="3140075" algn="l"/>
                  </a:tabLst>
                </a:pPr>
                <a:r>
                  <a:rPr lang="en-US" sz="2800" b="1" dirty="0">
                    <a:solidFill>
                      <a:srgbClr val="C00000"/>
                    </a:solidFill>
                    <a:latin typeface="Arial" panose="020B0604020202020204" pitchFamily="34" charset="0"/>
                    <a:cs typeface="Arial" panose="020B0604020202020204" pitchFamily="34" charset="0"/>
                  </a:rPr>
                  <a:t>Reasoning</a:t>
                </a:r>
                <a:r>
                  <a:rPr lang="en-US" sz="2800" dirty="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Would the perimeter of each shape be rational or irrational? Explain.</a:t>
                </a:r>
                <a:endParaRPr lang="en-US" sz="28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23421"/>
                <a:ext cx="5256584" cy="5452455"/>
              </a:xfrm>
              <a:prstGeom prst="rect">
                <a:avLst/>
              </a:prstGeom>
              <a:blipFill rotWithShape="0">
                <a:blip r:embed="rId4"/>
                <a:stretch>
                  <a:fillRect l="-2086" t="-1230" r="-2781" b="-2237"/>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a:srcRect l="14789" t="41565" r="48964" b="37347"/>
          <a:stretch/>
        </p:blipFill>
        <p:spPr>
          <a:xfrm>
            <a:off x="323528" y="3068960"/>
            <a:ext cx="3137033" cy="1728192"/>
          </a:xfrm>
          <a:prstGeom prst="rect">
            <a:avLst/>
          </a:prstGeom>
        </p:spPr>
      </p:pic>
      <p:pic>
        <p:nvPicPr>
          <p:cNvPr id="14" name="Picture 13"/>
          <p:cNvPicPr>
            <a:picLocks noChangeAspect="1"/>
          </p:cNvPicPr>
          <p:nvPr/>
        </p:nvPicPr>
        <p:blipFill rotWithShape="1">
          <a:blip r:embed="rId5"/>
          <a:srcRect l="57129" t="41565" r="22039" b="37347"/>
          <a:stretch/>
        </p:blipFill>
        <p:spPr>
          <a:xfrm>
            <a:off x="3633069" y="3068960"/>
            <a:ext cx="1803027" cy="1728192"/>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886824647"/>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5256584" cy="4076052"/>
              </a:xfrm>
              <a:prstGeom prst="rect">
                <a:avLst/>
              </a:prstGeom>
            </p:spPr>
            <p:txBody>
              <a:bodyPr wrap="square">
                <a:spAutoFit/>
              </a:bodyPr>
              <a:lstStyle/>
              <a:p>
                <a:pPr marL="514350" indent="-514350">
                  <a:spcAft>
                    <a:spcPts val="0"/>
                  </a:spcAft>
                  <a:buClr>
                    <a:srgbClr val="C00000"/>
                  </a:buClr>
                  <a:buFont typeface="+mj-lt"/>
                  <a:buAutoNum type="arabicPeriod" startAt="13"/>
                  <a:tabLst>
                    <a:tab pos="914400" algn="l"/>
                    <a:tab pos="3140075" algn="l"/>
                  </a:tabLst>
                </a:pPr>
                <a:r>
                  <a:rPr lang="en-US" sz="2000" b="1" dirty="0" smtClean="0">
                    <a:solidFill>
                      <a:srgbClr val="C00000"/>
                    </a:solidFill>
                    <a:latin typeface="Arial" panose="020B0604020202020204" pitchFamily="34" charset="0"/>
                    <a:cs typeface="Arial" panose="020B0604020202020204" pitchFamily="34" charset="0"/>
                  </a:rPr>
                  <a:t>Reasoning  </a:t>
                </a:r>
                <a:r>
                  <a:rPr lang="en-US" sz="2000" dirty="0" smtClean="0">
                    <a:solidFill>
                      <a:srgbClr val="C00000"/>
                    </a:solidFill>
                    <a:latin typeface="Arial" panose="020B0604020202020204" pitchFamily="34" charset="0"/>
                    <a:cs typeface="Arial" panose="020B0604020202020204" pitchFamily="34" charset="0"/>
                  </a:rPr>
                  <a:t>a.</a:t>
                </a:r>
                <a:r>
                  <a:rPr lang="en-US" sz="2000" b="1" dirty="0" smtClean="0">
                    <a:solidFill>
                      <a:srgbClr val="C0000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Expand </a:t>
                </a:r>
                <a:r>
                  <a:rPr lang="en-US" sz="2000" dirty="0">
                    <a:latin typeface="Arial" panose="020B0604020202020204" pitchFamily="34" charset="0"/>
                    <a:cs typeface="Arial" panose="020B0604020202020204" pitchFamily="34" charset="0"/>
                  </a:rPr>
                  <a:t>and simplify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3 + </a:t>
                </a:r>
                <a14:m>
                  <m:oMath xmlns:m="http://schemas.openxmlformats.org/officeDocument/2006/math">
                    <m:rad>
                      <m:radPr>
                        <m:degHide m:val="on"/>
                        <m:ctrlPr>
                          <a:rPr lang="en-US" sz="2000" i="1">
                            <a:latin typeface="Cambria Math" panose="02040503050406030204" pitchFamily="18" charset="0"/>
                          </a:rPr>
                        </m:ctrlPr>
                      </m:radPr>
                      <m:deg/>
                      <m:e>
                        <m:r>
                          <a:rPr lang="en-US" sz="2000" b="0" i="0" smtClean="0">
                            <a:latin typeface="Cambria Math" panose="02040503050406030204" pitchFamily="18" charset="0"/>
                          </a:rPr>
                          <m:t>5</m:t>
                        </m:r>
                      </m:e>
                    </m:rad>
                  </m:oMath>
                </a14:m>
                <a:r>
                  <a:rPr lang="en-US" sz="2000" dirty="0">
                    <a:latin typeface="Arial" panose="020B0604020202020204" pitchFamily="34" charset="0"/>
                    <a:cs typeface="Arial" panose="020B0604020202020204" pitchFamily="34" charset="0"/>
                  </a:rPr>
                  <a:t>)(3 - </a:t>
                </a:r>
                <a14:m>
                  <m:oMath xmlns:m="http://schemas.openxmlformats.org/officeDocument/2006/math">
                    <m:rad>
                      <m:radPr>
                        <m:degHide m:val="on"/>
                        <m:ctrlPr>
                          <a:rPr lang="en-US" sz="2000" i="1">
                            <a:latin typeface="Cambria Math" panose="02040503050406030204" pitchFamily="18" charset="0"/>
                          </a:rPr>
                        </m:ctrlPr>
                      </m:radPr>
                      <m:deg/>
                      <m:e>
                        <m:r>
                          <a:rPr lang="en-US" sz="2000" b="0" i="0" smtClean="0">
                            <a:latin typeface="Cambria Math" panose="02040503050406030204" pitchFamily="18" charset="0"/>
                          </a:rPr>
                          <m:t>5</m:t>
                        </m:r>
                      </m:e>
                    </m:rad>
                  </m:oMath>
                </a14:m>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862013" lvl="1" indent="-404813">
                  <a:spcAft>
                    <a:spcPts val="0"/>
                  </a:spcAft>
                  <a:buClr>
                    <a:srgbClr val="C00000"/>
                  </a:buClr>
                  <a:buFont typeface="+mj-lt"/>
                  <a:buAutoNum type="alphaLcPeriod" startAt="2"/>
                  <a:tabLst>
                    <a:tab pos="3140075" algn="l"/>
                  </a:tabLst>
                </a:pP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your answer rational or irrational? </a:t>
                </a:r>
                <a:endParaRPr lang="en-US" sz="2000" dirty="0" smtClean="0">
                  <a:latin typeface="Arial" panose="020B0604020202020204" pitchFamily="34" charset="0"/>
                  <a:cs typeface="Arial" panose="020B0604020202020204" pitchFamily="34" charset="0"/>
                </a:endParaRPr>
              </a:p>
              <a:p>
                <a:pPr marL="862013" lvl="1" indent="-404813">
                  <a:spcAft>
                    <a:spcPts val="0"/>
                  </a:spcAft>
                  <a:buClr>
                    <a:srgbClr val="C00000"/>
                  </a:buClr>
                  <a:buFont typeface="+mj-lt"/>
                  <a:buAutoNum type="alphaLcPeriod" startAt="2"/>
                  <a:tabLst>
                    <a:tab pos="3140075"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can you tell if your answer will be rational or irrational? </a:t>
                </a:r>
                <a:endParaRPr lang="en-US" sz="2000" dirty="0" smtClean="0">
                  <a:latin typeface="Arial" panose="020B0604020202020204" pitchFamily="34" charset="0"/>
                  <a:cs typeface="Arial" panose="020B0604020202020204" pitchFamily="34" charset="0"/>
                </a:endParaRPr>
              </a:p>
              <a:p>
                <a:pPr marL="862013" lvl="1" indent="-404813">
                  <a:spcAft>
                    <a:spcPts val="0"/>
                  </a:spcAft>
                  <a:buClr>
                    <a:srgbClr val="C00000"/>
                  </a:buClr>
                  <a:buFont typeface="+mj-lt"/>
                  <a:buAutoNum type="alphaLcPeriod" startAt="2"/>
                  <a:tabLst>
                    <a:tab pos="3140075" algn="l"/>
                  </a:tabLst>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of these will have rational answers when expanded?</a:t>
                </a:r>
              </a:p>
              <a:p>
                <a:pPr marL="1311275" lvl="2" indent="-396875">
                  <a:spcAft>
                    <a:spcPts val="0"/>
                  </a:spcAft>
                  <a:buClr>
                    <a:srgbClr val="C00000"/>
                  </a:buClr>
                  <a:buFont typeface="+mj-lt"/>
                  <a:buAutoNum type="romanLcPeriod"/>
                  <a:tabLst>
                    <a:tab pos="914400" algn="l"/>
                    <a:tab pos="3140075" algn="l"/>
                  </a:tabLst>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7 + </a:t>
                </a:r>
                <a14:m>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oMath>
                </a14:m>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2 - </a:t>
                </a:r>
                <a14:m>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oMath>
                </a14:m>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1311275" lvl="2" indent="-396875">
                  <a:spcAft>
                    <a:spcPts val="0"/>
                  </a:spcAft>
                  <a:buClr>
                    <a:srgbClr val="C00000"/>
                  </a:buClr>
                  <a:buFont typeface="+mj-lt"/>
                  <a:buAutoNum type="romanLcPeriod"/>
                  <a:tabLst>
                    <a:tab pos="914400" algn="l"/>
                    <a:tab pos="3140075" algn="l"/>
                  </a:tabLst>
                </a:pPr>
                <a:r>
                  <a:rPr lang="en-US" sz="2000" dirty="0" smtClean="0">
                    <a:latin typeface="Arial" panose="020B0604020202020204" pitchFamily="34" charset="0"/>
                    <a:cs typeface="Arial" panose="020B0604020202020204" pitchFamily="34" charset="0"/>
                  </a:rPr>
                  <a:t>(7+  </a:t>
                </a:r>
                <a14:m>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oMath>
                </a14:m>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7 + </a:t>
                </a:r>
                <a14:m>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oMath>
                </a14:m>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1311275" lvl="2" indent="-396875">
                  <a:spcAft>
                    <a:spcPts val="0"/>
                  </a:spcAft>
                  <a:buClr>
                    <a:srgbClr val="C00000"/>
                  </a:buClr>
                  <a:buFont typeface="+mj-lt"/>
                  <a:buAutoNum type="romanLcPeriod"/>
                  <a:tabLst>
                    <a:tab pos="914400" algn="l"/>
                    <a:tab pos="3140075" algn="l"/>
                  </a:tabLst>
                </a:pPr>
                <a:r>
                  <a:rPr lang="en-US" sz="2000" dirty="0" smtClean="0">
                    <a:latin typeface="Arial" panose="020B0604020202020204" pitchFamily="34" charset="0"/>
                    <a:cs typeface="Arial" panose="020B0604020202020204" pitchFamily="34" charset="0"/>
                  </a:rPr>
                  <a:t>(7 </a:t>
                </a:r>
                <a:r>
                  <a:rPr lang="en-US" sz="2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oMath>
                </a14:m>
                <a:r>
                  <a:rPr lang="en-US" sz="2000" dirty="0" smtClean="0">
                    <a:latin typeface="Arial" panose="020B0604020202020204" pitchFamily="34" charset="0"/>
                    <a:cs typeface="Arial" panose="020B0604020202020204" pitchFamily="34" charset="0"/>
                  </a:rPr>
                  <a:t>)(7 - </a:t>
                </a:r>
                <a14:m>
                  <m:oMath xmlns:m="http://schemas.openxmlformats.org/officeDocument/2006/math">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oMath>
                </a14:m>
                <a:r>
                  <a:rPr lang="en-US" sz="2000" dirty="0" smtClean="0">
                    <a:latin typeface="Arial" panose="020B0604020202020204" pitchFamily="34" charset="0"/>
                    <a:cs typeface="Arial" panose="020B0604020202020204" pitchFamily="34" charset="0"/>
                  </a:rPr>
                  <a:t>)</a:t>
                </a:r>
              </a:p>
              <a:p>
                <a:pPr lvl="2">
                  <a:spcAft>
                    <a:spcPts val="0"/>
                  </a:spcAft>
                  <a:buClr>
                    <a:srgbClr val="C00000"/>
                  </a:buClr>
                  <a:tabLst>
                    <a:tab pos="914400" algn="l"/>
                    <a:tab pos="3140075" algn="l"/>
                  </a:tabLst>
                </a:pPr>
                <a:r>
                  <a:rPr lang="en-US" sz="2000" dirty="0" smtClean="0">
                    <a:latin typeface="Arial" panose="020B0604020202020204" pitchFamily="34" charset="0"/>
                    <a:cs typeface="Arial" panose="020B0604020202020204" pitchFamily="34" charset="0"/>
                  </a:rPr>
                  <a:t>Check </a:t>
                </a:r>
                <a:r>
                  <a:rPr lang="en-US" sz="2000" dirty="0">
                    <a:latin typeface="Arial" panose="020B0604020202020204" pitchFamily="34" charset="0"/>
                    <a:cs typeface="Arial" panose="020B0604020202020204" pitchFamily="34" charset="0"/>
                  </a:rPr>
                  <a:t>by expanding the brackets</a:t>
                </a:r>
                <a:r>
                  <a:rPr lang="en-US" sz="2000" dirty="0" smtClean="0">
                    <a:latin typeface="Arial" panose="020B0604020202020204" pitchFamily="34" charset="0"/>
                    <a:cs typeface="Arial" panose="020B0604020202020204" pitchFamily="34" charset="0"/>
                  </a:rPr>
                  <a:t>.</a:t>
                </a:r>
              </a:p>
              <a:p>
                <a:pPr marL="862013" lvl="1" indent="-404813">
                  <a:spcAft>
                    <a:spcPts val="0"/>
                  </a:spcAft>
                  <a:buClr>
                    <a:srgbClr val="C00000"/>
                  </a:buClr>
                  <a:buFont typeface="+mj-lt"/>
                  <a:buAutoNum type="alphaLcPeriod" startAt="2"/>
                  <a:tabLst>
                    <a:tab pos="3140075" algn="l"/>
                  </a:tabLst>
                </a:pPr>
                <a:r>
                  <a:rPr lang="en-US" sz="2000" dirty="0">
                    <a:latin typeface="Arial" panose="020B0604020202020204" pitchFamily="34" charset="0"/>
                    <a:cs typeface="Arial" panose="020B0604020202020204" pitchFamily="34" charset="0"/>
                  </a:rPr>
                  <a:t>Rationalise the denominator of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b="0" i="0" smtClean="0">
                            <a:latin typeface="Cambria Math" panose="02040503050406030204" pitchFamily="18" charset="0"/>
                            <a:cs typeface="Arial" panose="020B0604020202020204" pitchFamily="34" charset="0"/>
                          </a:rPr>
                          <m:t>1</m:t>
                        </m:r>
                      </m:num>
                      <m:den>
                        <m:r>
                          <a:rPr lang="en-US" sz="2000" b="0" i="0" smtClean="0">
                            <a:latin typeface="Cambria Math" panose="02040503050406030204" pitchFamily="18" charset="0"/>
                            <a:cs typeface="Arial" panose="020B0604020202020204" pitchFamily="34" charset="0"/>
                          </a:rPr>
                          <m:t>(</m:t>
                        </m:r>
                        <m:r>
                          <a:rPr lang="en-US" sz="2000">
                            <a:latin typeface="Cambria Math" panose="02040503050406030204" pitchFamily="18" charset="0"/>
                            <a:cs typeface="Arial" panose="020B0604020202020204" pitchFamily="34" charset="0"/>
                          </a:rPr>
                          <m:t>7</m:t>
                        </m:r>
                        <m:r>
                          <a:rPr lang="en-US" sz="2000" b="0" i="0" smtClean="0">
                            <a:latin typeface="Cambria Math" panose="02040503050406030204" pitchFamily="18" charset="0"/>
                            <a:cs typeface="Arial" panose="020B0604020202020204" pitchFamily="34" charset="0"/>
                          </a:rPr>
                          <m:t>+</m:t>
                        </m:r>
                        <m:rad>
                          <m:radPr>
                            <m:degHide m:val="on"/>
                            <m:ctrlPr>
                              <a:rPr lang="en-US" sz="2000" i="1">
                                <a:latin typeface="Cambria Math" panose="02040503050406030204" pitchFamily="18" charset="0"/>
                              </a:rPr>
                            </m:ctrlPr>
                          </m:radPr>
                          <m:deg/>
                          <m:e>
                            <m:r>
                              <a:rPr lang="en-US" sz="2000">
                                <a:latin typeface="Cambria Math" panose="02040503050406030204" pitchFamily="18" charset="0"/>
                              </a:rPr>
                              <m:t>2</m:t>
                            </m:r>
                          </m:e>
                        </m:rad>
                        <m:r>
                          <a:rPr lang="en-US" sz="2000" b="0" i="1" smtClean="0">
                            <a:latin typeface="Cambria Math" panose="02040503050406030204" pitchFamily="18" charset="0"/>
                          </a:rPr>
                          <m:t>)</m:t>
                        </m:r>
                      </m:den>
                    </m:f>
                  </m:oMath>
                </a14:m>
                <a:endParaRPr lang="en-US" sz="20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5256584" cy="4076052"/>
              </a:xfrm>
              <a:prstGeom prst="rect">
                <a:avLst/>
              </a:prstGeom>
              <a:blipFill rotWithShape="0">
                <a:blip r:embed="rId4"/>
                <a:stretch>
                  <a:fillRect l="-1043" t="-598" b="-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flipH="1">
                <a:off x="251520" y="5730383"/>
                <a:ext cx="5204539" cy="86696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Q13e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Multiply the numerator and denominator by (7 - </a:t>
                </a:r>
                <a14:m>
                  <m:oMath xmlns:m="http://schemas.openxmlformats.org/officeDocument/2006/math">
                    <m:rad>
                      <m:radPr>
                        <m:degHide m:val="on"/>
                        <m:ctrlPr>
                          <a:rPr lang="en-US" sz="2400" i="1" smtClean="0">
                            <a:solidFill>
                              <a:schemeClr val="tx1"/>
                            </a:solidFill>
                            <a:latin typeface="Cambria Math" panose="02040503050406030204" pitchFamily="18" charset="0"/>
                          </a:rPr>
                        </m:ctrlPr>
                      </m:radPr>
                      <m:deg/>
                      <m:e>
                        <m:r>
                          <a:rPr lang="en-US" sz="2400">
                            <a:solidFill>
                              <a:schemeClr val="tx1"/>
                            </a:solidFill>
                            <a:latin typeface="Cambria Math" panose="02040503050406030204" pitchFamily="18" charset="0"/>
                          </a:rPr>
                          <m:t>2</m:t>
                        </m:r>
                      </m:e>
                    </m:rad>
                  </m:oMath>
                </a14:m>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251520" y="5730383"/>
                <a:ext cx="5204539" cy="866969"/>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474002484"/>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540</a:t>
            </a:r>
            <a:endParaRPr lang="en-GB" sz="1400" b="1" dirty="0">
              <a:latin typeface="Calibri" panose="020F0502020204030204" pitchFamily="34" charset="0"/>
            </a:endParaRPr>
          </a:p>
        </p:txBody>
      </p:sp>
      <p:grpSp>
        <p:nvGrpSpPr>
          <p:cNvPr id="16" name="Group 15"/>
          <p:cNvGrpSpPr/>
          <p:nvPr/>
        </p:nvGrpSpPr>
        <p:grpSpPr>
          <a:xfrm>
            <a:off x="288096" y="1255964"/>
            <a:ext cx="5173611" cy="2317052"/>
            <a:chOff x="3465597" y="1089031"/>
            <a:chExt cx="5309150" cy="2317052"/>
          </a:xfrm>
        </p:grpSpPr>
        <p:sp>
          <p:nvSpPr>
            <p:cNvPr id="17" name="Round Diagonal Corner Rectangle 16"/>
            <p:cNvSpPr/>
            <p:nvPr/>
          </p:nvSpPr>
          <p:spPr>
            <a:xfrm>
              <a:off x="3465597" y="1089031"/>
              <a:ext cx="5309150" cy="231705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Diagonal Corner Rectangle 1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3550913" y="1666250"/>
                  <a:ext cx="5197552" cy="1720279"/>
                </a:xfrm>
                <a:prstGeom prst="rect">
                  <a:avLst/>
                </a:prstGeom>
              </p:spPr>
              <p:txBody>
                <a:bodyPr wrap="square">
                  <a:spAutoFit/>
                </a:bodyPr>
                <a:lstStyle/>
                <a:p>
                  <a:pPr>
                    <a:spcAft>
                      <a:spcPts val="0"/>
                    </a:spcAft>
                    <a:tabLst>
                      <a:tab pos="4972050" algn="r"/>
                    </a:tabLst>
                  </a:pPr>
                  <a:r>
                    <a:rPr lang="en-US" sz="2400" dirty="0" smtClean="0"/>
                    <a:t>Given that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m:rPr>
                              <m:nor/>
                            </m:rPr>
                            <a:rPr lang="en-US" sz="2000" dirty="0"/>
                            <m:t>8</m:t>
                          </m:r>
                          <m:r>
                            <m:rPr>
                              <m:nor/>
                            </m:rPr>
                            <a:rPr lang="en-US" sz="2000" b="0" i="0" dirty="0" smtClean="0"/>
                            <m:t> </m:t>
                          </m:r>
                          <m:r>
                            <m:rPr>
                              <m:nor/>
                            </m:rPr>
                            <a:rPr lang="en-US" sz="2000" dirty="0"/>
                            <m:t>−</m:t>
                          </m:r>
                          <m:rad>
                            <m:radPr>
                              <m:degHide m:val="on"/>
                              <m:ctrlPr>
                                <a:rPr lang="en-US" sz="2000" i="1">
                                  <a:latin typeface="Cambria Math" panose="02040503050406030204" pitchFamily="18" charset="0"/>
                                </a:rPr>
                              </m:ctrlPr>
                            </m:radPr>
                            <m:deg/>
                            <m:e>
                              <m:r>
                                <a:rPr lang="en-US" sz="2000" b="0" i="0" smtClean="0">
                                  <a:latin typeface="Cambria Math" panose="02040503050406030204" pitchFamily="18" charset="0"/>
                                </a:rPr>
                                <m:t>18</m:t>
                              </m:r>
                            </m:e>
                          </m:rad>
                        </m:num>
                        <m:den>
                          <m:rad>
                            <m:radPr>
                              <m:degHide m:val="on"/>
                              <m:ctrlPr>
                                <a:rPr lang="en-US" sz="2000" i="1">
                                  <a:latin typeface="Cambria Math" panose="02040503050406030204" pitchFamily="18" charset="0"/>
                                </a:rPr>
                              </m:ctrlPr>
                            </m:radPr>
                            <m:deg/>
                            <m:e>
                              <m:r>
                                <a:rPr lang="en-US" sz="2000" b="0" i="0" smtClean="0">
                                  <a:latin typeface="Cambria Math" panose="02040503050406030204" pitchFamily="18" charset="0"/>
                                </a:rPr>
                                <m:t>2</m:t>
                              </m:r>
                            </m:e>
                          </m:rad>
                        </m:den>
                      </m:f>
                    </m:oMath>
                  </a14:m>
                  <a:r>
                    <a:rPr lang="en-US" sz="2400" dirty="0" smtClean="0"/>
                    <a:t> = a + b</a:t>
                  </a:r>
                  <a14:m>
                    <m:oMath xmlns:m="http://schemas.openxmlformats.org/officeDocument/2006/math">
                      <m:rad>
                        <m:radPr>
                          <m:degHide m:val="on"/>
                          <m:ctrlPr>
                            <a:rPr lang="en-US" sz="2400" i="1">
                              <a:latin typeface="Cambria Math" panose="02040503050406030204" pitchFamily="18" charset="0"/>
                            </a:rPr>
                          </m:ctrlPr>
                        </m:radPr>
                        <m:deg/>
                        <m:e>
                          <m:r>
                            <a:rPr lang="en-US" sz="2400" b="0" i="0" smtClean="0">
                              <a:latin typeface="Cambria Math" panose="02040503050406030204" pitchFamily="18" charset="0"/>
                            </a:rPr>
                            <m:t>2</m:t>
                          </m:r>
                        </m:e>
                      </m:rad>
                    </m:oMath>
                  </a14:m>
                  <a:r>
                    <a:rPr lang="en-US" sz="2400" dirty="0" smtClean="0"/>
                    <a:t>,  where </a:t>
                  </a:r>
                  <a:r>
                    <a:rPr lang="en-US" sz="2400" i="1" dirty="0" smtClean="0"/>
                    <a:t>a</a:t>
                  </a:r>
                  <a:r>
                    <a:rPr lang="en-US" sz="2400" dirty="0" smtClean="0"/>
                    <a:t> and </a:t>
                  </a:r>
                  <a:r>
                    <a:rPr lang="en-US" sz="2400" i="1" dirty="0" smtClean="0"/>
                    <a:t>b</a:t>
                  </a:r>
                  <a:r>
                    <a:rPr lang="en-US" sz="2400" dirty="0" smtClean="0"/>
                    <a:t> are integers, find </a:t>
                  </a:r>
                  <a:r>
                    <a:rPr lang="en-US" sz="2400" dirty="0"/>
                    <a:t>the value of </a:t>
                  </a:r>
                  <a:r>
                    <a:rPr lang="en-US" sz="2400" i="1" dirty="0"/>
                    <a:t>a</a:t>
                  </a:r>
                  <a:r>
                    <a:rPr lang="en-US" sz="2400" dirty="0"/>
                    <a:t> and the value of </a:t>
                  </a:r>
                  <a:r>
                    <a:rPr lang="en-US" sz="2400" i="1" dirty="0"/>
                    <a:t>b</a:t>
                  </a:r>
                  <a:r>
                    <a:rPr lang="en-US" sz="2400" dirty="0"/>
                    <a:t>. </a:t>
                  </a:r>
                  <a:r>
                    <a:rPr lang="en-US" sz="2400" dirty="0" smtClean="0"/>
                    <a:t>	</a:t>
                  </a:r>
                  <a:r>
                    <a:rPr lang="en-US" sz="2400" b="1" dirty="0" smtClean="0"/>
                    <a:t>(</a:t>
                  </a:r>
                  <a:r>
                    <a:rPr lang="en-US" sz="2400" b="1" dirty="0"/>
                    <a:t>3 marks)</a:t>
                  </a:r>
                </a:p>
                <a:p>
                  <a:pPr>
                    <a:spcAft>
                      <a:spcPts val="0"/>
                    </a:spcAft>
                    <a:tabLst>
                      <a:tab pos="4972050" algn="r"/>
                    </a:tabLst>
                  </a:pPr>
                  <a:r>
                    <a:rPr lang="en-US" sz="2400" dirty="0" smtClean="0"/>
                    <a:t>	</a:t>
                  </a:r>
                  <a:r>
                    <a:rPr lang="en-US" sz="2400" i="1" dirty="0" smtClean="0"/>
                    <a:t>June </a:t>
                  </a:r>
                  <a:r>
                    <a:rPr lang="en-US" sz="2400" i="1" dirty="0"/>
                    <a:t>2011, Q22b, 1380/3H</a:t>
                  </a:r>
                  <a:endParaRPr lang="en-US" sz="2400" b="1" i="1" dirty="0"/>
                </a:p>
              </p:txBody>
            </p:sp>
          </mc:Choice>
          <mc:Fallback xmlns="">
            <p:sp>
              <p:nvSpPr>
                <p:cNvPr id="19" name="Rectangle 18"/>
                <p:cNvSpPr>
                  <a:spLocks noRot="1" noChangeAspect="1" noMove="1" noResize="1" noEditPoints="1" noAdjustHandles="1" noChangeArrowheads="1" noChangeShapeType="1" noTextEdit="1"/>
                </p:cNvSpPr>
                <p:nvPr/>
              </p:nvSpPr>
              <p:spPr>
                <a:xfrm>
                  <a:off x="3550913" y="1666250"/>
                  <a:ext cx="5197552" cy="1720279"/>
                </a:xfrm>
                <a:prstGeom prst="rect">
                  <a:avLst/>
                </a:prstGeom>
                <a:blipFill rotWithShape="0">
                  <a:blip r:embed="rId4"/>
                  <a:stretch>
                    <a:fillRect l="-1925" r="-1805" b="-74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Rectangle 19"/>
              <p:cNvSpPr/>
              <p:nvPr/>
            </p:nvSpPr>
            <p:spPr>
              <a:xfrm flipH="1">
                <a:off x="251520" y="3656070"/>
                <a:ext cx="5231907" cy="1141082"/>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a:solidFill>
                      <a:schemeClr val="tx1"/>
                    </a:solidFill>
                    <a:latin typeface="Arial" panose="020B0604020202020204" pitchFamily="34" charset="0"/>
                    <a:cs typeface="Arial" panose="020B0604020202020204" pitchFamily="34" charset="0"/>
                  </a:rPr>
                  <a:t>Exam hint</a:t>
                </a:r>
              </a:p>
              <a:p>
                <a:r>
                  <a:rPr lang="en-US" sz="2200" dirty="0">
                    <a:solidFill>
                      <a:schemeClr val="tx1"/>
                    </a:solidFill>
                    <a:latin typeface="Arial" panose="020B0604020202020204" pitchFamily="34" charset="0"/>
                    <a:cs typeface="Arial" panose="020B0604020202020204" pitchFamily="34" charset="0"/>
                  </a:rPr>
                  <a:t>Make sure you multiply both parts of the expression in the numerator by </a:t>
                </a:r>
                <a14:m>
                  <m:oMath xmlns:m="http://schemas.openxmlformats.org/officeDocument/2006/math">
                    <m:rad>
                      <m:radPr>
                        <m:degHide m:val="on"/>
                        <m:ctrlPr>
                          <a:rPr lang="en-US" sz="2200" i="1" smtClean="0">
                            <a:solidFill>
                              <a:schemeClr val="tx1"/>
                            </a:solidFill>
                            <a:latin typeface="Cambria Math" panose="02040503050406030204" pitchFamily="18" charset="0"/>
                          </a:rPr>
                        </m:ctrlPr>
                      </m:radPr>
                      <m:deg/>
                      <m:e>
                        <m:r>
                          <a:rPr lang="en-US" sz="2200">
                            <a:solidFill>
                              <a:schemeClr val="tx1"/>
                            </a:solidFill>
                            <a:latin typeface="Cambria Math" panose="02040503050406030204" pitchFamily="18" charset="0"/>
                          </a:rPr>
                          <m:t>2</m:t>
                        </m:r>
                      </m:e>
                    </m:rad>
                  </m:oMath>
                </a14:m>
                <a:r>
                  <a:rPr lang="en-US" sz="2200" dirty="0">
                    <a:solidFill>
                      <a:schemeClr val="tx1"/>
                    </a:solidFill>
                    <a:latin typeface="Arial" panose="020B0604020202020204" pitchFamily="34" charset="0"/>
                    <a:cs typeface="Arial" panose="020B0604020202020204" pitchFamily="34" charset="0"/>
                  </a:rPr>
                  <a:t>.</a:t>
                </a:r>
              </a:p>
            </p:txBody>
          </p:sp>
        </mc:Choice>
        <mc:Fallback xmlns="">
          <p:sp>
            <p:nvSpPr>
              <p:cNvPr id="20" name="Rectangle 19"/>
              <p:cNvSpPr>
                <a:spLocks noRot="1" noChangeAspect="1" noMove="1" noResize="1" noEditPoints="1" noAdjustHandles="1" noChangeArrowheads="1" noChangeShapeType="1" noTextEdit="1"/>
              </p:cNvSpPr>
              <p:nvPr/>
            </p:nvSpPr>
            <p:spPr>
              <a:xfrm flipH="1">
                <a:off x="251520" y="3656070"/>
                <a:ext cx="5231907" cy="1141082"/>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grpSp>
        <p:nvGrpSpPr>
          <p:cNvPr id="22" name="Group 21"/>
          <p:cNvGrpSpPr/>
          <p:nvPr/>
        </p:nvGrpSpPr>
        <p:grpSpPr>
          <a:xfrm>
            <a:off x="251519" y="4869160"/>
            <a:ext cx="8500605" cy="1730306"/>
            <a:chOff x="150163" y="6494199"/>
            <a:chExt cx="8500605" cy="1730306"/>
          </a:xfrm>
        </p:grpSpPr>
        <mc:AlternateContent xmlns:mc="http://schemas.openxmlformats.org/markup-compatibility/2006" xmlns:a14="http://schemas.microsoft.com/office/drawing/2010/main">
          <mc:Choice Requires="a14">
            <p:sp>
              <p:nvSpPr>
                <p:cNvPr id="23" name="Rectangle 22"/>
                <p:cNvSpPr/>
                <p:nvPr/>
              </p:nvSpPr>
              <p:spPr>
                <a:xfrm flipH="1">
                  <a:off x="150163" y="6673055"/>
                  <a:ext cx="8500605" cy="1551450"/>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To rationalize the fraction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1</m:t>
                          </m:r>
                        </m:num>
                        <m:den>
                          <m:r>
                            <a:rPr lang="en-US" sz="2400" b="0" i="1" smtClean="0">
                              <a:solidFill>
                                <a:schemeClr val="tx1"/>
                              </a:solidFill>
                              <a:latin typeface="Cambria Math" panose="02040503050406030204" pitchFamily="18" charset="0"/>
                            </a:rPr>
                            <m:t>𝑎</m:t>
                          </m:r>
                          <m:rad>
                            <m:radPr>
                              <m:degHide m:val="on"/>
                              <m:ctrlPr>
                                <a:rPr lang="en-US" sz="2400" i="1">
                                  <a:solidFill>
                                    <a:schemeClr val="tx1"/>
                                  </a:solidFill>
                                  <a:latin typeface="Cambria Math" panose="02040503050406030204" pitchFamily="18" charset="0"/>
                                </a:rPr>
                              </m:ctrlPr>
                            </m:radPr>
                            <m:deg/>
                            <m:e>
                              <m:r>
                                <m:rPr>
                                  <m:sty m:val="p"/>
                                </m:rPr>
                                <a:rPr lang="en-US" sz="2400" b="0" i="0" smtClean="0">
                                  <a:solidFill>
                                    <a:schemeClr val="tx1"/>
                                  </a:solidFill>
                                  <a:latin typeface="Cambria Math" panose="02040503050406030204" pitchFamily="18" charset="0"/>
                                </a:rPr>
                                <m:t>b</m:t>
                              </m:r>
                            </m:e>
                          </m:rad>
                        </m:den>
                      </m:f>
                    </m:oMath>
                  </a14:m>
                  <a:r>
                    <a:rPr lang="en-US" sz="2400" dirty="0" smtClean="0">
                      <a:solidFill>
                        <a:schemeClr val="tx1"/>
                      </a:solidFill>
                      <a:latin typeface="Arial" panose="020B0604020202020204" pitchFamily="34" charset="0"/>
                      <a:cs typeface="Arial" panose="020B0604020202020204" pitchFamily="34" charset="0"/>
                    </a:rPr>
                    <a:t>, multiply by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ad>
                            <m:radPr>
                              <m:degHide m:val="on"/>
                              <m:ctrlPr>
                                <a:rPr lang="en-US" sz="2400" i="1">
                                  <a:solidFill>
                                    <a:schemeClr val="tx1"/>
                                  </a:solidFill>
                                  <a:latin typeface="Cambria Math" panose="02040503050406030204" pitchFamily="18" charset="0"/>
                                </a:rPr>
                              </m:ctrlPr>
                            </m:radPr>
                            <m:deg/>
                            <m:e>
                              <m:r>
                                <m:rPr>
                                  <m:sty m:val="p"/>
                                </m:rPr>
                                <a:rPr lang="en-US" sz="2400" b="0" i="0" smtClean="0">
                                  <a:solidFill>
                                    <a:schemeClr val="tx1"/>
                                  </a:solidFill>
                                  <a:latin typeface="Cambria Math" panose="02040503050406030204" pitchFamily="18" charset="0"/>
                                </a:rPr>
                                <m:t>b</m:t>
                              </m:r>
                            </m:e>
                          </m:rad>
                        </m:num>
                        <m:den>
                          <m:rad>
                            <m:radPr>
                              <m:degHide m:val="on"/>
                              <m:ctrlPr>
                                <a:rPr lang="en-US" sz="2400" i="1">
                                  <a:solidFill>
                                    <a:schemeClr val="tx1"/>
                                  </a:solidFill>
                                  <a:latin typeface="Cambria Math" panose="02040503050406030204" pitchFamily="18" charset="0"/>
                                </a:rPr>
                              </m:ctrlPr>
                            </m:radPr>
                            <m:deg/>
                            <m:e>
                              <m:r>
                                <m:rPr>
                                  <m:sty m:val="p"/>
                                </m:rPr>
                                <a:rPr lang="en-US" sz="2400" b="0" i="0" smtClean="0">
                                  <a:solidFill>
                                    <a:schemeClr val="tx1"/>
                                  </a:solidFill>
                                  <a:latin typeface="Cambria Math" panose="02040503050406030204" pitchFamily="18" charset="0"/>
                                </a:rPr>
                                <m:t>b</m:t>
                              </m:r>
                            </m:e>
                          </m:rad>
                        </m:den>
                      </m:f>
                    </m:oMath>
                  </a14:m>
                  <a:endParaRPr lang="en-US" sz="2400" dirty="0" smtClean="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To rationalize the fraction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rPr>
                            <m:t>1</m:t>
                          </m:r>
                        </m:num>
                        <m:den>
                          <m:r>
                            <a:rPr lang="en-US" sz="2400" i="1">
                              <a:solidFill>
                                <a:schemeClr val="tx1"/>
                              </a:solidFill>
                              <a:latin typeface="Cambria Math" panose="02040503050406030204" pitchFamily="18" charset="0"/>
                            </a:rPr>
                            <m:t>𝑎</m:t>
                          </m:r>
                          <m:r>
                            <m:rPr>
                              <m:nor/>
                            </m:rPr>
                            <a:rPr lang="en-US" sz="2400" b="0" i="0" smtClean="0">
                              <a:solidFill>
                                <a:schemeClr val="tx1"/>
                              </a:solidFill>
                              <a:latin typeface="Cambria Math" panose="02040503050406030204" pitchFamily="18" charset="0"/>
                            </a:rPr>
                            <m:t> </m:t>
                          </m:r>
                          <m:r>
                            <m:rPr>
                              <m:nor/>
                            </m:rPr>
                            <a:rPr lang="en-US" sz="2400" dirty="0" smtClean="0">
                              <a:solidFill>
                                <a:schemeClr val="tx1"/>
                              </a:solidFill>
                              <a:latin typeface="arial" panose="020B0604020202020204" pitchFamily="34" charset="0"/>
                            </a:rPr>
                            <m:t>±</m:t>
                          </m:r>
                          <m:r>
                            <a:rPr lang="en-US" sz="2400" b="0" i="1" dirty="0" smtClean="0">
                              <a:solidFill>
                                <a:schemeClr val="tx1"/>
                              </a:solidFill>
                              <a:latin typeface="Cambria Math" panose="02040503050406030204" pitchFamily="18" charset="0"/>
                            </a:rPr>
                            <m:t> </m:t>
                          </m:r>
                          <m:rad>
                            <m:radPr>
                              <m:degHide m:val="on"/>
                              <m:ctrlPr>
                                <a:rPr lang="en-US" sz="2400" i="1">
                                  <a:solidFill>
                                    <a:schemeClr val="tx1"/>
                                  </a:solidFill>
                                  <a:latin typeface="Cambria Math" panose="02040503050406030204" pitchFamily="18" charset="0"/>
                                </a:rPr>
                              </m:ctrlPr>
                            </m:radPr>
                            <m:deg/>
                            <m:e>
                              <m:r>
                                <m:rPr>
                                  <m:sty m:val="p"/>
                                </m:rPr>
                                <a:rPr lang="en-US" sz="2400">
                                  <a:solidFill>
                                    <a:schemeClr val="tx1"/>
                                  </a:solidFill>
                                  <a:latin typeface="Cambria Math" panose="02040503050406030204" pitchFamily="18" charset="0"/>
                                </a:rPr>
                                <m:t>b</m:t>
                              </m:r>
                            </m:e>
                          </m:rad>
                        </m:den>
                      </m:f>
                    </m:oMath>
                  </a14:m>
                  <a:r>
                    <a:rPr lang="en-US" sz="2400" dirty="0">
                      <a:solidFill>
                        <a:schemeClr val="tx1"/>
                      </a:solidFill>
                      <a:latin typeface="Arial" panose="020B0604020202020204" pitchFamily="34" charset="0"/>
                      <a:cs typeface="Arial" panose="020B0604020202020204" pitchFamily="34" charset="0"/>
                    </a:rPr>
                    <a:t>, multiply by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𝑎</m:t>
                          </m:r>
                          <m:r>
                            <m:rPr>
                              <m:nor/>
                            </m:rPr>
                            <a:rPr lang="en-US" sz="2400" b="0" i="0" smtClean="0">
                              <a:solidFill>
                                <a:schemeClr val="tx1"/>
                              </a:solidFill>
                              <a:latin typeface="Cambria Math" panose="02040503050406030204" pitchFamily="18" charset="0"/>
                              <a:cs typeface="Arial" panose="020B0604020202020204" pitchFamily="34" charset="0"/>
                            </a:rPr>
                            <m:t> </m:t>
                          </m:r>
                          <m:r>
                            <m:rPr>
                              <m:nor/>
                            </m:rPr>
                            <a:rPr lang="en-US" sz="2400" dirty="0" smtClean="0">
                              <a:solidFill>
                                <a:schemeClr val="tx1"/>
                              </a:solidFill>
                              <a:latin typeface="arial" panose="020B0604020202020204" pitchFamily="34" charset="0"/>
                            </a:rPr>
                            <m:t>±</m:t>
                          </m:r>
                          <m:r>
                            <m:rPr>
                              <m:nor/>
                            </m:rPr>
                            <a:rPr lang="en-US" sz="2400" b="0" i="0" dirty="0" smtClean="0">
                              <a:solidFill>
                                <a:schemeClr val="tx1"/>
                              </a:solidFill>
                              <a:latin typeface="arial" panose="020B0604020202020204" pitchFamily="34" charset="0"/>
                            </a:rPr>
                            <m:t> </m:t>
                          </m:r>
                          <m:rad>
                            <m:radPr>
                              <m:degHide m:val="on"/>
                              <m:ctrlPr>
                                <a:rPr lang="en-US" sz="2400" i="1">
                                  <a:solidFill>
                                    <a:schemeClr val="tx1"/>
                                  </a:solidFill>
                                  <a:latin typeface="Cambria Math" panose="02040503050406030204" pitchFamily="18" charset="0"/>
                                </a:rPr>
                              </m:ctrlPr>
                            </m:radPr>
                            <m:deg/>
                            <m:e>
                              <m:r>
                                <m:rPr>
                                  <m:sty m:val="p"/>
                                </m:rPr>
                                <a:rPr lang="en-US" sz="2400">
                                  <a:solidFill>
                                    <a:schemeClr val="tx1"/>
                                  </a:solidFill>
                                  <a:latin typeface="Cambria Math" panose="02040503050406030204" pitchFamily="18" charset="0"/>
                                </a:rPr>
                                <m:t>b</m:t>
                              </m:r>
                            </m:e>
                          </m:rad>
                        </m:num>
                        <m:den>
                          <m:r>
                            <a:rPr lang="en-US" sz="2400" i="1">
                              <a:solidFill>
                                <a:schemeClr val="tx1"/>
                              </a:solidFill>
                              <a:latin typeface="Cambria Math" panose="02040503050406030204" pitchFamily="18" charset="0"/>
                              <a:cs typeface="Arial" panose="020B0604020202020204" pitchFamily="34" charset="0"/>
                            </a:rPr>
                            <m:t>𝑎</m:t>
                          </m:r>
                          <m:r>
                            <m:rPr>
                              <m:nor/>
                            </m:rPr>
                            <a:rPr lang="en-US" sz="2400" b="0" i="0" smtClean="0">
                              <a:solidFill>
                                <a:schemeClr val="tx1"/>
                              </a:solidFill>
                              <a:latin typeface="Cambria Math" panose="02040503050406030204" pitchFamily="18" charset="0"/>
                              <a:cs typeface="Arial" panose="020B0604020202020204" pitchFamily="34" charset="0"/>
                            </a:rPr>
                            <m:t> </m:t>
                          </m:r>
                          <m:r>
                            <m:rPr>
                              <m:nor/>
                            </m:rPr>
                            <a:rPr lang="en-US" sz="2400" dirty="0">
                              <a:solidFill>
                                <a:schemeClr val="tx1"/>
                              </a:solidFill>
                              <a:latin typeface="arial" panose="020B0604020202020204" pitchFamily="34" charset="0"/>
                            </a:rPr>
                            <m:t>±</m:t>
                          </m:r>
                          <m:r>
                            <m:rPr>
                              <m:nor/>
                            </m:rPr>
                            <a:rPr lang="en-US" sz="2400" b="0" i="0" dirty="0" smtClean="0">
                              <a:solidFill>
                                <a:schemeClr val="tx1"/>
                              </a:solidFill>
                              <a:latin typeface="arial" panose="020B0604020202020204" pitchFamily="34" charset="0"/>
                            </a:rPr>
                            <m:t> </m:t>
                          </m:r>
                          <m:rad>
                            <m:radPr>
                              <m:degHide m:val="on"/>
                              <m:ctrlPr>
                                <a:rPr lang="en-US" sz="2400" i="1">
                                  <a:solidFill>
                                    <a:schemeClr val="tx1"/>
                                  </a:solidFill>
                                  <a:latin typeface="Cambria Math" panose="02040503050406030204" pitchFamily="18" charset="0"/>
                                </a:rPr>
                              </m:ctrlPr>
                            </m:radPr>
                            <m:deg/>
                            <m:e>
                              <m:r>
                                <m:rPr>
                                  <m:sty m:val="p"/>
                                </m:rPr>
                                <a:rPr lang="en-US" sz="2400">
                                  <a:solidFill>
                                    <a:schemeClr val="tx1"/>
                                  </a:solidFill>
                                  <a:latin typeface="Cambria Math" panose="02040503050406030204" pitchFamily="18" charset="0"/>
                                </a:rPr>
                                <m:t>b</m:t>
                              </m:r>
                            </m:e>
                          </m:rad>
                        </m:den>
                      </m:f>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flipH="1">
                  <a:off x="150163" y="6673055"/>
                  <a:ext cx="8500605" cy="1551450"/>
                </a:xfrm>
                <a:prstGeom prst="rect">
                  <a:avLst/>
                </a:prstGeom>
                <a:blipFill rotWithShape="0">
                  <a:blip r:embed="rId6"/>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24" name="Pentagon 2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4</a:t>
              </a:r>
              <a:endParaRPr lang="en-US" b="1" dirty="0">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62012955"/>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17.5 – Surds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5256584" cy="5130379"/>
              </a:xfrm>
              <a:prstGeom prst="rect">
                <a:avLst/>
              </a:prstGeom>
            </p:spPr>
            <p:txBody>
              <a:bodyPr wrap="square">
                <a:spAutoFit/>
              </a:bodyPr>
              <a:lstStyle/>
              <a:p>
                <a:pPr marL="514350" indent="-514350">
                  <a:spcAft>
                    <a:spcPts val="0"/>
                  </a:spcAft>
                  <a:buClr>
                    <a:srgbClr val="C00000"/>
                  </a:buClr>
                  <a:buFont typeface="+mj-lt"/>
                  <a:buAutoNum type="arabicPeriod" startAt="14"/>
                  <a:tabLst>
                    <a:tab pos="914400" algn="l"/>
                    <a:tab pos="3140075" algn="l"/>
                  </a:tabLst>
                </a:pPr>
                <a:r>
                  <a:rPr lang="en-US" sz="2300" b="1" dirty="0" smtClean="0">
                    <a:solidFill>
                      <a:srgbClr val="C00000"/>
                    </a:solidFill>
                    <a:latin typeface="Arial" panose="020B0604020202020204" pitchFamily="34" charset="0"/>
                    <a:cs typeface="Arial" panose="020B0604020202020204" pitchFamily="34" charset="0"/>
                  </a:rPr>
                  <a:t>Reasoning  </a:t>
                </a:r>
                <a:r>
                  <a:rPr lang="en-US" sz="2300" dirty="0" smtClean="0">
                    <a:solidFill>
                      <a:srgbClr val="C00000"/>
                    </a:solidFill>
                    <a:latin typeface="Arial" panose="020B0604020202020204" pitchFamily="34" charset="0"/>
                    <a:cs typeface="Arial" panose="020B0604020202020204" pitchFamily="34" charset="0"/>
                  </a:rPr>
                  <a:t>a.</a:t>
                </a:r>
                <a:r>
                  <a:rPr lang="en-US" sz="2300" b="1" dirty="0" smtClean="0">
                    <a:solidFill>
                      <a:srgbClr val="C00000"/>
                    </a:solidFill>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Rationalise the denominators. Give your answers in the form </a:t>
                </a:r>
                <a:r>
                  <a:rPr lang="en-US" sz="2300" i="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2300" i="1">
                            <a:latin typeface="Cambria Math" panose="02040503050406030204" pitchFamily="18" charset="0"/>
                          </a:rPr>
                        </m:ctrlPr>
                      </m:radPr>
                      <m:deg/>
                      <m:e>
                        <m:r>
                          <a:rPr lang="en-US" sz="2300" b="0" i="1" smtClean="0">
                            <a:latin typeface="Cambria Math" panose="02040503050406030204" pitchFamily="18" charset="0"/>
                          </a:rPr>
                          <m:t>𝑏</m:t>
                        </m:r>
                      </m:e>
                    </m:rad>
                  </m:oMath>
                </a14:m>
                <a:r>
                  <a:rPr lang="en-US" sz="2300" dirty="0">
                    <a:latin typeface="Arial" panose="020B0604020202020204" pitchFamily="34" charset="0"/>
                    <a:cs typeface="Arial" panose="020B0604020202020204" pitchFamily="34" charset="0"/>
                  </a:rPr>
                  <a:t> or </a:t>
                </a:r>
                <a:r>
                  <a:rPr lang="en-US" sz="2300" i="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 </a:t>
                </a:r>
                <a:r>
                  <a:rPr lang="en-US" sz="2300" i="1" dirty="0" err="1">
                    <a:latin typeface="Arial" panose="020B0604020202020204" pitchFamily="34" charset="0"/>
                    <a:cs typeface="Arial" panose="020B0604020202020204" pitchFamily="34" charset="0"/>
                  </a:rPr>
                  <a:t>b</a:t>
                </a:r>
                <a14:m>
                  <m:oMath xmlns:m="http://schemas.openxmlformats.org/officeDocument/2006/math">
                    <m:rad>
                      <m:radPr>
                        <m:degHide m:val="on"/>
                        <m:ctrlPr>
                          <a:rPr lang="en-US" sz="2300" i="1" smtClean="0">
                            <a:latin typeface="Cambria Math" panose="02040503050406030204" pitchFamily="18" charset="0"/>
                          </a:rPr>
                        </m:ctrlPr>
                      </m:radPr>
                      <m:deg/>
                      <m:e>
                        <m:r>
                          <a:rPr lang="en-US" sz="2300" b="0" i="1" smtClean="0">
                            <a:latin typeface="Cambria Math" panose="02040503050406030204" pitchFamily="18" charset="0"/>
                          </a:rPr>
                          <m:t>𝑐</m:t>
                        </m:r>
                      </m:e>
                    </m:rad>
                  </m:oMath>
                </a14:m>
                <a:r>
                  <a:rPr lang="en-US" sz="2300" dirty="0">
                    <a:latin typeface="Arial" panose="020B0604020202020204" pitchFamily="34" charset="0"/>
                    <a:cs typeface="Arial" panose="020B0604020202020204" pitchFamily="34" charset="0"/>
                  </a:rPr>
                  <a:t> where </a:t>
                </a:r>
                <a:r>
                  <a:rPr lang="en-US" sz="2300" i="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a:t>
                </a:r>
                <a:r>
                  <a:rPr lang="en-US" sz="2300" i="1"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and </a:t>
                </a:r>
                <a:r>
                  <a:rPr lang="en-US" sz="2300" i="1" dirty="0">
                    <a:latin typeface="Arial" panose="020B0604020202020204" pitchFamily="34" charset="0"/>
                    <a:cs typeface="Arial" panose="020B0604020202020204" pitchFamily="34" charset="0"/>
                  </a:rPr>
                  <a:t>c</a:t>
                </a:r>
                <a:r>
                  <a:rPr lang="en-US" sz="2300" dirty="0">
                    <a:latin typeface="Arial" panose="020B0604020202020204" pitchFamily="34" charset="0"/>
                    <a:cs typeface="Arial" panose="020B0604020202020204" pitchFamily="34" charset="0"/>
                  </a:rPr>
                  <a:t> are </a:t>
                </a:r>
                <a:r>
                  <a:rPr lang="en-US" sz="2300" dirty="0" smtClean="0">
                    <a:latin typeface="Arial" panose="020B0604020202020204" pitchFamily="34" charset="0"/>
                    <a:cs typeface="Arial" panose="020B0604020202020204" pitchFamily="34" charset="0"/>
                  </a:rPr>
                  <a:t>rational</a:t>
                </a:r>
              </a:p>
              <a:p>
                <a:pPr marL="971550" lvl="1" indent="-514350">
                  <a:spcAft>
                    <a:spcPts val="0"/>
                  </a:spcAft>
                  <a:buClr>
                    <a:srgbClr val="C00000"/>
                  </a:buClr>
                  <a:buFont typeface="+mj-lt"/>
                  <a:buAutoNum type="alphaLcPeriod"/>
                  <a:tabLst>
                    <a:tab pos="914400" algn="l"/>
                    <a:tab pos="2052638" algn="l"/>
                    <a:tab pos="3433763"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1</m:t>
                        </m:r>
                      </m:num>
                      <m:den>
                        <m:r>
                          <a:rPr lang="en-US" sz="2300" b="0" i="0" smtClean="0">
                            <a:latin typeface="Cambria Math" panose="02040503050406030204" pitchFamily="18" charset="0"/>
                            <a:cs typeface="Arial" panose="020B0604020202020204" pitchFamily="34" charset="0"/>
                          </a:rPr>
                          <m:t>1 + </m:t>
                        </m:r>
                        <m:rad>
                          <m:radPr>
                            <m:degHide m:val="on"/>
                            <m:ctrlPr>
                              <a:rPr lang="en-US" sz="2300" i="1">
                                <a:latin typeface="Cambria Math" panose="02040503050406030204" pitchFamily="18" charset="0"/>
                              </a:rPr>
                            </m:ctrlPr>
                          </m:radPr>
                          <m:deg/>
                          <m:e>
                            <m:r>
                              <a:rPr lang="en-US" sz="2300">
                                <a:latin typeface="Cambria Math" panose="02040503050406030204" pitchFamily="18" charset="0"/>
                              </a:rPr>
                              <m:t>2</m:t>
                            </m:r>
                          </m:e>
                        </m:rad>
                      </m:den>
                    </m:f>
                  </m:oMath>
                </a14:m>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b.</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1</m:t>
                        </m:r>
                      </m:num>
                      <m:den>
                        <m:r>
                          <a:rPr lang="en-US" sz="2300" b="0" i="0" smtClean="0">
                            <a:latin typeface="Cambria Math" panose="02040503050406030204" pitchFamily="18" charset="0"/>
                            <a:cs typeface="Arial" panose="020B0604020202020204" pitchFamily="34" charset="0"/>
                          </a:rPr>
                          <m:t>5 −</m:t>
                        </m:r>
                        <m:r>
                          <a:rPr lang="en-US" sz="2300" b="0" i="1" smtClean="0">
                            <a:latin typeface="Cambria Math" panose="02040503050406030204" pitchFamily="18" charset="0"/>
                            <a:cs typeface="Arial" panose="020B0604020202020204" pitchFamily="34" charset="0"/>
                          </a:rPr>
                          <m:t> </m:t>
                        </m:r>
                        <m:rad>
                          <m:radPr>
                            <m:degHide m:val="on"/>
                            <m:ctrlPr>
                              <a:rPr lang="en-US" sz="2300" i="1">
                                <a:latin typeface="Cambria Math" panose="02040503050406030204" pitchFamily="18" charset="0"/>
                              </a:rPr>
                            </m:ctrlPr>
                          </m:radPr>
                          <m:deg/>
                          <m:e>
                            <m:r>
                              <a:rPr lang="en-US" sz="2300" b="0" i="0" smtClean="0">
                                <a:latin typeface="Cambria Math" panose="02040503050406030204" pitchFamily="18" charset="0"/>
                              </a:rPr>
                              <m:t>3</m:t>
                            </m:r>
                          </m:e>
                        </m:rad>
                      </m:den>
                    </m:f>
                  </m:oMath>
                </a14:m>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c.</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7</m:t>
                        </m:r>
                      </m:num>
                      <m:den>
                        <m:r>
                          <a:rPr lang="en-US" sz="2300" b="0" i="0" smtClean="0">
                            <a:latin typeface="Cambria Math" panose="02040503050406030204" pitchFamily="18" charset="0"/>
                            <a:cs typeface="Arial" panose="020B0604020202020204" pitchFamily="34" charset="0"/>
                          </a:rPr>
                          <m:t>4 − </m:t>
                        </m:r>
                        <m:rad>
                          <m:radPr>
                            <m:degHide m:val="on"/>
                            <m:ctrlPr>
                              <a:rPr lang="en-US" sz="2300" i="1">
                                <a:latin typeface="Cambria Math" panose="02040503050406030204" pitchFamily="18" charset="0"/>
                              </a:rPr>
                            </m:ctrlPr>
                          </m:radPr>
                          <m:deg/>
                          <m:e>
                            <m:r>
                              <a:rPr lang="en-US" sz="2300" b="0" i="0" smtClean="0">
                                <a:latin typeface="Cambria Math" panose="02040503050406030204" pitchFamily="18" charset="0"/>
                              </a:rPr>
                              <m:t>5</m:t>
                            </m:r>
                          </m:e>
                        </m:rad>
                      </m:den>
                    </m:f>
                  </m:oMath>
                </a14:m>
                <a:endParaRPr lang="en-US" sz="23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4"/>
                  <a:tabLst>
                    <a:tab pos="914400" algn="l"/>
                    <a:tab pos="2052638" algn="l"/>
                    <a:tab pos="3433763"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1</m:t>
                        </m:r>
                      </m:num>
                      <m:den>
                        <m:r>
                          <a:rPr lang="en-US" sz="2300">
                            <a:latin typeface="Cambria Math" panose="02040503050406030204" pitchFamily="18" charset="0"/>
                            <a:cs typeface="Arial" panose="020B0604020202020204" pitchFamily="34" charset="0"/>
                          </a:rPr>
                          <m:t>1</m:t>
                        </m:r>
                        <m:r>
                          <a:rPr lang="en-US" sz="2300" b="0" i="0" smtClean="0">
                            <a:latin typeface="Cambria Math" panose="02040503050406030204" pitchFamily="18" charset="0"/>
                            <a:cs typeface="Arial" panose="020B0604020202020204" pitchFamily="34" charset="0"/>
                          </a:rPr>
                          <m:t> </m:t>
                        </m:r>
                        <m:r>
                          <a:rPr lang="en-US" sz="2300">
                            <a:latin typeface="Cambria Math" panose="02040503050406030204" pitchFamily="18" charset="0"/>
                            <a:cs typeface="Arial" panose="020B0604020202020204" pitchFamily="34" charset="0"/>
                          </a:rPr>
                          <m:t>+</m:t>
                        </m:r>
                        <m:r>
                          <a:rPr lang="en-US" sz="2300" b="0" i="0" smtClean="0">
                            <a:latin typeface="Cambria Math" panose="02040503050406030204" pitchFamily="18" charset="0"/>
                            <a:cs typeface="Arial" panose="020B0604020202020204" pitchFamily="34" charset="0"/>
                          </a:rPr>
                          <m:t> </m:t>
                        </m:r>
                        <m:rad>
                          <m:radPr>
                            <m:degHide m:val="on"/>
                            <m:ctrlPr>
                              <a:rPr lang="en-US" sz="2300" i="1">
                                <a:latin typeface="Cambria Math" panose="02040503050406030204" pitchFamily="18" charset="0"/>
                              </a:rPr>
                            </m:ctrlPr>
                          </m:radPr>
                          <m:deg/>
                          <m:e>
                            <m:r>
                              <a:rPr lang="en-US" sz="2300" b="0" i="0" smtClean="0">
                                <a:latin typeface="Cambria Math" panose="02040503050406030204" pitchFamily="18" charset="0"/>
                              </a:rPr>
                              <m:t>6</m:t>
                            </m:r>
                          </m:e>
                        </m:rad>
                      </m:den>
                    </m:f>
                  </m:oMath>
                </a14:m>
                <a:r>
                  <a:rPr lang="en-US" sz="2300" dirty="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e.</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ad>
                          <m:radPr>
                            <m:degHide m:val="on"/>
                            <m:ctrlPr>
                              <a:rPr lang="en-US" sz="2300" i="1">
                                <a:latin typeface="Cambria Math" panose="02040503050406030204" pitchFamily="18" charset="0"/>
                              </a:rPr>
                            </m:ctrlPr>
                          </m:radPr>
                          <m:deg/>
                          <m:e>
                            <m:r>
                              <a:rPr lang="en-US" sz="2300" b="0" i="0" smtClean="0">
                                <a:latin typeface="Cambria Math" panose="02040503050406030204" pitchFamily="18" charset="0"/>
                              </a:rPr>
                              <m:t>5</m:t>
                            </m:r>
                          </m:e>
                        </m:rad>
                      </m:num>
                      <m:den>
                        <m:r>
                          <a:rPr lang="en-US" sz="2300" b="0" i="0" smtClean="0">
                            <a:latin typeface="Cambria Math" panose="02040503050406030204" pitchFamily="18" charset="0"/>
                            <a:cs typeface="Arial" panose="020B0604020202020204" pitchFamily="34" charset="0"/>
                          </a:rPr>
                          <m:t>1 −</m:t>
                        </m:r>
                        <m:r>
                          <a:rPr lang="en-US" sz="2300" b="0" i="1" smtClean="0">
                            <a:latin typeface="Cambria Math" panose="02040503050406030204" pitchFamily="18" charset="0"/>
                            <a:cs typeface="Arial" panose="020B0604020202020204" pitchFamily="34" charset="0"/>
                          </a:rPr>
                          <m:t> </m:t>
                        </m:r>
                        <m:rad>
                          <m:radPr>
                            <m:degHide m:val="on"/>
                            <m:ctrlPr>
                              <a:rPr lang="en-US" sz="2300" i="1">
                                <a:latin typeface="Cambria Math" panose="02040503050406030204" pitchFamily="18" charset="0"/>
                              </a:rPr>
                            </m:ctrlPr>
                          </m:radPr>
                          <m:deg/>
                          <m:e>
                            <m:r>
                              <a:rPr lang="en-US" sz="2300" b="0" i="0" smtClean="0">
                                <a:latin typeface="Cambria Math" panose="02040503050406030204" pitchFamily="18" charset="0"/>
                              </a:rPr>
                              <m:t>5</m:t>
                            </m:r>
                          </m:e>
                        </m:rad>
                      </m:den>
                    </m:f>
                  </m:oMath>
                </a14:m>
                <a:r>
                  <a:rPr lang="en-US" sz="2300" dirty="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f.</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6 + </m:t>
                        </m:r>
                        <m:rad>
                          <m:radPr>
                            <m:degHide m:val="on"/>
                            <m:ctrlPr>
                              <a:rPr lang="en-US" sz="2300" i="1">
                                <a:latin typeface="Cambria Math" panose="02040503050406030204" pitchFamily="18" charset="0"/>
                              </a:rPr>
                            </m:ctrlPr>
                          </m:radPr>
                          <m:deg/>
                          <m:e>
                            <m:r>
                              <a:rPr lang="en-US" sz="2300" b="0" i="0" smtClean="0">
                                <a:latin typeface="Cambria Math" panose="02040503050406030204" pitchFamily="18" charset="0"/>
                              </a:rPr>
                              <m:t>2</m:t>
                            </m:r>
                          </m:e>
                        </m:rad>
                      </m:num>
                      <m:den>
                        <m:r>
                          <a:rPr lang="en-US" sz="2300" b="0" i="0" smtClean="0">
                            <a:latin typeface="Cambria Math" panose="02040503050406030204" pitchFamily="18" charset="0"/>
                            <a:cs typeface="Arial" panose="020B0604020202020204" pitchFamily="34" charset="0"/>
                          </a:rPr>
                          <m:t>8</m:t>
                        </m:r>
                        <m:r>
                          <a:rPr lang="en-US" sz="2300">
                            <a:latin typeface="Cambria Math" panose="02040503050406030204" pitchFamily="18" charset="0"/>
                            <a:cs typeface="Arial" panose="020B0604020202020204" pitchFamily="34" charset="0"/>
                          </a:rPr>
                          <m:t> − </m:t>
                        </m:r>
                        <m:rad>
                          <m:radPr>
                            <m:degHide m:val="on"/>
                            <m:ctrlPr>
                              <a:rPr lang="en-US" sz="2300" i="1" smtClean="0">
                                <a:latin typeface="Cambria Math" panose="02040503050406030204" pitchFamily="18" charset="0"/>
                              </a:rPr>
                            </m:ctrlPr>
                          </m:radPr>
                          <m:deg/>
                          <m:e>
                            <m:r>
                              <a:rPr lang="en-US" sz="2300" b="0" i="0" smtClean="0">
                                <a:latin typeface="Cambria Math" panose="02040503050406030204" pitchFamily="18" charset="0"/>
                              </a:rPr>
                              <m:t>2</m:t>
                            </m:r>
                          </m:e>
                        </m:rad>
                      </m:den>
                    </m:f>
                  </m:oMath>
                </a14:m>
                <a:endParaRPr lang="en-US" sz="2300" dirty="0" smtClean="0">
                  <a:latin typeface="Arial" panose="020B0604020202020204" pitchFamily="34" charset="0"/>
                  <a:cs typeface="Arial" panose="020B0604020202020204" pitchFamily="34" charset="0"/>
                </a:endParaRPr>
              </a:p>
              <a:p>
                <a:pPr marL="514350" indent="-514350">
                  <a:spcAft>
                    <a:spcPts val="0"/>
                  </a:spcAft>
                  <a:buClr>
                    <a:srgbClr val="C00000"/>
                  </a:buClr>
                  <a:buFont typeface="+mj-lt"/>
                  <a:buAutoNum type="arabicPeriod" startAt="14"/>
                  <a:tabLst>
                    <a:tab pos="914400" algn="l"/>
                    <a:tab pos="2052638" algn="l"/>
                    <a:tab pos="3433763" algn="l"/>
                  </a:tabLst>
                </a:pPr>
                <a:r>
                  <a:rPr lang="en-US" sz="2300" dirty="0" smtClean="0">
                    <a:latin typeface="Arial" panose="020B0604020202020204" pitchFamily="34" charset="0"/>
                    <a:cs typeface="Arial" panose="020B0604020202020204" pitchFamily="34" charset="0"/>
                  </a:rPr>
                  <a:t>a. 	Solve </a:t>
                </a:r>
                <a:r>
                  <a:rPr lang="en-US" sz="2300" i="1" dirty="0" smtClean="0">
                    <a:latin typeface="Arial" panose="020B0604020202020204" pitchFamily="34" charset="0"/>
                    <a:cs typeface="Arial" panose="020B0604020202020204" pitchFamily="34" charset="0"/>
                  </a:rPr>
                  <a:t>x</a:t>
                </a:r>
                <a:r>
                  <a:rPr lang="en-US" sz="2300" baseline="30000" dirty="0" smtClean="0">
                    <a:latin typeface="Arial" panose="020B0604020202020204" pitchFamily="34" charset="0"/>
                    <a:cs typeface="Arial" panose="020B0604020202020204" pitchFamily="34" charset="0"/>
                  </a:rPr>
                  <a:t>2 </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6</a:t>
                </a:r>
                <a:r>
                  <a:rPr lang="en-US" sz="2300" i="1" dirty="0">
                    <a:latin typeface="Arial" panose="020B0604020202020204" pitchFamily="34" charset="0"/>
                    <a:cs typeface="Arial" panose="020B0604020202020204" pitchFamily="34" charset="0"/>
                  </a:rPr>
                  <a:t>x</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+ 1 </a:t>
                </a:r>
                <a:r>
                  <a:rPr lang="en-US" sz="2300" dirty="0">
                    <a:latin typeface="Arial" panose="020B0604020202020204" pitchFamily="34" charset="0"/>
                    <a:cs typeface="Arial" panose="020B0604020202020204" pitchFamily="34" charset="0"/>
                  </a:rPr>
                  <a:t>= 0 by using </a:t>
                </a:r>
                <a:r>
                  <a:rPr lang="en-US" sz="2300" dirty="0" smtClean="0">
                    <a:latin typeface="Arial" panose="020B0604020202020204" pitchFamily="34" charset="0"/>
                    <a:cs typeface="Arial" panose="020B0604020202020204" pitchFamily="34" charset="0"/>
                  </a:rPr>
                  <a:t>	the </a:t>
                </a:r>
                <a:r>
                  <a:rPr lang="en-US" sz="2300" dirty="0">
                    <a:latin typeface="Arial" panose="020B0604020202020204" pitchFamily="34" charset="0"/>
                    <a:cs typeface="Arial" panose="020B0604020202020204" pitchFamily="34" charset="0"/>
                  </a:rPr>
                  <a:t>quadratic formula.</a:t>
                </a:r>
              </a:p>
              <a:p>
                <a:pPr marL="914400" lvl="1" indent="-457200">
                  <a:spcAft>
                    <a:spcPts val="0"/>
                  </a:spcAft>
                  <a:buClr>
                    <a:srgbClr val="C00000"/>
                  </a:buClr>
                  <a:buFont typeface="+mj-lt"/>
                  <a:buAutoNum type="alphaLcPeriod" startAt="2"/>
                  <a:tabLst>
                    <a:tab pos="2052638" algn="l"/>
                    <a:tab pos="3433763" algn="l"/>
                  </a:tabLst>
                </a:pPr>
                <a:r>
                  <a:rPr lang="en-US" sz="2300" dirty="0" smtClean="0">
                    <a:latin typeface="Arial" panose="020B0604020202020204" pitchFamily="34" charset="0"/>
                    <a:cs typeface="Arial" panose="020B0604020202020204" pitchFamily="34" charset="0"/>
                  </a:rPr>
                  <a:t>Solve </a:t>
                </a:r>
                <a:r>
                  <a:rPr lang="en-US" sz="2300" dirty="0">
                    <a:latin typeface="Arial" panose="020B0604020202020204" pitchFamily="34" charset="0"/>
                    <a:cs typeface="Arial" panose="020B0604020202020204" pitchFamily="34" charset="0"/>
                  </a:rPr>
                  <a:t>the equation </a:t>
                </a:r>
                <a:r>
                  <a:rPr lang="en-US" sz="2300" i="1" dirty="0" smtClean="0">
                    <a:latin typeface="Arial" panose="020B0604020202020204" pitchFamily="34" charset="0"/>
                    <a:cs typeface="Arial" panose="020B0604020202020204" pitchFamily="34" charset="0"/>
                  </a:rPr>
                  <a:t>x</a:t>
                </a:r>
                <a:r>
                  <a:rPr lang="en-US" sz="2300" baseline="30000" dirty="0" smtClean="0">
                    <a:latin typeface="Arial" panose="020B0604020202020204" pitchFamily="34" charset="0"/>
                    <a:cs typeface="Arial" panose="020B0604020202020204" pitchFamily="34" charset="0"/>
                  </a:rPr>
                  <a:t>2</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t>
                </a:r>
                <a:r>
                  <a:rPr lang="en-US" sz="2300" dirty="0" smtClean="0">
                    <a:latin typeface="Arial" panose="020B0604020202020204" pitchFamily="34" charset="0"/>
                    <a:cs typeface="Arial" panose="020B0604020202020204" pitchFamily="34" charset="0"/>
                  </a:rPr>
                  <a:t>10</a:t>
                </a:r>
                <a:r>
                  <a:rPr lang="en-US" sz="2300" i="1" dirty="0" smtClean="0">
                    <a:latin typeface="Arial" panose="020B0604020202020204" pitchFamily="34" charset="0"/>
                    <a:cs typeface="Arial" panose="020B0604020202020204" pitchFamily="34" charset="0"/>
                  </a:rPr>
                  <a:t>x</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+ 13 = 0 by completing the square, </a:t>
                </a:r>
                <a:endParaRPr lang="en-US" sz="23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startAt="2"/>
                  <a:tabLst>
                    <a:tab pos="2052638" algn="l"/>
                    <a:tab pos="3433763" algn="l"/>
                  </a:tabLst>
                </a:pPr>
                <a:r>
                  <a:rPr lang="en-US" sz="2300" dirty="0" smtClean="0">
                    <a:latin typeface="Arial" panose="020B0604020202020204" pitchFamily="34" charset="0"/>
                    <a:cs typeface="Arial" panose="020B0604020202020204" pitchFamily="34" charset="0"/>
                  </a:rPr>
                  <a:t>Solve </a:t>
                </a:r>
                <a:r>
                  <a:rPr lang="en-US" sz="2300" dirty="0">
                    <a:latin typeface="Arial" panose="020B0604020202020204" pitchFamily="34" charset="0"/>
                    <a:cs typeface="Arial" panose="020B0604020202020204" pitchFamily="34" charset="0"/>
                  </a:rPr>
                  <a:t>the </a:t>
                </a:r>
                <a:r>
                  <a:rPr lang="en-US" sz="2300" dirty="0" smtClean="0">
                    <a:latin typeface="Arial" panose="020B0604020202020204" pitchFamily="34" charset="0"/>
                    <a:cs typeface="Arial" panose="020B0604020202020204" pitchFamily="34" charset="0"/>
                  </a:rPr>
                  <a:t>equation </a:t>
                </a:r>
                <a:r>
                  <a:rPr lang="en-US" sz="2300" i="1" dirty="0" smtClean="0">
                    <a:latin typeface="Arial" panose="020B0604020202020204" pitchFamily="34" charset="0"/>
                    <a:cs typeface="Arial" panose="020B0604020202020204" pitchFamily="34" charset="0"/>
                  </a:rPr>
                  <a:t>x</a:t>
                </a:r>
                <a:r>
                  <a:rPr lang="en-US" sz="2300" baseline="30000" dirty="0" smtClean="0">
                    <a:latin typeface="Arial" panose="020B0604020202020204" pitchFamily="34" charset="0"/>
                    <a:cs typeface="Arial" panose="020B0604020202020204" pitchFamily="34" charset="0"/>
                  </a:rPr>
                  <a:t>2 </a:t>
                </a:r>
                <a:r>
                  <a:rPr lang="en-US" sz="2300" dirty="0" smtClean="0">
                    <a:latin typeface="Arial" panose="020B0604020202020204" pitchFamily="34" charset="0"/>
                    <a:cs typeface="Arial" panose="020B0604020202020204" pitchFamily="34" charset="0"/>
                  </a:rPr>
                  <a:t>-16</a:t>
                </a:r>
                <a:r>
                  <a:rPr lang="en-US" sz="2300" i="1" dirty="0" smtClean="0">
                    <a:latin typeface="Arial" panose="020B0604020202020204" pitchFamily="34" charset="0"/>
                    <a:cs typeface="Arial" panose="020B0604020202020204" pitchFamily="34" charset="0"/>
                  </a:rPr>
                  <a:t>x</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+8 = </a:t>
                </a:r>
                <a:r>
                  <a:rPr lang="en-US" sz="2300" dirty="0" smtClean="0">
                    <a:latin typeface="Arial" panose="020B0604020202020204" pitchFamily="34" charset="0"/>
                    <a:cs typeface="Arial" panose="020B0604020202020204" pitchFamily="34" charset="0"/>
                  </a:rPr>
                  <a:t>0. Write </a:t>
                </a:r>
                <a:r>
                  <a:rPr lang="en-US" sz="2300" dirty="0">
                    <a:latin typeface="Arial" panose="020B0604020202020204" pitchFamily="34" charset="0"/>
                    <a:cs typeface="Arial" panose="020B0604020202020204" pitchFamily="34" charset="0"/>
                  </a:rPr>
                  <a:t>all your answers in surd form.</a:t>
                </a:r>
                <a:endParaRPr lang="en-US" sz="23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5256584" cy="5130379"/>
              </a:xfrm>
              <a:prstGeom prst="rect">
                <a:avLst/>
              </a:prstGeom>
              <a:blipFill rotWithShape="0">
                <a:blip r:embed="rId4"/>
                <a:stretch>
                  <a:fillRect l="-1390" t="-831" r="-2897"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flipH="1">
                <a:off x="5579401" y="5647027"/>
                <a:ext cx="3241071" cy="95032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Q14a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Multiply the numerator and denominator by </a:t>
                </a:r>
                <a:r>
                  <a:rPr lang="en-US" dirty="0" smtClean="0">
                    <a:solidFill>
                      <a:schemeClr val="tx1"/>
                    </a:solidFill>
                    <a:latin typeface="Arial" panose="020B0604020202020204" pitchFamily="34" charset="0"/>
                    <a:cs typeface="Arial" panose="020B0604020202020204" pitchFamily="34" charset="0"/>
                  </a:rPr>
                  <a:t>(1 </a:t>
                </a:r>
                <a:r>
                  <a:rPr lang="en-US" dirty="0">
                    <a:solidFill>
                      <a:schemeClr val="tx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a:solidFill>
                              <a:schemeClr val="tx1"/>
                            </a:solidFill>
                            <a:latin typeface="Cambria Math" panose="02040503050406030204" pitchFamily="18" charset="0"/>
                          </a:rPr>
                          <m:t>2</m:t>
                        </m:r>
                      </m:e>
                    </m:rad>
                  </m:oMath>
                </a14:m>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5579401" y="5647027"/>
                <a:ext cx="3241071" cy="950325"/>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2267033" y="5951021"/>
            <a:ext cx="3241071"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Q15a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Simplify your surd answer.</a:t>
            </a:r>
          </a:p>
        </p:txBody>
      </p:sp>
    </p:spTree>
    <p:extLst>
      <p:ext uri="{BB962C8B-B14F-4D97-AF65-F5344CB8AC3E}">
        <p14:creationId xmlns:p14="http://schemas.microsoft.com/office/powerpoint/2010/main" val="2322829407"/>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t>17.6 – Solving Algebraic Fraction Equations</a:t>
            </a:r>
            <a:endParaRPr lang="en-GB" sz="28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541</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34408095"/>
              </p:ext>
            </p:extLst>
          </p:nvPr>
        </p:nvGraphicFramePr>
        <p:xfrm>
          <a:off x="251518" y="1268761"/>
          <a:ext cx="8568952" cy="4608511"/>
        </p:xfrm>
        <a:graphic>
          <a:graphicData uri="http://schemas.openxmlformats.org/drawingml/2006/table">
            <a:tbl>
              <a:tblPr firstRow="1" bandRow="1">
                <a:effectLst/>
                <a:tableStyleId>{5940675A-B579-460E-94D1-54222C63F5DA}</a:tableStyleId>
              </a:tblPr>
              <a:tblGrid>
                <a:gridCol w="2142238"/>
                <a:gridCol w="1530172"/>
                <a:gridCol w="4896542"/>
              </a:tblGrid>
              <a:tr h="51079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Solve equations that involve algebraic fractions.</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Pharmacists use algebraic fraction equations to calculate the correct dosage when issuing medication.</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887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42351">
                <a:tc gridSpan="3">
                  <a:txBody>
                    <a:bodyPr/>
                    <a:lstStyle/>
                    <a:p>
                      <a:pPr marL="0" indent="0">
                        <a:buFont typeface="Arial" panose="020B0604020202020204" pitchFamily="34" charset="0"/>
                        <a:buNone/>
                      </a:pPr>
                      <a:r>
                        <a:rPr lang="en-US" sz="2800" i="0" dirty="0" smtClean="0">
                          <a:latin typeface="Arial" panose="020B0604020202020204" pitchFamily="34" charset="0"/>
                          <a:cs typeface="Arial" panose="020B0604020202020204" pitchFamily="34" charset="0"/>
                        </a:rPr>
                        <a:t>Find the LCM of</a:t>
                      </a:r>
                    </a:p>
                    <a:p>
                      <a:pPr marL="457200" indent="-457200">
                        <a:buFont typeface="Wingdings" panose="05000000000000000000" pitchFamily="2" charset="2"/>
                        <a:buChar char="§"/>
                      </a:pPr>
                      <a:r>
                        <a:rPr lang="en-US" sz="2800" i="0" dirty="0" smtClean="0">
                          <a:latin typeface="Arial" panose="020B0604020202020204" pitchFamily="34" charset="0"/>
                          <a:cs typeface="Arial" panose="020B0604020202020204" pitchFamily="34" charset="0"/>
                        </a:rPr>
                        <a:t>x and 4               4x and x</a:t>
                      </a:r>
                      <a:r>
                        <a:rPr lang="en-US" sz="2800" i="0" baseline="0" dirty="0" smtClean="0">
                          <a:latin typeface="Arial" panose="020B0604020202020204" pitchFamily="34" charset="0"/>
                          <a:cs typeface="Arial" panose="020B0604020202020204" pitchFamily="34" charset="0"/>
                        </a:rPr>
                        <a:t>               </a:t>
                      </a:r>
                      <a:r>
                        <a:rPr lang="en-US" sz="2800" i="0" dirty="0" err="1" smtClean="0">
                          <a:latin typeface="Arial" panose="020B0604020202020204" pitchFamily="34" charset="0"/>
                          <a:cs typeface="Arial" panose="020B0604020202020204" pitchFamily="34" charset="0"/>
                        </a:rPr>
                        <a:t>x</a:t>
                      </a:r>
                      <a:r>
                        <a:rPr lang="en-US" sz="2800" i="0" dirty="0" smtClean="0">
                          <a:latin typeface="Arial" panose="020B0604020202020204" pitchFamily="34" charset="0"/>
                          <a:cs typeface="Arial" panose="020B0604020202020204" pitchFamily="34" charset="0"/>
                        </a:rPr>
                        <a:t> + 3 and x + 2</a:t>
                      </a:r>
                      <a:endParaRPr lang="en-US" sz="27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17.6</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69887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550494"/>
              </a:xfrm>
              <a:prstGeom prst="rect">
                <a:avLst/>
              </a:prstGeom>
            </p:spPr>
            <p:txBody>
              <a:bodyPr wrap="square">
                <a:spAutoFit/>
              </a:bodyPr>
              <a:lstStyle/>
              <a:p>
                <a:pPr>
                  <a:buClr>
                    <a:srgbClr val="C00000"/>
                  </a:buClr>
                  <a:tabLst>
                    <a:tab pos="914400" algn="l"/>
                    <a:tab pos="2514600" algn="l"/>
                  </a:tabLst>
                </a:pPr>
                <a:r>
                  <a:rPr lang="en-US" sz="2900" b="1" dirty="0" smtClean="0">
                    <a:solidFill>
                      <a:srgbClr val="0070C0"/>
                    </a:solidFill>
                    <a:latin typeface="Arial" panose="020B0604020202020204" pitchFamily="34" charset="0"/>
                    <a:cs typeface="Arial" panose="020B0604020202020204" pitchFamily="34" charset="0"/>
                  </a:rPr>
                  <a:t>Algebraic </a:t>
                </a:r>
                <a:r>
                  <a:rPr lang="en-US" sz="2900" b="1" dirty="0">
                    <a:solidFill>
                      <a:srgbClr val="0070C0"/>
                    </a:solidFill>
                    <a:latin typeface="Arial" panose="020B0604020202020204" pitchFamily="34" charset="0"/>
                    <a:cs typeface="Arial" panose="020B0604020202020204" pitchFamily="34" charset="0"/>
                  </a:rPr>
                  <a:t>fluency</a:t>
                </a:r>
              </a:p>
              <a:p>
                <a:pPr marL="514350" indent="-514350">
                  <a:buClr>
                    <a:srgbClr val="C00000"/>
                  </a:buClr>
                  <a:buFont typeface="+mj-lt"/>
                  <a:buAutoNum type="arabicPeriod" startAt="5"/>
                  <a:tabLst>
                    <a:tab pos="914400" algn="l"/>
                    <a:tab pos="2514600" algn="l"/>
                  </a:tabLst>
                </a:pPr>
                <a:r>
                  <a:rPr lang="en-US" sz="2900" dirty="0">
                    <a:latin typeface="Arial" panose="020B0604020202020204" pitchFamily="34" charset="0"/>
                    <a:cs typeface="Arial" panose="020B0604020202020204" pitchFamily="34" charset="0"/>
                  </a:rPr>
                  <a:t>Solve these equations.</a:t>
                </a:r>
              </a:p>
              <a:p>
                <a:pPr marL="971550" lvl="1" indent="-514350">
                  <a:buClr>
                    <a:srgbClr val="C00000"/>
                  </a:buClr>
                  <a:buFont typeface="+mj-lt"/>
                  <a:buAutoNum type="alphaLcPeriod"/>
                  <a:tabLst>
                    <a:tab pos="914400" algn="l"/>
                    <a:tab pos="2514600"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m:t>
                        </m:r>
                        <m:r>
                          <a:rPr lang="en-US" sz="3200" b="0" i="1" smtClean="0">
                            <a:latin typeface="Cambria Math" panose="02040503050406030204" pitchFamily="18" charset="0"/>
                            <a:cs typeface="Arial" panose="020B0604020202020204" pitchFamily="34" charset="0"/>
                          </a:rPr>
                          <m:t>𝑛</m:t>
                        </m:r>
                        <m:r>
                          <a:rPr lang="en-US" sz="3200" b="0" i="0" smtClean="0">
                            <a:latin typeface="Cambria Math" panose="02040503050406030204" pitchFamily="18" charset="0"/>
                            <a:cs typeface="Arial" panose="020B0604020202020204" pitchFamily="34" charset="0"/>
                          </a:rPr>
                          <m:t> −4)</m:t>
                        </m:r>
                      </m:num>
                      <m:den>
                        <m:r>
                          <a:rPr lang="en-US" sz="3200" b="0" i="0" smtClean="0">
                            <a:latin typeface="Cambria Math" panose="02040503050406030204" pitchFamily="18" charset="0"/>
                            <a:cs typeface="Arial" panose="020B0604020202020204" pitchFamily="34" charset="0"/>
                          </a:rPr>
                          <m:t>3</m:t>
                        </m:r>
                      </m:den>
                    </m:f>
                  </m:oMath>
                </a14:m>
                <a:r>
                  <a:rPr lang="en-US" sz="2900" dirty="0" smtClean="0">
                    <a:latin typeface="Arial" panose="020B0604020202020204" pitchFamily="34" charset="0"/>
                    <a:cs typeface="Arial" panose="020B0604020202020204" pitchFamily="34" charset="0"/>
                  </a:rPr>
                  <a:t> = 12</a:t>
                </a:r>
              </a:p>
              <a:p>
                <a:pPr marL="971550" lvl="1" indent="-514350">
                  <a:buClr>
                    <a:srgbClr val="C00000"/>
                  </a:buClr>
                  <a:buFont typeface="+mj-lt"/>
                  <a:buAutoNum type="alphaLcPeriod"/>
                  <a:tabLst>
                    <a:tab pos="914400" algn="l"/>
                    <a:tab pos="2514600" algn="l"/>
                  </a:tabLst>
                </a:pPr>
                <a:r>
                  <a:rPr lang="en-US" sz="2900" dirty="0" smtClean="0">
                    <a:latin typeface="Arial" panose="020B0604020202020204" pitchFamily="34" charset="0"/>
                    <a:cs typeface="Arial" panose="020B0604020202020204" pitchFamily="34" charset="0"/>
                  </a:rPr>
                  <a:t>7</a:t>
                </a:r>
                <a:r>
                  <a:rPr lang="en-US" sz="2900" i="1" dirty="0" smtClean="0">
                    <a:latin typeface="Arial" panose="020B0604020202020204" pitchFamily="34" charset="0"/>
                    <a:cs typeface="Arial" panose="020B0604020202020204" pitchFamily="34" charset="0"/>
                  </a:rPr>
                  <a:t>p</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- 3 = 3</a:t>
                </a:r>
                <a:r>
                  <a:rPr lang="en-US" sz="2900" i="1" dirty="0">
                    <a:latin typeface="Arial" panose="020B0604020202020204" pitchFamily="34" charset="0"/>
                    <a:cs typeface="Arial" panose="020B0604020202020204" pitchFamily="34" charset="0"/>
                  </a:rPr>
                  <a:t>p</a:t>
                </a:r>
                <a:r>
                  <a:rPr lang="en-US" sz="2900" dirty="0">
                    <a:latin typeface="Arial" panose="020B0604020202020204" pitchFamily="34" charset="0"/>
                    <a:cs typeface="Arial" panose="020B0604020202020204" pitchFamily="34" charset="0"/>
                  </a:rPr>
                  <a:t> + 17</a:t>
                </a:r>
              </a:p>
              <a:p>
                <a:pPr marL="971550" lvl="1" indent="-514350">
                  <a:buClr>
                    <a:srgbClr val="C00000"/>
                  </a:buClr>
                  <a:buFont typeface="+mj-lt"/>
                  <a:buAutoNum type="alphaLcPeriod"/>
                  <a:tabLst>
                    <a:tab pos="914400" algn="l"/>
                    <a:tab pos="2514600" algn="l"/>
                  </a:tabLst>
                </a:pPr>
                <a:r>
                  <a:rPr lang="en-US" sz="2900" dirty="0" smtClean="0">
                    <a:latin typeface="Arial" panose="020B0604020202020204" pitchFamily="34" charset="0"/>
                    <a:cs typeface="Arial" panose="020B0604020202020204" pitchFamily="34" charset="0"/>
                  </a:rPr>
                  <a:t>4(</a:t>
                </a:r>
                <a:r>
                  <a:rPr lang="en-US" sz="2900" i="1" dirty="0" smtClean="0">
                    <a:latin typeface="Arial" panose="020B0604020202020204" pitchFamily="34" charset="0"/>
                    <a:cs typeface="Arial" panose="020B0604020202020204" pitchFamily="34" charset="0"/>
                  </a:rPr>
                  <a:t>d</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+ 5) = </a:t>
                </a:r>
                <a:r>
                  <a:rPr lang="en-US" sz="2900" dirty="0" smtClean="0">
                    <a:latin typeface="Arial" panose="020B0604020202020204" pitchFamily="34" charset="0"/>
                    <a:cs typeface="Arial" panose="020B0604020202020204" pitchFamily="34" charset="0"/>
                  </a:rPr>
                  <a:t>7(</a:t>
                </a:r>
                <a:r>
                  <a:rPr lang="en-US" sz="2900" i="1" dirty="0" smtClean="0">
                    <a:latin typeface="Arial" panose="020B0604020202020204" pitchFamily="34" charset="0"/>
                    <a:cs typeface="Arial" panose="020B0604020202020204" pitchFamily="34" charset="0"/>
                  </a:rPr>
                  <a:t>d </a:t>
                </a:r>
                <a:r>
                  <a:rPr lang="en-US" sz="2900" dirty="0" smtClean="0">
                    <a:latin typeface="Arial" panose="020B0604020202020204" pitchFamily="34" charset="0"/>
                    <a:cs typeface="Arial" panose="020B0604020202020204" pitchFamily="34" charset="0"/>
                  </a:rPr>
                  <a:t>- 1)</a:t>
                </a:r>
                <a:endParaRPr lang="en-US" sz="2900" dirty="0">
                  <a:latin typeface="Arial" panose="020B0604020202020204" pitchFamily="34" charset="0"/>
                  <a:cs typeface="Arial" panose="020B0604020202020204" pitchFamily="34" charset="0"/>
                </a:endParaRPr>
              </a:p>
              <a:p>
                <a:pPr marL="514350" indent="-514350">
                  <a:buClr>
                    <a:srgbClr val="C00000"/>
                  </a:buClr>
                  <a:buFont typeface="+mj-lt"/>
                  <a:buAutoNum type="arabicPeriod" startAt="5"/>
                  <a:tabLst>
                    <a:tab pos="914400" algn="l"/>
                    <a:tab pos="2514600" algn="l"/>
                  </a:tabLst>
                </a:pPr>
                <a:r>
                  <a:rPr lang="en-US" sz="2900" dirty="0" smtClean="0">
                    <a:latin typeface="Arial" panose="020B0604020202020204" pitchFamily="34" charset="0"/>
                    <a:cs typeface="Arial" panose="020B0604020202020204" pitchFamily="34" charset="0"/>
                  </a:rPr>
                  <a:t>Make </a:t>
                </a:r>
                <a:r>
                  <a:rPr lang="en-US" sz="2900" i="1" dirty="0">
                    <a:latin typeface="Arial" panose="020B0604020202020204" pitchFamily="34" charset="0"/>
                    <a:cs typeface="Arial" panose="020B0604020202020204" pitchFamily="34" charset="0"/>
                  </a:rPr>
                  <a:t>x</a:t>
                </a:r>
                <a:r>
                  <a:rPr lang="en-US" sz="2900" dirty="0">
                    <a:latin typeface="Arial" panose="020B0604020202020204" pitchFamily="34" charset="0"/>
                    <a:cs typeface="Arial" panose="020B0604020202020204" pitchFamily="34" charset="0"/>
                  </a:rPr>
                  <a:t> the subject of each formula.</a:t>
                </a:r>
              </a:p>
              <a:p>
                <a:pPr marL="971550" lvl="1" indent="-514350">
                  <a:buClr>
                    <a:srgbClr val="C00000"/>
                  </a:buClr>
                  <a:buFont typeface="+mj-lt"/>
                  <a:buAutoNum type="alphaLcPeriod"/>
                  <a:tabLst>
                    <a:tab pos="914400" algn="l"/>
                    <a:tab pos="2514600" algn="l"/>
                  </a:tabLst>
                </a:pPr>
                <a:r>
                  <a:rPr lang="en-US" sz="2900" i="1" dirty="0" smtClean="0">
                    <a:latin typeface="Arial" panose="020B0604020202020204" pitchFamily="34" charset="0"/>
                    <a:cs typeface="Arial" panose="020B0604020202020204" pitchFamily="34" charset="0"/>
                  </a:rPr>
                  <a:t>y</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4</a:t>
                </a:r>
                <a:r>
                  <a:rPr lang="en-US" sz="2900" i="1" dirty="0" smtClean="0">
                    <a:latin typeface="Arial" panose="020B0604020202020204" pitchFamily="34" charset="0"/>
                    <a:cs typeface="Arial" panose="020B0604020202020204" pitchFamily="34" charset="0"/>
                  </a:rPr>
                  <a:t>x</a:t>
                </a:r>
                <a:r>
                  <a:rPr lang="en-US" sz="2900" dirty="0" smtClean="0">
                    <a:latin typeface="Arial" panose="020B0604020202020204" pitchFamily="34" charset="0"/>
                    <a:cs typeface="Arial" panose="020B0604020202020204" pitchFamily="34" charset="0"/>
                  </a:rPr>
                  <a:t> + </a:t>
                </a:r>
                <a:r>
                  <a:rPr lang="en-US" sz="2900" dirty="0">
                    <a:latin typeface="Arial" panose="020B0604020202020204" pitchFamily="34" charset="0"/>
                    <a:cs typeface="Arial" panose="020B0604020202020204" pitchFamily="34" charset="0"/>
                  </a:rPr>
                  <a:t>7</a:t>
                </a:r>
              </a:p>
              <a:p>
                <a:pPr marL="971550" lvl="1" indent="-514350">
                  <a:buClr>
                    <a:srgbClr val="C00000"/>
                  </a:buClr>
                  <a:buFont typeface="+mj-lt"/>
                  <a:buAutoNum type="alphaLcPeriod"/>
                  <a:tabLst>
                    <a:tab pos="914400" algn="l"/>
                    <a:tab pos="2514600" algn="l"/>
                  </a:tabLst>
                </a:pPr>
                <a:r>
                  <a:rPr lang="en-US" sz="2900" i="1" dirty="0" smtClean="0">
                    <a:latin typeface="Arial" panose="020B0604020202020204" pitchFamily="34" charset="0"/>
                    <a:cs typeface="Arial" panose="020B0604020202020204" pitchFamily="34" charset="0"/>
                  </a:rPr>
                  <a:t>W</a:t>
                </a:r>
                <a:r>
                  <a:rPr lang="en-US" sz="2900" dirty="0" smtClean="0">
                    <a:latin typeface="Arial" panose="020B0604020202020204" pitchFamily="34" charset="0"/>
                    <a:cs typeface="Arial" panose="020B0604020202020204" pitchFamily="34" charset="0"/>
                  </a:rPr>
                  <a:t> = </a:t>
                </a:r>
                <a:r>
                  <a:rPr lang="en-US" sz="2900" i="1" dirty="0" smtClean="0">
                    <a:latin typeface="Arial" panose="020B0604020202020204" pitchFamily="34" charset="0"/>
                    <a:cs typeface="Arial" panose="020B0604020202020204" pitchFamily="34" charset="0"/>
                  </a:rPr>
                  <a:t>h</a:t>
                </a:r>
                <a:r>
                  <a:rPr lang="en-US" sz="2900" dirty="0" smtClean="0">
                    <a:latin typeface="Arial" panose="020B0604020202020204" pitchFamily="34" charset="0"/>
                    <a:cs typeface="Arial" panose="020B0604020202020204" pitchFamily="34" charset="0"/>
                  </a:rPr>
                  <a:t> + 3</a:t>
                </a:r>
                <a:r>
                  <a:rPr lang="en-US" sz="2900" i="1" dirty="0" smtClean="0">
                    <a:latin typeface="Arial" panose="020B0604020202020204" pitchFamily="34" charset="0"/>
                    <a:cs typeface="Arial" panose="020B0604020202020204" pitchFamily="34" charset="0"/>
                  </a:rPr>
                  <a:t>hx</a:t>
                </a:r>
                <a:endParaRPr lang="en-US" sz="2900" i="1"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n-US" sz="2900" i="1" dirty="0" smtClean="0">
                    <a:latin typeface="Arial" panose="020B0604020202020204" pitchFamily="34" charset="0"/>
                    <a:cs typeface="Arial" panose="020B0604020202020204" pitchFamily="34" charset="0"/>
                  </a:rPr>
                  <a:t>y</a:t>
                </a:r>
                <a:r>
                  <a:rPr lang="en-US" sz="2900" dirty="0" smtClean="0">
                    <a:latin typeface="Arial" panose="020B0604020202020204" pitchFamily="34" charset="0"/>
                    <a:cs typeface="Arial" panose="020B0604020202020204" pitchFamily="34" charset="0"/>
                  </a:rPr>
                  <a:t> = 4(</a:t>
                </a:r>
                <a:r>
                  <a:rPr lang="en-US" sz="2900" i="1" dirty="0" smtClean="0">
                    <a:latin typeface="Arial" panose="020B0604020202020204" pitchFamily="34" charset="0"/>
                    <a:cs typeface="Arial" panose="020B0604020202020204" pitchFamily="34" charset="0"/>
                  </a:rPr>
                  <a:t>x</a:t>
                </a:r>
                <a:r>
                  <a:rPr lang="en-US" sz="2900" dirty="0" smtClean="0">
                    <a:latin typeface="Arial" panose="020B0604020202020204" pitchFamily="34" charset="0"/>
                    <a:cs typeface="Arial" panose="020B0604020202020204" pitchFamily="34" charset="0"/>
                  </a:rPr>
                  <a:t> + 1)</a:t>
                </a:r>
              </a:p>
              <a:p>
                <a:pPr marL="971550" lvl="1" indent="-514350">
                  <a:buClr>
                    <a:srgbClr val="C00000"/>
                  </a:buClr>
                  <a:buFont typeface="+mj-lt"/>
                  <a:buAutoNum type="alphaLcPeriod"/>
                  <a:tabLst>
                    <a:tab pos="914400" algn="l"/>
                    <a:tab pos="2514600" algn="l"/>
                  </a:tabLst>
                </a:pPr>
                <a:r>
                  <a:rPr lang="en-US" sz="2900" i="1" dirty="0" smtClean="0">
                    <a:latin typeface="Arial" panose="020B0604020202020204" pitchFamily="34" charset="0"/>
                    <a:cs typeface="Arial" panose="020B0604020202020204" pitchFamily="34" charset="0"/>
                  </a:rPr>
                  <a:t>P =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6</m:t>
                        </m:r>
                        <m:r>
                          <a:rPr lang="en-US" sz="2800" b="0" i="1" smtClean="0">
                            <a:latin typeface="Cambria Math" panose="02040503050406030204" pitchFamily="18" charset="0"/>
                            <a:cs typeface="Arial" panose="020B0604020202020204" pitchFamily="34" charset="0"/>
                          </a:rPr>
                          <m:t>𝑥</m:t>
                        </m:r>
                        <m:r>
                          <a:rPr lang="en-US" sz="2800" b="0" i="0" smtClean="0">
                            <a:latin typeface="Cambria Math" panose="02040503050406030204" pitchFamily="18" charset="0"/>
                            <a:cs typeface="Arial" panose="020B0604020202020204" pitchFamily="34" charset="0"/>
                          </a:rPr>
                          <m:t>+1</m:t>
                        </m:r>
                        <m:r>
                          <a:rPr lang="en-US" sz="2800">
                            <a:latin typeface="Cambria Math" panose="02040503050406030204" pitchFamily="18" charset="0"/>
                            <a:cs typeface="Arial" panose="020B0604020202020204" pitchFamily="34" charset="0"/>
                          </a:rPr>
                          <m:t>)</m:t>
                        </m:r>
                      </m:num>
                      <m:den>
                        <m:r>
                          <a:rPr lang="en-US" sz="2800">
                            <a:latin typeface="Cambria Math" panose="02040503050406030204" pitchFamily="18" charset="0"/>
                            <a:cs typeface="Arial" panose="020B0604020202020204" pitchFamily="34" charset="0"/>
                          </a:rPr>
                          <m:t>3</m:t>
                        </m:r>
                      </m:den>
                    </m:f>
                  </m:oMath>
                </a14:m>
                <a:endParaRPr lang="pl-PL" sz="2900"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550494"/>
              </a:xfrm>
              <a:prstGeom prst="rect">
                <a:avLst/>
              </a:prstGeom>
              <a:blipFill rotWithShape="0">
                <a:blip r:embed="rId4"/>
                <a:stretch>
                  <a:fillRect l="-2433" t="-1098" r="-811"/>
                </a:stretch>
              </a:blipFill>
            </p:spPr>
            <p:txBody>
              <a:bodyPr/>
              <a:lstStyle/>
              <a:p>
                <a:r>
                  <a:rPr lang="en-US">
                    <a:noFill/>
                  </a:rPr>
                  <a:t> </a:t>
                </a:r>
              </a:p>
            </p:txBody>
          </p:sp>
        </mc:Fallback>
      </mc:AlternateContent>
    </p:spTree>
    <p:extLst>
      <p:ext uri="{BB962C8B-B14F-4D97-AF65-F5344CB8AC3E}">
        <p14:creationId xmlns:p14="http://schemas.microsoft.com/office/powerpoint/2010/main" val="2378316965"/>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17.6 – Solving Algebraic Fraction Equations</a:t>
            </a:r>
            <a:endParaRPr lang="en-GB" sz="32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4896544" cy="5548827"/>
              </a:xfrm>
              <a:prstGeom prst="rect">
                <a:avLst/>
              </a:prstGeom>
            </p:spPr>
            <p:txBody>
              <a:bodyPr wrap="square">
                <a:spAutoFit/>
              </a:bodyPr>
              <a:lstStyle/>
              <a:p>
                <a:pPr marL="396875" indent="-396875">
                  <a:spcAft>
                    <a:spcPts val="0"/>
                  </a:spcAft>
                  <a:buClr>
                    <a:srgbClr val="C00000"/>
                  </a:buClr>
                  <a:buFont typeface="+mj-lt"/>
                  <a:buAutoNum type="arabicPeriod"/>
                  <a:tabLst>
                    <a:tab pos="914400" algn="l"/>
                    <a:tab pos="2346325" algn="l"/>
                  </a:tabLst>
                </a:pPr>
                <a:r>
                  <a:rPr lang="en-US" sz="2100" dirty="0" smtClean="0">
                    <a:latin typeface="Arial" panose="020B0604020202020204" pitchFamily="34" charset="0"/>
                    <a:cs typeface="Arial" panose="020B0604020202020204" pitchFamily="34" charset="0"/>
                  </a:rPr>
                  <a:t>Simplify</a:t>
                </a:r>
              </a:p>
              <a:p>
                <a:pPr marL="793750" lvl="1" indent="-396875">
                  <a:spcAft>
                    <a:spcPts val="1200"/>
                  </a:spcAft>
                  <a:buClr>
                    <a:srgbClr val="C00000"/>
                  </a:buClr>
                  <a:buFont typeface="+mj-lt"/>
                  <a:buAutoNum type="alphaLcPeriod"/>
                  <a:tabLst>
                    <a:tab pos="914400" algn="l"/>
                    <a:tab pos="2346325" algn="l"/>
                  </a:tabLst>
                </a:pPr>
                <a:r>
                  <a:rPr lang="en-US" sz="2100" dirty="0" smtClean="0">
                    <a:latin typeface="Arial" panose="020B0604020202020204" pitchFamily="34" charset="0"/>
                    <a:cs typeface="Arial" panose="020B0604020202020204" pitchFamily="34" charset="0"/>
                  </a:rPr>
                  <a:t>(x </a:t>
                </a:r>
                <a:r>
                  <a:rPr lang="en-US" sz="2100" dirty="0">
                    <a:latin typeface="Arial" panose="020B0604020202020204" pitchFamily="34" charset="0"/>
                    <a:cs typeface="Arial" panose="020B0604020202020204" pitchFamily="34" charset="0"/>
                  </a:rPr>
                  <a:t>+ 3</a:t>
                </a:r>
                <a:r>
                  <a:rPr lang="en-US" sz="2100" dirty="0" smtClean="0">
                    <a:latin typeface="Arial" panose="020B0604020202020204" pitchFamily="34" charset="0"/>
                    <a:cs typeface="Arial" panose="020B0604020202020204" pitchFamily="34" charset="0"/>
                  </a:rPr>
                  <a:t>)(x - 2) x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2</m:t>
                        </m:r>
                      </m:num>
                      <m:den>
                        <m:r>
                          <a:rPr lang="en-US" sz="2100" b="0" i="1" smtClean="0">
                            <a:latin typeface="Cambria Math" panose="02040503050406030204" pitchFamily="18" charset="0"/>
                            <a:cs typeface="Arial" panose="020B0604020202020204" pitchFamily="34" charset="0"/>
                          </a:rPr>
                          <m:t>(</m:t>
                        </m:r>
                        <m:r>
                          <a:rPr lang="en-US" sz="2100" b="0" i="1" smtClean="0">
                            <a:latin typeface="Cambria Math" panose="02040503050406030204" pitchFamily="18" charset="0"/>
                            <a:cs typeface="Arial" panose="020B0604020202020204" pitchFamily="34" charset="0"/>
                          </a:rPr>
                          <m:t>𝑥</m:t>
                        </m:r>
                        <m:r>
                          <a:rPr lang="en-US" sz="2100" b="0" i="1" smtClean="0">
                            <a:latin typeface="Cambria Math" panose="02040503050406030204" pitchFamily="18" charset="0"/>
                            <a:cs typeface="Arial" panose="020B0604020202020204" pitchFamily="34" charset="0"/>
                          </a:rPr>
                          <m:t> − 2)</m:t>
                        </m:r>
                      </m:den>
                    </m:f>
                  </m:oMath>
                </a14:m>
                <a:endParaRPr lang="en-US" sz="2100" dirty="0" smtClean="0">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914400" algn="l"/>
                    <a:tab pos="2346325" algn="l"/>
                  </a:tabLst>
                </a:pPr>
                <a:r>
                  <a:rPr lang="en-US" sz="2100" dirty="0" smtClean="0">
                    <a:latin typeface="Arial" panose="020B0604020202020204" pitchFamily="34" charset="0"/>
                    <a:cs typeface="Arial" panose="020B0604020202020204" pitchFamily="34" charset="0"/>
                  </a:rPr>
                  <a:t>(x + 6)(x + 4) x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4</m:t>
                        </m:r>
                      </m:num>
                      <m:den>
                        <m:r>
                          <a:rPr lang="en-US" sz="2100" b="0" i="1" smtClean="0">
                            <a:latin typeface="Cambria Math" panose="02040503050406030204" pitchFamily="18" charset="0"/>
                            <a:cs typeface="Arial" panose="020B0604020202020204" pitchFamily="34" charset="0"/>
                          </a:rPr>
                          <m:t>(</m:t>
                        </m:r>
                        <m:r>
                          <a:rPr lang="en-US" sz="2100" b="0" i="1" smtClean="0">
                            <a:latin typeface="Cambria Math" panose="02040503050406030204" pitchFamily="18" charset="0"/>
                            <a:cs typeface="Arial" panose="020B0604020202020204" pitchFamily="34" charset="0"/>
                          </a:rPr>
                          <m:t>𝑥</m:t>
                        </m:r>
                        <m:r>
                          <a:rPr lang="en-US" sz="2100" b="0" i="1" smtClean="0">
                            <a:latin typeface="Cambria Math" panose="02040503050406030204" pitchFamily="18" charset="0"/>
                            <a:cs typeface="Arial" panose="020B0604020202020204" pitchFamily="34" charset="0"/>
                          </a:rPr>
                          <m:t> + 6)</m:t>
                        </m:r>
                      </m:den>
                    </m:f>
                  </m:oMath>
                </a14:m>
                <a:endParaRPr lang="en-US" sz="2100" dirty="0">
                  <a:latin typeface="Arial" panose="020B0604020202020204" pitchFamily="34" charset="0"/>
                  <a:cs typeface="Arial" panose="020B0604020202020204" pitchFamily="34" charset="0"/>
                </a:endParaRPr>
              </a:p>
              <a:p>
                <a:pPr marL="514350" indent="-514350">
                  <a:spcAft>
                    <a:spcPts val="0"/>
                  </a:spcAft>
                  <a:buClr>
                    <a:srgbClr val="C00000"/>
                  </a:buClr>
                  <a:buFont typeface="+mj-lt"/>
                  <a:buAutoNum type="arabicPeriod"/>
                  <a:tabLst>
                    <a:tab pos="914400" algn="l"/>
                    <a:tab pos="2346325" algn="l"/>
                  </a:tabLst>
                </a:pPr>
                <a:r>
                  <a:rPr lang="en-US" sz="2100" dirty="0">
                    <a:latin typeface="Arial" panose="020B0604020202020204" pitchFamily="34" charset="0"/>
                    <a:cs typeface="Arial" panose="020B0604020202020204" pitchFamily="34" charset="0"/>
                  </a:rPr>
                  <a:t>Write as a single fraction in its simplest form.</a:t>
                </a:r>
              </a:p>
              <a:p>
                <a:pPr marL="971550" lvl="1" indent="-514350">
                  <a:spcAft>
                    <a:spcPts val="1200"/>
                  </a:spcAft>
                  <a:buClr>
                    <a:srgbClr val="C00000"/>
                  </a:buClr>
                  <a:buFont typeface="+mj-lt"/>
                  <a:buAutoNum type="alphaLcPeriod"/>
                  <a:tabLst>
                    <a:tab pos="914400" algn="l"/>
                    <a:tab pos="2346325" algn="l"/>
                  </a:tabLst>
                </a:pP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6</m:t>
                        </m:r>
                      </m:num>
                      <m:den>
                        <m:r>
                          <m:rPr>
                            <m:sty m:val="p"/>
                          </m:rPr>
                          <a:rPr lang="en-US" sz="2100" i="0">
                            <a:latin typeface="Cambria Math" panose="02040503050406030204" pitchFamily="18" charset="0"/>
                            <a:cs typeface="Arial" panose="020B0604020202020204" pitchFamily="34" charset="0"/>
                          </a:rPr>
                          <m:t>x</m:t>
                        </m:r>
                      </m:den>
                    </m:f>
                  </m:oMath>
                </a14:m>
                <a:r>
                  <a:rPr lang="en-US" sz="2100" dirty="0" smtClean="0">
                    <a:latin typeface="Arial" panose="020B0604020202020204" pitchFamily="34" charset="0"/>
                    <a:cs typeface="Arial" panose="020B0604020202020204" pitchFamily="34" charset="0"/>
                  </a:rPr>
                  <a:t> -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1</m:t>
                        </m:r>
                      </m:num>
                      <m:den>
                        <m:r>
                          <m:rPr>
                            <m:sty m:val="p"/>
                          </m:rPr>
                          <a:rPr lang="en-US" sz="2100" i="0">
                            <a:latin typeface="Cambria Math" panose="02040503050406030204" pitchFamily="18" charset="0"/>
                            <a:cs typeface="Arial" panose="020B0604020202020204" pitchFamily="34" charset="0"/>
                          </a:rPr>
                          <m:t>x</m:t>
                        </m:r>
                      </m:den>
                    </m:f>
                  </m:oMath>
                </a14:m>
                <a:r>
                  <a:rPr lang="en-US" sz="2100" dirty="0" smtClean="0">
                    <a:latin typeface="Arial" panose="020B0604020202020204" pitchFamily="34" charset="0"/>
                    <a:cs typeface="Arial" panose="020B0604020202020204" pitchFamily="34" charset="0"/>
                  </a:rPr>
                  <a:t> 	</a:t>
                </a:r>
                <a:r>
                  <a:rPr lang="en-US" sz="2100" dirty="0" smtClean="0">
                    <a:solidFill>
                      <a:srgbClr val="C00000"/>
                    </a:solidFill>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7</m:t>
                        </m:r>
                      </m:num>
                      <m:den>
                        <m:r>
                          <a:rPr lang="en-US" sz="2100" b="0" i="1" smtClean="0">
                            <a:latin typeface="Cambria Math" panose="02040503050406030204" pitchFamily="18" charset="0"/>
                            <a:cs typeface="Arial" panose="020B0604020202020204" pitchFamily="34" charset="0"/>
                          </a:rPr>
                          <m:t>2</m:t>
                        </m:r>
                        <m:r>
                          <a:rPr lang="en-US" sz="2100" i="1">
                            <a:latin typeface="Cambria Math" panose="02040503050406030204" pitchFamily="18" charset="0"/>
                            <a:cs typeface="Arial" panose="020B0604020202020204" pitchFamily="34" charset="0"/>
                          </a:rPr>
                          <m:t>𝑥</m:t>
                        </m:r>
                      </m:den>
                    </m:f>
                  </m:oMath>
                </a14:m>
                <a:r>
                  <a:rPr lang="en-US" sz="2100" dirty="0" smtClean="0">
                    <a:latin typeface="Arial" panose="020B0604020202020204" pitchFamily="34" charset="0"/>
                    <a:cs typeface="Arial" panose="020B0604020202020204" pitchFamily="34" charset="0"/>
                  </a:rPr>
                  <a:t> -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3</m:t>
                        </m:r>
                      </m:num>
                      <m:den>
                        <m:r>
                          <a:rPr lang="en-US" sz="2100" b="0" i="1" smtClean="0">
                            <a:latin typeface="Cambria Math" panose="02040503050406030204" pitchFamily="18" charset="0"/>
                            <a:cs typeface="Arial" panose="020B0604020202020204" pitchFamily="34" charset="0"/>
                          </a:rPr>
                          <m:t>2</m:t>
                        </m:r>
                        <m:r>
                          <a:rPr lang="en-US" sz="2100" i="1">
                            <a:latin typeface="Cambria Math" panose="02040503050406030204" pitchFamily="18" charset="0"/>
                            <a:cs typeface="Arial" panose="020B0604020202020204" pitchFamily="34" charset="0"/>
                          </a:rPr>
                          <m:t>𝑥</m:t>
                        </m:r>
                      </m:den>
                    </m:f>
                  </m:oMath>
                </a14:m>
                <a:endParaRPr lang="en-US" sz="21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3"/>
                  <a:tabLst>
                    <a:tab pos="914400" algn="l"/>
                    <a:tab pos="2346325" algn="l"/>
                  </a:tabLst>
                </a:pP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8</m:t>
                        </m:r>
                      </m:num>
                      <m:den>
                        <m:r>
                          <a:rPr lang="en-US" sz="2100" i="1">
                            <a:latin typeface="Cambria Math" panose="02040503050406030204" pitchFamily="18" charset="0"/>
                            <a:cs typeface="Arial" panose="020B0604020202020204" pitchFamily="34" charset="0"/>
                          </a:rPr>
                          <m:t>𝑥</m:t>
                        </m:r>
                        <m:r>
                          <a:rPr lang="en-US" sz="2100" b="0" i="1" smtClean="0">
                            <a:latin typeface="Cambria Math" panose="02040503050406030204" pitchFamily="18" charset="0"/>
                            <a:cs typeface="Arial" panose="020B0604020202020204" pitchFamily="34" charset="0"/>
                          </a:rPr>
                          <m:t> −6</m:t>
                        </m:r>
                      </m:den>
                    </m:f>
                  </m:oMath>
                </a14:m>
                <a:r>
                  <a:rPr lang="en-US" sz="2100" dirty="0" smtClean="0">
                    <a:latin typeface="Arial" panose="020B0604020202020204" pitchFamily="34" charset="0"/>
                    <a:cs typeface="Arial" panose="020B0604020202020204" pitchFamily="34" charset="0"/>
                  </a:rPr>
                  <a:t> + </a:t>
                </a:r>
                <a14:m>
                  <m:oMath xmlns:m="http://schemas.openxmlformats.org/officeDocument/2006/math">
                    <m:f>
                      <m:fPr>
                        <m:ctrlPr>
                          <a:rPr lang="en-US" sz="2100" i="1">
                            <a:latin typeface="Cambria Math" panose="02040503050406030204" pitchFamily="18" charset="0"/>
                            <a:cs typeface="Arial" panose="020B0604020202020204" pitchFamily="34" charset="0"/>
                          </a:rPr>
                        </m:ctrlPr>
                      </m:fPr>
                      <m:num>
                        <m:r>
                          <a:rPr lang="en-US" sz="2100" b="0" i="0" smtClean="0">
                            <a:latin typeface="Cambria Math" panose="02040503050406030204" pitchFamily="18" charset="0"/>
                            <a:cs typeface="Arial" panose="020B0604020202020204" pitchFamily="34" charset="0"/>
                          </a:rPr>
                          <m:t>2</m:t>
                        </m:r>
                      </m:num>
                      <m:den>
                        <m:r>
                          <a:rPr lang="en-US" sz="2100" i="1">
                            <a:latin typeface="Cambria Math" panose="02040503050406030204" pitchFamily="18" charset="0"/>
                            <a:cs typeface="Arial" panose="020B0604020202020204" pitchFamily="34" charset="0"/>
                          </a:rPr>
                          <m:t>𝑥</m:t>
                        </m:r>
                        <m:r>
                          <a:rPr lang="en-US" sz="2100" b="0" i="1" smtClean="0">
                            <a:latin typeface="Cambria Math" panose="02040503050406030204" pitchFamily="18" charset="0"/>
                            <a:cs typeface="Arial" panose="020B0604020202020204" pitchFamily="34" charset="0"/>
                          </a:rPr>
                          <m:t> −6</m:t>
                        </m:r>
                      </m:den>
                    </m:f>
                  </m:oMath>
                </a14:m>
                <a:endParaRPr lang="en-US" sz="2100" dirty="0">
                  <a:latin typeface="Arial" panose="020B0604020202020204" pitchFamily="34" charset="0"/>
                  <a:cs typeface="Arial" panose="020B0604020202020204" pitchFamily="34" charset="0"/>
                </a:endParaRPr>
              </a:p>
              <a:p>
                <a:pPr marL="396875" indent="-396875">
                  <a:spcAft>
                    <a:spcPts val="0"/>
                  </a:spcAft>
                  <a:buClr>
                    <a:srgbClr val="C00000"/>
                  </a:buClr>
                  <a:buFont typeface="+mj-lt"/>
                  <a:buAutoNum type="arabicPeriod"/>
                  <a:tabLst>
                    <a:tab pos="914400" algn="l"/>
                    <a:tab pos="2346325" algn="l"/>
                  </a:tabLst>
                </a:pPr>
                <a:r>
                  <a:rPr lang="en-US" sz="2100" dirty="0" smtClean="0">
                    <a:latin typeface="Arial" panose="020B0604020202020204" pitchFamily="34" charset="0"/>
                    <a:cs typeface="Arial" panose="020B0604020202020204" pitchFamily="34" charset="0"/>
                  </a:rPr>
                  <a:t>Solve </a:t>
                </a:r>
                <a:r>
                  <a:rPr lang="en-US" sz="2100" dirty="0">
                    <a:latin typeface="Arial" panose="020B0604020202020204" pitchFamily="34" charset="0"/>
                    <a:cs typeface="Arial" panose="020B0604020202020204" pitchFamily="34" charset="0"/>
                  </a:rPr>
                  <a:t>by </a:t>
                </a:r>
                <a:r>
                  <a:rPr lang="en-US" sz="2100" dirty="0" smtClean="0">
                    <a:latin typeface="Arial" panose="020B0604020202020204" pitchFamily="34" charset="0"/>
                    <a:cs typeface="Arial" panose="020B0604020202020204" pitchFamily="34" charset="0"/>
                  </a:rPr>
                  <a:t>factorizing:</a:t>
                </a:r>
              </a:p>
              <a:p>
                <a:pPr marL="793750" lvl="1" indent="-396875">
                  <a:spcAft>
                    <a:spcPts val="0"/>
                  </a:spcAft>
                  <a:buClr>
                    <a:srgbClr val="C00000"/>
                  </a:buClr>
                  <a:buFont typeface="+mj-lt"/>
                  <a:buAutoNum type="alphaLcPeriod"/>
                  <a:tabLst>
                    <a:tab pos="2346325" algn="l"/>
                  </a:tabLst>
                </a:pPr>
                <a:r>
                  <a:rPr lang="en-US" sz="2100" i="1" dirty="0" smtClean="0">
                    <a:latin typeface="Arial" panose="020B0604020202020204" pitchFamily="34" charset="0"/>
                    <a:cs typeface="Arial" panose="020B0604020202020204" pitchFamily="34" charset="0"/>
                  </a:rPr>
                  <a:t>x</a:t>
                </a:r>
                <a:r>
                  <a:rPr lang="pl-PL" sz="2100" baseline="30000" dirty="0" smtClean="0">
                    <a:latin typeface="Arial" panose="020B0604020202020204" pitchFamily="34" charset="0"/>
                    <a:cs typeface="Arial" panose="020B0604020202020204" pitchFamily="34" charset="0"/>
                  </a:rPr>
                  <a:t>2</a:t>
                </a:r>
                <a:r>
                  <a:rPr lang="pl-PL" sz="2100" dirty="0" smtClean="0">
                    <a:latin typeface="Arial" panose="020B0604020202020204" pitchFamily="34" charset="0"/>
                    <a:cs typeface="Arial" panose="020B0604020202020204" pitchFamily="34" charset="0"/>
                  </a:rPr>
                  <a:t> </a:t>
                </a:r>
                <a:r>
                  <a:rPr lang="pl-PL" sz="2100" dirty="0">
                    <a:latin typeface="Arial" panose="020B0604020202020204" pitchFamily="34" charset="0"/>
                    <a:cs typeface="Arial" panose="020B0604020202020204" pitchFamily="34" charset="0"/>
                  </a:rPr>
                  <a:t>+ </a:t>
                </a:r>
                <a:r>
                  <a:rPr lang="pl-PL" sz="2100" dirty="0" smtClean="0">
                    <a:latin typeface="Arial" panose="020B0604020202020204" pitchFamily="34" charset="0"/>
                    <a:cs typeface="Arial" panose="020B0604020202020204" pitchFamily="34" charset="0"/>
                  </a:rPr>
                  <a:t>6</a:t>
                </a:r>
                <a:r>
                  <a:rPr lang="en-US" sz="2100" i="1" dirty="0" smtClean="0">
                    <a:latin typeface="Arial" panose="020B0604020202020204" pitchFamily="34" charset="0"/>
                    <a:cs typeface="Arial" panose="020B0604020202020204" pitchFamily="34" charset="0"/>
                  </a:rPr>
                  <a:t>x</a:t>
                </a:r>
                <a:r>
                  <a:rPr lang="pl-PL" sz="2100" dirty="0" smtClean="0">
                    <a:latin typeface="Arial" panose="020B0604020202020204" pitchFamily="34" charset="0"/>
                    <a:cs typeface="Arial" panose="020B0604020202020204" pitchFamily="34" charset="0"/>
                  </a:rPr>
                  <a:t> </a:t>
                </a:r>
                <a:r>
                  <a:rPr lang="pl-PL" sz="2100" dirty="0">
                    <a:latin typeface="Arial" panose="020B0604020202020204" pitchFamily="34" charset="0"/>
                    <a:cs typeface="Arial" panose="020B0604020202020204" pitchFamily="34" charset="0"/>
                  </a:rPr>
                  <a:t>+ 8 = 0 </a:t>
                </a:r>
                <a:endParaRPr lang="en-US" sz="2100" dirty="0" smtClean="0">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2346325" algn="l"/>
                  </a:tabLst>
                </a:pPr>
                <a:r>
                  <a:rPr lang="en-US" sz="2100" dirty="0" smtClean="0">
                    <a:latin typeface="Arial" panose="020B0604020202020204" pitchFamily="34" charset="0"/>
                    <a:cs typeface="Arial" panose="020B0604020202020204" pitchFamily="34" charset="0"/>
                  </a:rPr>
                  <a:t>2</a:t>
                </a:r>
                <a:r>
                  <a:rPr lang="pl-PL" sz="2100" i="1" dirty="0" smtClean="0">
                    <a:latin typeface="Arial" panose="020B0604020202020204" pitchFamily="34" charset="0"/>
                    <a:cs typeface="Arial" panose="020B0604020202020204" pitchFamily="34" charset="0"/>
                  </a:rPr>
                  <a:t>x</a:t>
                </a:r>
                <a:r>
                  <a:rPr lang="pl-PL" sz="2100" baseline="30000" dirty="0" smtClean="0">
                    <a:latin typeface="Arial" panose="020B0604020202020204" pitchFamily="34" charset="0"/>
                    <a:cs typeface="Arial" panose="020B0604020202020204" pitchFamily="34" charset="0"/>
                  </a:rPr>
                  <a:t>2</a:t>
                </a:r>
                <a:r>
                  <a:rPr lang="pl-PL" sz="2100" dirty="0" smtClean="0">
                    <a:latin typeface="Arial" panose="020B0604020202020204" pitchFamily="34" charset="0"/>
                    <a:cs typeface="Arial" panose="020B0604020202020204" pitchFamily="34" charset="0"/>
                  </a:rPr>
                  <a:t>- 13</a:t>
                </a:r>
                <a:r>
                  <a:rPr lang="en-US" sz="2100" i="1" dirty="0" smtClean="0">
                    <a:latin typeface="Arial" panose="020B0604020202020204" pitchFamily="34" charset="0"/>
                    <a:cs typeface="Arial" panose="020B0604020202020204" pitchFamily="34" charset="0"/>
                  </a:rPr>
                  <a:t>x</a:t>
                </a:r>
                <a:r>
                  <a:rPr lang="pl-PL" sz="2100" dirty="0" smtClean="0">
                    <a:latin typeface="Arial" panose="020B0604020202020204" pitchFamily="34" charset="0"/>
                    <a:cs typeface="Arial" panose="020B0604020202020204" pitchFamily="34" charset="0"/>
                  </a:rPr>
                  <a:t> </a:t>
                </a:r>
                <a:r>
                  <a:rPr lang="pl-PL" sz="2100" dirty="0">
                    <a:latin typeface="Arial" panose="020B0604020202020204" pitchFamily="34" charset="0"/>
                    <a:cs typeface="Arial" panose="020B0604020202020204" pitchFamily="34" charset="0"/>
                  </a:rPr>
                  <a:t>+11 = 0 </a:t>
                </a:r>
                <a:endParaRPr lang="en-US" sz="2100" dirty="0" smtClean="0">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2346325" algn="l"/>
                  </a:tabLst>
                </a:pPr>
                <a:r>
                  <a:rPr lang="pl-PL" sz="2100" dirty="0" smtClean="0">
                    <a:latin typeface="Arial" panose="020B0604020202020204" pitchFamily="34" charset="0"/>
                    <a:cs typeface="Arial" panose="020B0604020202020204" pitchFamily="34" charset="0"/>
                  </a:rPr>
                  <a:t>5</a:t>
                </a:r>
                <a:r>
                  <a:rPr lang="en-US" sz="2100" i="1" dirty="0" smtClean="0">
                    <a:latin typeface="Arial" panose="020B0604020202020204" pitchFamily="34" charset="0"/>
                    <a:cs typeface="Arial" panose="020B0604020202020204" pitchFamily="34" charset="0"/>
                  </a:rPr>
                  <a:t>x</a:t>
                </a:r>
                <a:r>
                  <a:rPr lang="pl-PL" sz="2100" baseline="30000" dirty="0" smtClean="0">
                    <a:latin typeface="Arial" panose="020B0604020202020204" pitchFamily="34" charset="0"/>
                    <a:cs typeface="Arial" panose="020B0604020202020204" pitchFamily="34" charset="0"/>
                  </a:rPr>
                  <a:t>2</a:t>
                </a:r>
                <a:r>
                  <a:rPr lang="en-US" sz="2100" baseline="30000" dirty="0" smtClean="0">
                    <a:latin typeface="Arial" panose="020B0604020202020204" pitchFamily="34" charset="0"/>
                    <a:cs typeface="Arial" panose="020B0604020202020204" pitchFamily="34" charset="0"/>
                  </a:rPr>
                  <a:t> </a:t>
                </a:r>
                <a:r>
                  <a:rPr lang="pl-PL" sz="2100" dirty="0" smtClean="0">
                    <a:latin typeface="Arial" panose="020B0604020202020204" pitchFamily="34" charset="0"/>
                    <a:cs typeface="Arial" panose="020B0604020202020204" pitchFamily="34" charset="0"/>
                  </a:rPr>
                  <a:t>–</a:t>
                </a:r>
                <a:r>
                  <a:rPr lang="en-US" sz="2100" dirty="0" smtClean="0">
                    <a:latin typeface="Arial" panose="020B0604020202020204" pitchFamily="34" charset="0"/>
                    <a:cs typeface="Arial" panose="020B0604020202020204" pitchFamily="34" charset="0"/>
                  </a:rPr>
                  <a:t> </a:t>
                </a:r>
                <a:r>
                  <a:rPr lang="pl-PL" sz="2100" dirty="0" smtClean="0">
                    <a:latin typeface="Arial" panose="020B0604020202020204" pitchFamily="34" charset="0"/>
                    <a:cs typeface="Arial" panose="020B0604020202020204" pitchFamily="34" charset="0"/>
                  </a:rPr>
                  <a:t>25</a:t>
                </a:r>
                <a:r>
                  <a:rPr lang="en-US" sz="2100" i="1" dirty="0" smtClean="0">
                    <a:latin typeface="Arial" panose="020B0604020202020204" pitchFamily="34" charset="0"/>
                    <a:cs typeface="Arial" panose="020B0604020202020204" pitchFamily="34" charset="0"/>
                  </a:rPr>
                  <a:t>x</a:t>
                </a:r>
                <a:r>
                  <a:rPr lang="pl-PL" sz="2100" dirty="0" smtClean="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 20 = 0</a:t>
                </a:r>
              </a:p>
              <a:p>
                <a:pPr marL="336550" indent="-396875">
                  <a:spcAft>
                    <a:spcPts val="0"/>
                  </a:spcAft>
                  <a:buClr>
                    <a:srgbClr val="C00000"/>
                  </a:buClr>
                  <a:buFont typeface="+mj-lt"/>
                  <a:buAutoNum type="arabicPeriod"/>
                  <a:tabLst>
                    <a:tab pos="2346325" algn="l"/>
                  </a:tabLst>
                </a:pPr>
                <a:r>
                  <a:rPr lang="en-US" sz="2100" dirty="0">
                    <a:latin typeface="Arial" panose="020B0604020202020204" pitchFamily="34" charset="0"/>
                    <a:cs typeface="Arial" panose="020B0604020202020204" pitchFamily="34" charset="0"/>
                  </a:rPr>
                  <a:t>Solve </a:t>
                </a:r>
                <a:r>
                  <a:rPr lang="en-US" sz="2100" dirty="0" smtClean="0">
                    <a:latin typeface="Arial" panose="020B0604020202020204" pitchFamily="34" charset="0"/>
                    <a:cs typeface="Arial" panose="020B0604020202020204" pitchFamily="34" charset="0"/>
                  </a:rPr>
                  <a:t>3</a:t>
                </a:r>
                <a:r>
                  <a:rPr lang="en-US" sz="2100" i="1" dirty="0" smtClean="0">
                    <a:latin typeface="Arial" panose="020B0604020202020204" pitchFamily="34" charset="0"/>
                    <a:cs typeface="Arial" panose="020B0604020202020204" pitchFamily="34" charset="0"/>
                  </a:rPr>
                  <a:t>x</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8</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- 17 = 0 by using the quadratic </a:t>
                </a:r>
                <a:r>
                  <a:rPr lang="en-US" sz="2100" dirty="0" smtClean="0">
                    <a:latin typeface="Arial" panose="020B0604020202020204" pitchFamily="34" charset="0"/>
                    <a:cs typeface="Arial" panose="020B0604020202020204" pitchFamily="34" charset="0"/>
                  </a:rPr>
                  <a:t>formula. Give </a:t>
                </a:r>
                <a:r>
                  <a:rPr lang="en-US" sz="2100" dirty="0">
                    <a:latin typeface="Arial" panose="020B0604020202020204" pitchFamily="34" charset="0"/>
                    <a:cs typeface="Arial" panose="020B0604020202020204" pitchFamily="34" charset="0"/>
                  </a:rPr>
                  <a:t>your answers correct to 2 decimal places.</a:t>
                </a:r>
                <a:endParaRPr lang="en-US" sz="21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4896544" cy="5548827"/>
              </a:xfrm>
              <a:prstGeom prst="rect">
                <a:avLst/>
              </a:prstGeom>
              <a:blipFill rotWithShape="0">
                <a:blip r:embed="rId4"/>
                <a:stretch>
                  <a:fillRect l="-1245" t="-659" r="-623" b="-1209"/>
                </a:stretch>
              </a:blipFill>
            </p:spPr>
            <p:txBody>
              <a:bodyPr/>
              <a:lstStyle/>
              <a:p>
                <a:r>
                  <a:rPr lang="en-US">
                    <a:noFill/>
                  </a:rPr>
                  <a:t> </a:t>
                </a:r>
              </a:p>
            </p:txBody>
          </p:sp>
        </mc:Fallback>
      </mc:AlternateContent>
      <p:sp>
        <p:nvSpPr>
          <p:cNvPr id="8" name="Flowchart: Delay 7"/>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192009"/>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17.6 – Solving Algebraic Fraction Equations</a:t>
            </a:r>
            <a:endParaRPr lang="en-GB" sz="32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19" y="1214129"/>
                <a:ext cx="5204539" cy="4357475"/>
              </a:xfrm>
              <a:prstGeom prst="rect">
                <a:avLst/>
              </a:prstGeom>
            </p:spPr>
            <p:txBody>
              <a:bodyPr wrap="square">
                <a:spAutoFit/>
              </a:bodyPr>
              <a:lstStyle/>
              <a:p>
                <a:pPr marL="457200" indent="-457200">
                  <a:spcAft>
                    <a:spcPts val="0"/>
                  </a:spcAft>
                  <a:buClr>
                    <a:srgbClr val="C00000"/>
                  </a:buClr>
                  <a:buFont typeface="+mj-lt"/>
                  <a:buAutoNum type="arabicPeriod" startAt="5"/>
                  <a:tabLst>
                    <a:tab pos="914400" algn="l"/>
                    <a:tab pos="2346325" algn="l"/>
                  </a:tabLst>
                </a:pPr>
                <a:r>
                  <a:rPr lang="en-US" sz="2300" dirty="0" smtClean="0">
                    <a:latin typeface="Arial" panose="020B0604020202020204" pitchFamily="34" charset="0"/>
                    <a:cs typeface="Arial" panose="020B0604020202020204" pitchFamily="34" charset="0"/>
                  </a:rPr>
                  <a:t>Solve these equations. Give your answer as a simplified fraction:</a:t>
                </a:r>
                <a:endParaRPr lang="en-US" sz="2300" dirty="0">
                  <a:latin typeface="Arial" panose="020B0604020202020204" pitchFamily="34" charset="0"/>
                  <a:cs typeface="Arial" panose="020B0604020202020204" pitchFamily="34" charset="0"/>
                </a:endParaRPr>
              </a:p>
              <a:p>
                <a:pPr marL="971550" lvl="1" indent="-514350">
                  <a:spcAft>
                    <a:spcPts val="600"/>
                  </a:spcAft>
                  <a:buClr>
                    <a:srgbClr val="C00000"/>
                  </a:buClr>
                  <a:buFont typeface="+mj-lt"/>
                  <a:buAutoNum type="alphaLcPeriod"/>
                  <a:tabLst>
                    <a:tab pos="914400" algn="l"/>
                    <a:tab pos="2519363"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3</m:t>
                        </m:r>
                      </m:num>
                      <m:den>
                        <m:r>
                          <m:rPr>
                            <m:sty m:val="p"/>
                          </m:rPr>
                          <a:rPr lang="en-US" sz="2300" i="0">
                            <a:latin typeface="Cambria Math" panose="02040503050406030204" pitchFamily="18" charset="0"/>
                            <a:cs typeface="Arial" panose="020B0604020202020204" pitchFamily="34" charset="0"/>
                          </a:rPr>
                          <m:t>x</m:t>
                        </m:r>
                      </m:den>
                    </m:f>
                  </m:oMath>
                </a14:m>
                <a:r>
                  <a:rPr lang="en-US" sz="2300" dirty="0" smtClean="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2</m:t>
                        </m:r>
                      </m:num>
                      <m:den>
                        <m:r>
                          <m:rPr>
                            <m:sty m:val="p"/>
                          </m:rPr>
                          <a:rPr lang="en-US" sz="2300" i="0">
                            <a:latin typeface="Cambria Math" panose="02040503050406030204" pitchFamily="18" charset="0"/>
                            <a:cs typeface="Arial" panose="020B0604020202020204" pitchFamily="34" charset="0"/>
                          </a:rPr>
                          <m:t>x</m:t>
                        </m:r>
                      </m:den>
                    </m:f>
                  </m:oMath>
                </a14:m>
                <a:r>
                  <a:rPr lang="en-US" sz="2300" dirty="0" smtClean="0">
                    <a:latin typeface="Arial" panose="020B0604020202020204" pitchFamily="34" charset="0"/>
                    <a:cs typeface="Arial" panose="020B0604020202020204" pitchFamily="34" charset="0"/>
                  </a:rPr>
                  <a:t> = 4	</a:t>
                </a:r>
                <a:r>
                  <a:rPr lang="en-US" sz="2300" dirty="0" smtClean="0">
                    <a:solidFill>
                      <a:srgbClr val="C00000"/>
                    </a:solidFill>
                    <a:latin typeface="Arial" panose="020B0604020202020204" pitchFamily="34" charset="0"/>
                    <a:cs typeface="Arial" panose="020B0604020202020204" pitchFamily="34" charset="0"/>
                  </a:rPr>
                  <a:t>b.</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6</m:t>
                        </m:r>
                      </m:num>
                      <m:den>
                        <m:r>
                          <a:rPr lang="en-US" sz="2300" b="0" i="1" smtClean="0">
                            <a:latin typeface="Cambria Math" panose="02040503050406030204" pitchFamily="18" charset="0"/>
                            <a:cs typeface="Arial" panose="020B0604020202020204" pitchFamily="34" charset="0"/>
                          </a:rPr>
                          <m:t>𝑥</m:t>
                        </m:r>
                        <m:r>
                          <a:rPr lang="en-US" sz="2300" b="0" i="1" smtClean="0">
                            <a:latin typeface="Cambria Math" panose="02040503050406030204" pitchFamily="18" charset="0"/>
                            <a:cs typeface="Arial" panose="020B0604020202020204" pitchFamily="34" charset="0"/>
                          </a:rPr>
                          <m:t> − 1</m:t>
                        </m:r>
                      </m:den>
                    </m:f>
                  </m:oMath>
                </a14:m>
                <a:r>
                  <a:rPr lang="en-US" sz="2300" dirty="0" smtClean="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2</m:t>
                        </m:r>
                      </m:num>
                      <m:den>
                        <m:r>
                          <a:rPr lang="en-US" sz="2300" i="1">
                            <a:latin typeface="Cambria Math" panose="02040503050406030204" pitchFamily="18" charset="0"/>
                            <a:cs typeface="Arial" panose="020B0604020202020204" pitchFamily="34" charset="0"/>
                          </a:rPr>
                          <m:t>𝑥</m:t>
                        </m:r>
                        <m:r>
                          <a:rPr lang="en-US" sz="2300" b="0" i="1" smtClean="0">
                            <a:latin typeface="Cambria Math" panose="02040503050406030204" pitchFamily="18" charset="0"/>
                            <a:cs typeface="Arial" panose="020B0604020202020204" pitchFamily="34" charset="0"/>
                          </a:rPr>
                          <m:t> − 1</m:t>
                        </m:r>
                      </m:den>
                    </m:f>
                  </m:oMath>
                </a14:m>
                <a:r>
                  <a:rPr lang="en-US" sz="2300" dirty="0" smtClean="0">
                    <a:latin typeface="Arial" panose="020B0604020202020204" pitchFamily="34" charset="0"/>
                    <a:cs typeface="Arial" panose="020B0604020202020204" pitchFamily="34" charset="0"/>
                  </a:rPr>
                  <a:t> = 7</a:t>
                </a:r>
              </a:p>
              <a:p>
                <a:pPr marL="971550" lvl="1" indent="-514350">
                  <a:spcAft>
                    <a:spcPts val="0"/>
                  </a:spcAft>
                  <a:buClr>
                    <a:srgbClr val="C00000"/>
                  </a:buClr>
                  <a:buFont typeface="+mj-lt"/>
                  <a:buAutoNum type="alphaLcPeriod" startAt="3"/>
                  <a:tabLst>
                    <a:tab pos="914400" algn="l"/>
                    <a:tab pos="2346325" algn="l"/>
                  </a:tabLst>
                </a:pPr>
                <a:r>
                  <a:rPr lang="en-US" sz="2300" dirty="0" smtClean="0">
                    <a:cs typeface="Arial" panose="020B0604020202020204" pitchFamily="34" charset="0"/>
                  </a:rPr>
                  <a:t>8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3</m:t>
                        </m:r>
                      </m:num>
                      <m:den>
                        <m:r>
                          <a:rPr lang="en-US" sz="2300" b="0" i="1" smtClean="0">
                            <a:latin typeface="Cambria Math" panose="02040503050406030204" pitchFamily="18" charset="0"/>
                            <a:cs typeface="Arial" panose="020B0604020202020204" pitchFamily="34" charset="0"/>
                          </a:rPr>
                          <m:t>𝑥</m:t>
                        </m:r>
                        <m:r>
                          <a:rPr lang="en-US" sz="2300" b="0" i="1" smtClean="0">
                            <a:latin typeface="Cambria Math" panose="02040503050406030204" pitchFamily="18" charset="0"/>
                            <a:cs typeface="Arial" panose="020B0604020202020204" pitchFamily="34" charset="0"/>
                          </a:rPr>
                          <m:t> + 5</m:t>
                        </m:r>
                      </m:den>
                    </m:f>
                  </m:oMath>
                </a14:m>
                <a:r>
                  <a:rPr lang="en-US" sz="2300" dirty="0" smtClean="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7</m:t>
                        </m:r>
                      </m:num>
                      <m:den>
                        <m:r>
                          <a:rPr lang="en-US" sz="2300" i="1">
                            <a:latin typeface="Cambria Math" panose="02040503050406030204" pitchFamily="18" charset="0"/>
                            <a:cs typeface="Arial" panose="020B0604020202020204" pitchFamily="34" charset="0"/>
                          </a:rPr>
                          <m:t>𝑥</m:t>
                        </m:r>
                        <m:r>
                          <a:rPr lang="en-US" sz="2300" b="0" i="1" smtClean="0">
                            <a:latin typeface="Cambria Math" panose="02040503050406030204" pitchFamily="18" charset="0"/>
                            <a:cs typeface="Arial" panose="020B0604020202020204" pitchFamily="34" charset="0"/>
                          </a:rPr>
                          <m:t> + 5 </m:t>
                        </m:r>
                      </m:den>
                    </m:f>
                  </m:oMath>
                </a14:m>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96875" indent="-396875">
                  <a:spcAft>
                    <a:spcPts val="0"/>
                  </a:spcAft>
                  <a:buClr>
                    <a:srgbClr val="C00000"/>
                  </a:buClr>
                  <a:buFont typeface="+mj-lt"/>
                  <a:buAutoNum type="arabicPeriod" startAt="5"/>
                  <a:tabLst>
                    <a:tab pos="914400" algn="l"/>
                    <a:tab pos="2346325" algn="l"/>
                  </a:tabLst>
                </a:pPr>
                <a:r>
                  <a:rPr lang="en-US" sz="2300" dirty="0">
                    <a:latin typeface="Arial" panose="020B0604020202020204" pitchFamily="34" charset="0"/>
                    <a:cs typeface="Arial" panose="020B0604020202020204" pitchFamily="34" charset="0"/>
                  </a:rPr>
                  <a:t>Solve these quadratic equations</a:t>
                </a:r>
                <a:endParaRPr lang="en-US" sz="2300" dirty="0" smtClean="0">
                  <a:latin typeface="Arial" panose="020B0604020202020204" pitchFamily="34" charset="0"/>
                  <a:cs typeface="Arial" panose="020B0604020202020204" pitchFamily="34" charset="0"/>
                </a:endParaRPr>
              </a:p>
              <a:p>
                <a:pPr marL="971550" lvl="1" indent="-514350">
                  <a:spcAft>
                    <a:spcPts val="600"/>
                  </a:spcAft>
                  <a:buClr>
                    <a:srgbClr val="C00000"/>
                  </a:buClr>
                  <a:buFont typeface="+mj-lt"/>
                  <a:buAutoNum type="alphaLcPeriod"/>
                  <a:tabLst>
                    <a:tab pos="914400" algn="l"/>
                    <a:tab pos="2519363"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4</m:t>
                        </m:r>
                      </m:num>
                      <m:den>
                        <m:r>
                          <m:rPr>
                            <m:sty m:val="p"/>
                          </m:rPr>
                          <a:rPr lang="en-US" sz="2300">
                            <a:latin typeface="Cambria Math" panose="02040503050406030204" pitchFamily="18" charset="0"/>
                            <a:cs typeface="Arial" panose="020B0604020202020204" pitchFamily="34" charset="0"/>
                          </a:rPr>
                          <m:t>x</m:t>
                        </m:r>
                      </m:den>
                    </m:f>
                  </m:oMath>
                </a14:m>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3</m:t>
                        </m:r>
                        <m:r>
                          <m:rPr>
                            <m:sty m:val="p"/>
                          </m:rPr>
                          <a:rPr lang="en-US" sz="2300" b="0" i="0" smtClean="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 −7</m:t>
                        </m:r>
                      </m:num>
                      <m:den>
                        <m:r>
                          <a:rPr lang="en-US" sz="2300" b="0" i="0" smtClean="0">
                            <a:latin typeface="Cambria Math" panose="02040503050406030204" pitchFamily="18" charset="0"/>
                            <a:cs typeface="Arial" panose="020B0604020202020204" pitchFamily="34" charset="0"/>
                          </a:rPr>
                          <m:t>5</m:t>
                        </m:r>
                      </m:den>
                    </m:f>
                  </m:oMath>
                </a14:m>
                <a:r>
                  <a:rPr lang="en-US" sz="2300" dirty="0">
                    <a:latin typeface="Arial" panose="020B0604020202020204" pitchFamily="34" charset="0"/>
                    <a:cs typeface="Arial" panose="020B0604020202020204" pitchFamily="34" charset="0"/>
                  </a:rPr>
                  <a:t> = 4	</a:t>
                </a:r>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b</a:t>
                </a:r>
                <a:r>
                  <a:rPr lang="en-US" sz="2300" dirty="0">
                    <a:solidFill>
                      <a:srgbClr val="C00000"/>
                    </a:solidFill>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2</m:t>
                        </m:r>
                        <m:r>
                          <m:rPr>
                            <m:sty m:val="p"/>
                          </m:rPr>
                          <a:rPr lang="en-US" sz="2300">
                            <a:latin typeface="Cambria Math" panose="02040503050406030204" pitchFamily="18" charset="0"/>
                            <a:cs typeface="Arial" panose="020B0604020202020204" pitchFamily="34" charset="0"/>
                          </a:rPr>
                          <m:t>x</m:t>
                        </m:r>
                        <m:r>
                          <a:rPr lang="en-US" sz="2300">
                            <a:latin typeface="Cambria Math" panose="02040503050406030204" pitchFamily="18" charset="0"/>
                            <a:cs typeface="Arial" panose="020B0604020202020204" pitchFamily="34" charset="0"/>
                          </a:rPr>
                          <m:t> + 1</m:t>
                        </m:r>
                      </m:num>
                      <m:den>
                        <m:r>
                          <a:rPr lang="en-US" sz="2300" i="1">
                            <a:latin typeface="Cambria Math" panose="02040503050406030204" pitchFamily="18" charset="0"/>
                            <a:cs typeface="Arial" panose="020B0604020202020204" pitchFamily="34" charset="0"/>
                          </a:rPr>
                          <m:t>3</m:t>
                        </m:r>
                      </m:den>
                    </m:f>
                  </m:oMath>
                </a14:m>
                <a:r>
                  <a:rPr lang="en-US" sz="2300" dirty="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2</m:t>
                        </m:r>
                      </m:num>
                      <m:den>
                        <m:r>
                          <a:rPr lang="en-US" sz="2300" i="1">
                            <a:latin typeface="Cambria Math" panose="02040503050406030204" pitchFamily="18" charset="0"/>
                            <a:cs typeface="Arial" panose="020B0604020202020204" pitchFamily="34" charset="0"/>
                          </a:rPr>
                          <m:t>𝑥</m:t>
                        </m:r>
                      </m:den>
                    </m:f>
                  </m:oMath>
                </a14:m>
                <a:endParaRPr lang="en-US" sz="2300" dirty="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3"/>
                  <a:tabLst>
                    <a:tab pos="914400" algn="l"/>
                    <a:tab pos="2519363" algn="l"/>
                  </a:tabLst>
                </a:pP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5</m:t>
                        </m:r>
                        <m:r>
                          <m:rPr>
                            <m:sty m:val="p"/>
                          </m:rPr>
                          <a:rPr lang="en-US" sz="2300">
                            <a:latin typeface="Cambria Math" panose="02040503050406030204" pitchFamily="18" charset="0"/>
                            <a:cs typeface="Arial" panose="020B0604020202020204" pitchFamily="34" charset="0"/>
                          </a:rPr>
                          <m:t>x</m:t>
                        </m:r>
                        <m:r>
                          <a:rPr lang="en-US" sz="2300">
                            <a:latin typeface="Cambria Math" panose="02040503050406030204" pitchFamily="18" charset="0"/>
                            <a:cs typeface="Arial" panose="020B0604020202020204" pitchFamily="34" charset="0"/>
                          </a:rPr>
                          <m:t> − 3</m:t>
                        </m:r>
                      </m:num>
                      <m:den>
                        <m:r>
                          <a:rPr lang="en-US" sz="2300" i="1">
                            <a:latin typeface="Cambria Math" panose="02040503050406030204" pitchFamily="18" charset="0"/>
                            <a:cs typeface="Arial" panose="020B0604020202020204" pitchFamily="34" charset="0"/>
                          </a:rPr>
                          <m:t>2</m:t>
                        </m:r>
                      </m:den>
                    </m:f>
                  </m:oMath>
                </a14:m>
                <a:r>
                  <a:rPr lang="en-US" sz="2300" dirty="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7</m:t>
                        </m:r>
                      </m:num>
                      <m:den>
                        <m:r>
                          <a:rPr lang="en-US" sz="2300" i="1">
                            <a:latin typeface="Cambria Math" panose="02040503050406030204" pitchFamily="18" charset="0"/>
                            <a:cs typeface="Arial" panose="020B0604020202020204" pitchFamily="34" charset="0"/>
                          </a:rPr>
                          <m:t>𝑥</m:t>
                        </m:r>
                        <m:r>
                          <a:rPr lang="en-US" sz="2300" i="1">
                            <a:latin typeface="Cambria Math" panose="02040503050406030204" pitchFamily="18" charset="0"/>
                            <a:cs typeface="Arial" panose="020B0604020202020204" pitchFamily="34" charset="0"/>
                          </a:rPr>
                          <m:t> </m:t>
                        </m:r>
                      </m:den>
                    </m:f>
                  </m:oMath>
                </a14:m>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d</a:t>
                </a:r>
                <a:r>
                  <a:rPr lang="en-US" sz="2300" dirty="0">
                    <a:solidFill>
                      <a:srgbClr val="C00000"/>
                    </a:solidFill>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10</m:t>
                        </m:r>
                      </m:num>
                      <m:den>
                        <m:r>
                          <a:rPr lang="en-US" sz="2300" i="1">
                            <a:latin typeface="Cambria Math" panose="02040503050406030204" pitchFamily="18" charset="0"/>
                            <a:cs typeface="Arial" panose="020B0604020202020204" pitchFamily="34" charset="0"/>
                          </a:rPr>
                          <m:t>𝑥</m:t>
                        </m:r>
                        <m:r>
                          <a:rPr lang="en-US" sz="2300" i="1">
                            <a:latin typeface="Cambria Math" panose="02040503050406030204" pitchFamily="18" charset="0"/>
                            <a:cs typeface="Arial" panose="020B0604020202020204" pitchFamily="34" charset="0"/>
                          </a:rPr>
                          <m:t> </m:t>
                        </m:r>
                      </m:den>
                    </m:f>
                  </m:oMath>
                </a14:m>
                <a:r>
                  <a:rPr lang="en-US" sz="2300" dirty="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2</m:t>
                        </m:r>
                        <m:r>
                          <m:rPr>
                            <m:sty m:val="p"/>
                          </m:rPr>
                          <a:rPr lang="en-US" sz="2300">
                            <a:latin typeface="Cambria Math" panose="02040503050406030204" pitchFamily="18" charset="0"/>
                            <a:cs typeface="Arial" panose="020B0604020202020204" pitchFamily="34" charset="0"/>
                          </a:rPr>
                          <m:t>x</m:t>
                        </m:r>
                        <m:r>
                          <a:rPr lang="en-US" sz="2300">
                            <a:latin typeface="Cambria Math" panose="02040503050406030204" pitchFamily="18" charset="0"/>
                            <a:cs typeface="Arial" panose="020B0604020202020204" pitchFamily="34" charset="0"/>
                          </a:rPr>
                          <m:t> + 3</m:t>
                        </m:r>
                      </m:num>
                      <m:den>
                        <m:r>
                          <a:rPr lang="en-US" sz="2300" i="1">
                            <a:latin typeface="Cambria Math" panose="02040503050406030204" pitchFamily="18" charset="0"/>
                            <a:cs typeface="Arial" panose="020B0604020202020204" pitchFamily="34" charset="0"/>
                          </a:rPr>
                          <m:t>2 </m:t>
                        </m:r>
                      </m:den>
                    </m:f>
                  </m:oMath>
                </a14:m>
                <a:endParaRPr lang="en-US" sz="23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19" y="1214129"/>
                <a:ext cx="5204539" cy="4357475"/>
              </a:xfrm>
              <a:prstGeom prst="rect">
                <a:avLst/>
              </a:prstGeom>
              <a:blipFill rotWithShape="0">
                <a:blip r:embed="rId4"/>
                <a:stretch>
                  <a:fillRect l="-1405" t="-979"/>
                </a:stretch>
              </a:blipFill>
            </p:spPr>
            <p:txBody>
              <a:bodyPr/>
              <a:lstStyle/>
              <a:p>
                <a:r>
                  <a:rPr lang="en-US">
                    <a:noFill/>
                  </a:rPr>
                  <a:t> </a:t>
                </a:r>
              </a:p>
            </p:txBody>
          </p:sp>
        </mc:Fallback>
      </mc:AlternateContent>
      <p:sp>
        <p:nvSpPr>
          <p:cNvPr id="7" name="Rectangle 6"/>
          <p:cNvSpPr/>
          <p:nvPr/>
        </p:nvSpPr>
        <p:spPr>
          <a:xfrm flipH="1">
            <a:off x="251520" y="3212976"/>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First simplify the LHS of the equation.</a:t>
            </a:r>
          </a:p>
        </p:txBody>
      </p:sp>
      <p:sp>
        <p:nvSpPr>
          <p:cNvPr id="9" name="Rectangle 8"/>
          <p:cNvSpPr/>
          <p:nvPr/>
        </p:nvSpPr>
        <p:spPr>
          <a:xfrm flipH="1">
            <a:off x="251520" y="5517232"/>
            <a:ext cx="5204539"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Q6a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First multiply both sides by the LCM (</a:t>
            </a:r>
            <a:r>
              <a:rPr lang="en-US" sz="2000" dirty="0" smtClean="0">
                <a:solidFill>
                  <a:schemeClr val="tx1"/>
                </a:solidFill>
                <a:latin typeface="Arial" panose="020B0604020202020204" pitchFamily="34" charset="0"/>
                <a:cs typeface="Arial" panose="020B0604020202020204" pitchFamily="34" charset="0"/>
              </a:rPr>
              <a:t>5</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and simplify. Then multiply out the bracket and solve by </a:t>
            </a:r>
            <a:r>
              <a:rPr lang="en-US" sz="2000" dirty="0" err="1">
                <a:solidFill>
                  <a:schemeClr val="tx1"/>
                </a:solidFill>
                <a:latin typeface="Arial" panose="020B0604020202020204" pitchFamily="34" charset="0"/>
                <a:cs typeface="Arial" panose="020B0604020202020204" pitchFamily="34" charset="0"/>
              </a:rPr>
              <a:t>factorising</a:t>
            </a:r>
            <a:r>
              <a:rPr lang="en-US" sz="2000" dirty="0">
                <a:solidFill>
                  <a:schemeClr val="tx1"/>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933056"/>
            <a:ext cx="548640" cy="548640"/>
          </a:xfrm>
          <a:prstGeom prst="rect">
            <a:avLst/>
          </a:prstGeom>
        </p:spPr>
      </p:pic>
    </p:spTree>
    <p:extLst>
      <p:ext uri="{BB962C8B-B14F-4D97-AF65-F5344CB8AC3E}">
        <p14:creationId xmlns:p14="http://schemas.microsoft.com/office/powerpoint/2010/main" val="4273341928"/>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2800" dirty="0"/>
              <a:t>17.6 – Solving Algebraic Fraction Equations</a:t>
            </a:r>
            <a:endParaRPr lang="en-GB" sz="28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541</a:t>
            </a:r>
            <a:endParaRPr lang="en-GB" sz="1400" b="1" dirty="0">
              <a:latin typeface="Calibri" panose="020F0502020204030204" pitchFamily="34" charset="0"/>
            </a:endParaRPr>
          </a:p>
        </p:txBody>
      </p:sp>
      <p:grpSp>
        <p:nvGrpSpPr>
          <p:cNvPr id="11" name="Group 10"/>
          <p:cNvGrpSpPr/>
          <p:nvPr/>
        </p:nvGrpSpPr>
        <p:grpSpPr>
          <a:xfrm>
            <a:off x="179512" y="1170103"/>
            <a:ext cx="8712968" cy="5463490"/>
            <a:chOff x="3457589" y="1017023"/>
            <a:chExt cx="5309150" cy="5463490"/>
          </a:xfrm>
        </p:grpSpPr>
        <p:sp>
          <p:nvSpPr>
            <p:cNvPr id="13" name="Round Diagonal Corner Rectangle 12"/>
            <p:cNvSpPr/>
            <p:nvPr/>
          </p:nvSpPr>
          <p:spPr>
            <a:xfrm>
              <a:off x="3457589" y="1020653"/>
              <a:ext cx="5309150" cy="5423619"/>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3457590" y="1017023"/>
              <a:ext cx="5309149"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Example 5</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501466" y="1521078"/>
                  <a:ext cx="3226899" cy="4959435"/>
                </a:xfrm>
                <a:prstGeom prst="rect">
                  <a:avLst/>
                </a:prstGeom>
              </p:spPr>
              <p:txBody>
                <a:bodyPr wrap="square">
                  <a:spAutoFit/>
                </a:bodyPr>
                <a:lstStyle/>
                <a:p>
                  <a:pPr>
                    <a:spcAft>
                      <a:spcPts val="0"/>
                    </a:spcAft>
                    <a:tabLst>
                      <a:tab pos="4972050" algn="r"/>
                    </a:tabLst>
                  </a:pPr>
                  <a:r>
                    <a:rPr lang="en-US" sz="2400" dirty="0" smtClean="0"/>
                    <a:t>Solve: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1" smtClean="0">
                              <a:latin typeface="Cambria Math" panose="02040503050406030204" pitchFamily="18" charset="0"/>
                              <a:cs typeface="Arial" panose="020B0604020202020204" pitchFamily="34" charset="0"/>
                            </a:rPr>
                            <m:t>2</m:t>
                          </m:r>
                          <m:r>
                            <a:rPr lang="en-US" sz="2400" i="1">
                              <a:latin typeface="Cambria Math" panose="02040503050406030204" pitchFamily="18" charset="0"/>
                              <a:cs typeface="Arial" panose="020B0604020202020204" pitchFamily="34" charset="0"/>
                            </a:rPr>
                            <m:t>𝑥</m:t>
                          </m:r>
                          <m:r>
                            <a:rPr lang="en-US" sz="2400" i="1">
                              <a:latin typeface="Cambria Math" panose="02040503050406030204" pitchFamily="18" charset="0"/>
                              <a:cs typeface="Arial" panose="020B0604020202020204" pitchFamily="34" charset="0"/>
                            </a:rPr>
                            <m:t> − 1</m:t>
                          </m:r>
                        </m:den>
                      </m:f>
                    </m:oMath>
                  </a14:m>
                  <a:r>
                    <a:rPr lang="en-US" sz="2400" dirty="0" smtClean="0"/>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num>
                        <m:den>
                          <m:r>
                            <a:rPr lang="en-US" sz="2400" i="1">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+2</m:t>
                          </m:r>
                        </m:den>
                      </m:f>
                    </m:oMath>
                  </a14:m>
                  <a:r>
                    <a:rPr lang="en-US" sz="2400" dirty="0" smtClean="0"/>
                    <a:t> = 2</a:t>
                  </a:r>
                  <a:endParaRPr lang="en-US" sz="2400" dirty="0"/>
                </a:p>
                <a:p>
                  <a:r>
                    <a:rPr lang="en-US" sz="1400" dirty="0" smtClean="0">
                      <a:solidFill>
                        <a:srgbClr val="0070C0"/>
                      </a:solidFill>
                      <a:latin typeface="Comic Sans MS" panose="030F0702030302020204" pitchFamily="66" charset="0"/>
                    </a:rPr>
                    <a:t/>
                  </a:r>
                  <a:br>
                    <a:rPr lang="en-US" sz="1400" dirty="0" smtClean="0">
                      <a:solidFill>
                        <a:srgbClr val="0070C0"/>
                      </a:solidFill>
                      <a:latin typeface="Comic Sans MS" panose="030F0702030302020204" pitchFamily="66" charset="0"/>
                    </a:rPr>
                  </a:b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a:solidFill>
                                <a:srgbClr val="0070C0"/>
                              </a:solidFill>
                              <a:latin typeface="Cambria Math" panose="02040503050406030204" pitchFamily="18" charset="0"/>
                              <a:cs typeface="Arial" panose="020B0604020202020204" pitchFamily="34" charset="0"/>
                            </a:rPr>
                            <m:t>3</m:t>
                          </m:r>
                          <m:r>
                            <a:rPr lang="en-US" sz="2400" b="0" i="1" smtClean="0">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+ 2)</m:t>
                          </m:r>
                        </m:num>
                        <m:den>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2</m:t>
                          </m:r>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 − 1)(</m:t>
                          </m:r>
                          <m:r>
                            <a:rPr lang="en-US" sz="2400" b="0" i="1" smtClean="0">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+ 2)</m:t>
                          </m:r>
                        </m:den>
                      </m:f>
                    </m:oMath>
                  </a14:m>
                  <a:r>
                    <a:rPr lang="en-US" sz="2400" dirty="0">
                      <a:solidFill>
                        <a:srgbClr val="0070C0"/>
                      </a:solidFill>
                    </a:rPr>
                    <a:t> +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a:solidFill>
                                <a:srgbClr val="0070C0"/>
                              </a:solidFill>
                              <a:latin typeface="Cambria Math" panose="02040503050406030204" pitchFamily="18" charset="0"/>
                              <a:cs typeface="Arial" panose="020B0604020202020204" pitchFamily="34" charset="0"/>
                            </a:rPr>
                            <m:t>4</m:t>
                          </m:r>
                          <m:r>
                            <a:rPr lang="en-US" sz="2400" b="0" i="0" smtClean="0">
                              <a:solidFill>
                                <a:srgbClr val="0070C0"/>
                              </a:solidFill>
                              <a:latin typeface="Cambria Math" panose="02040503050406030204" pitchFamily="18" charset="0"/>
                              <a:cs typeface="Arial" panose="020B0604020202020204" pitchFamily="34" charset="0"/>
                            </a:rPr>
                            <m:t>(2</m:t>
                          </m:r>
                          <m:r>
                            <m:rPr>
                              <m:sty m:val="p"/>
                            </m:rPr>
                            <a:rPr lang="en-US" sz="2400" b="0" i="0" smtClean="0">
                              <a:solidFill>
                                <a:srgbClr val="0070C0"/>
                              </a:solidFill>
                              <a:latin typeface="Cambria Math" panose="02040503050406030204" pitchFamily="18" charset="0"/>
                              <a:cs typeface="Arial" panose="020B0604020202020204" pitchFamily="34" charset="0"/>
                            </a:rPr>
                            <m:t>x</m:t>
                          </m:r>
                          <m:r>
                            <a:rPr lang="en-US" sz="2400" b="0" i="0" smtClean="0">
                              <a:solidFill>
                                <a:srgbClr val="0070C0"/>
                              </a:solidFill>
                              <a:latin typeface="Cambria Math" panose="02040503050406030204" pitchFamily="18" charset="0"/>
                              <a:cs typeface="Arial" panose="020B0604020202020204" pitchFamily="34" charset="0"/>
                            </a:rPr>
                            <m:t> − 1)</m:t>
                          </m:r>
                        </m:num>
                        <m:den>
                          <m:r>
                            <a:rPr lang="en-US" sz="2400" b="0" i="1" smtClean="0">
                              <a:solidFill>
                                <a:srgbClr val="0070C0"/>
                              </a:solidFill>
                              <a:latin typeface="Cambria Math" panose="02040503050406030204" pitchFamily="18" charset="0"/>
                              <a:cs typeface="Arial" panose="020B0604020202020204" pitchFamily="34" charset="0"/>
                            </a:rPr>
                            <m:t>(</m:t>
                          </m:r>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2</m:t>
                          </m:r>
                          <m:r>
                            <a:rPr lang="en-US" sz="2400" b="0" i="1" smtClean="0">
                              <a:solidFill>
                                <a:srgbClr val="0070C0"/>
                              </a:solidFill>
                              <a:latin typeface="Cambria Math" panose="02040503050406030204" pitchFamily="18" charset="0"/>
                              <a:cs typeface="Arial" panose="020B0604020202020204" pitchFamily="34" charset="0"/>
                            </a:rPr>
                            <m:t>)(2</m:t>
                          </m:r>
                          <m:r>
                            <a:rPr lang="en-US" sz="2400" b="0" i="1" smtClean="0">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− 1</m:t>
                          </m:r>
                        </m:den>
                      </m:f>
                    </m:oMath>
                  </a14:m>
                  <a:r>
                    <a:rPr lang="en-US" sz="2400" dirty="0" smtClean="0">
                      <a:solidFill>
                        <a:srgbClr val="0070C0"/>
                      </a:solidFill>
                      <a:latin typeface="Comic Sans MS" panose="030F0702030302020204" pitchFamily="66" charset="0"/>
                    </a:rPr>
                    <a:t> = 2</a:t>
                  </a:r>
                </a:p>
                <a:p>
                  <a:pPr>
                    <a:tabLst>
                      <a:tab pos="517525" algn="l"/>
                    </a:tabLst>
                  </a:pPr>
                  <a:r>
                    <a:rPr lang="en-US" sz="2400" dirty="0">
                      <a:solidFill>
                        <a:srgbClr val="0070C0"/>
                      </a:solidFill>
                      <a:latin typeface="Comic Sans MS" panose="030F0702030302020204" pitchFamily="66" charset="0"/>
                    </a:rPr>
                    <a:t>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a:solidFill>
                                <a:srgbClr val="0070C0"/>
                              </a:solidFill>
                              <a:latin typeface="Cambria Math" panose="02040503050406030204" pitchFamily="18" charset="0"/>
                              <a:cs typeface="Arial" panose="020B0604020202020204" pitchFamily="34" charset="0"/>
                            </a:rPr>
                            <m:t>3</m:t>
                          </m:r>
                          <m:d>
                            <m:dPr>
                              <m:ctrlPr>
                                <a:rPr lang="en-US" sz="2400" i="1">
                                  <a:solidFill>
                                    <a:srgbClr val="0070C0"/>
                                  </a:solidFill>
                                  <a:latin typeface="Cambria Math" panose="02040503050406030204" pitchFamily="18" charset="0"/>
                                  <a:cs typeface="Arial" panose="020B0604020202020204" pitchFamily="34" charset="0"/>
                                </a:rPr>
                              </m:ctrlPr>
                            </m:dPr>
                            <m:e>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2</m:t>
                              </m:r>
                            </m:e>
                          </m:d>
                          <m:r>
                            <a:rPr lang="en-US" sz="2400" b="0" i="1" smtClean="0">
                              <a:solidFill>
                                <a:srgbClr val="0070C0"/>
                              </a:solidFill>
                              <a:latin typeface="Cambria Math" panose="02040503050406030204" pitchFamily="18" charset="0"/>
                              <a:cs typeface="Arial" panose="020B0604020202020204" pitchFamily="34" charset="0"/>
                            </a:rPr>
                            <m:t> + </m:t>
                          </m:r>
                          <m:r>
                            <a:rPr lang="en-US" sz="2400">
                              <a:solidFill>
                                <a:srgbClr val="0070C0"/>
                              </a:solidFill>
                              <a:latin typeface="Cambria Math" panose="02040503050406030204" pitchFamily="18" charset="0"/>
                              <a:cs typeface="Arial" panose="020B0604020202020204" pitchFamily="34" charset="0"/>
                            </a:rPr>
                            <m:t>4(2</m:t>
                          </m:r>
                          <m:r>
                            <m:rPr>
                              <m:sty m:val="p"/>
                            </m:rPr>
                            <a:rPr lang="en-US" sz="2400">
                              <a:solidFill>
                                <a:srgbClr val="0070C0"/>
                              </a:solidFill>
                              <a:latin typeface="Cambria Math" panose="02040503050406030204" pitchFamily="18" charset="0"/>
                              <a:cs typeface="Arial" panose="020B0604020202020204" pitchFamily="34" charset="0"/>
                            </a:rPr>
                            <m:t>x</m:t>
                          </m:r>
                          <m:r>
                            <a:rPr lang="en-US" sz="2400">
                              <a:solidFill>
                                <a:srgbClr val="0070C0"/>
                              </a:solidFill>
                              <a:latin typeface="Cambria Math" panose="02040503050406030204" pitchFamily="18" charset="0"/>
                              <a:cs typeface="Arial" panose="020B0604020202020204" pitchFamily="34" charset="0"/>
                            </a:rPr>
                            <m:t> − 1)</m:t>
                          </m:r>
                        </m:num>
                        <m:den>
                          <m:r>
                            <a:rPr lang="en-US" sz="2400" i="1">
                              <a:solidFill>
                                <a:srgbClr val="0070C0"/>
                              </a:solidFill>
                              <a:latin typeface="Cambria Math" panose="02040503050406030204" pitchFamily="18" charset="0"/>
                              <a:cs typeface="Arial" panose="020B0604020202020204" pitchFamily="34" charset="0"/>
                            </a:rPr>
                            <m:t>(2</m:t>
                          </m:r>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 − 1)(</m:t>
                          </m:r>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2)</m:t>
                          </m:r>
                        </m:den>
                      </m:f>
                    </m:oMath>
                  </a14:m>
                  <a:r>
                    <a:rPr lang="en-US" sz="2400" dirty="0">
                      <a:solidFill>
                        <a:srgbClr val="0070C0"/>
                      </a:solidFill>
                    </a:rPr>
                    <a:t> </a:t>
                  </a:r>
                  <a:r>
                    <a:rPr lang="en-US" sz="2400" dirty="0" smtClean="0">
                      <a:solidFill>
                        <a:srgbClr val="0070C0"/>
                      </a:solidFill>
                      <a:latin typeface="Comic Sans MS" panose="030F0702030302020204" pitchFamily="66" charset="0"/>
                    </a:rPr>
                    <a:t>= 2</a:t>
                  </a:r>
                </a:p>
                <a:p>
                  <a:pPr>
                    <a:tabLst>
                      <a:tab pos="1087438" algn="l"/>
                    </a:tabLst>
                  </a:pPr>
                  <a:r>
                    <a:rPr lang="en-US" sz="2400" dirty="0">
                      <a:solidFill>
                        <a:srgbClr val="0070C0"/>
                      </a:solidFill>
                      <a:latin typeface="Comic Sans MS" panose="030F0702030302020204" pitchFamily="66" charset="0"/>
                    </a:rPr>
                    <a:t>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a:solidFill>
                                <a:srgbClr val="0070C0"/>
                              </a:solidFill>
                              <a:latin typeface="Cambria Math" panose="02040503050406030204" pitchFamily="18" charset="0"/>
                              <a:cs typeface="Arial" panose="020B0604020202020204" pitchFamily="34" charset="0"/>
                            </a:rPr>
                            <m:t>3</m:t>
                          </m:r>
                          <m:r>
                            <a:rPr lang="en-US" sz="2400" b="0" i="1" smtClean="0">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+ 6</m:t>
                          </m:r>
                          <m:r>
                            <a:rPr lang="en-US" sz="2400" b="0" i="0" smtClean="0">
                              <a:solidFill>
                                <a:srgbClr val="0070C0"/>
                              </a:solidFill>
                              <a:latin typeface="Cambria Math" panose="02040503050406030204" pitchFamily="18" charset="0"/>
                              <a:cs typeface="Arial" panose="020B0604020202020204" pitchFamily="34" charset="0"/>
                            </a:rPr>
                            <m:t> + 8</m:t>
                          </m:r>
                          <m:r>
                            <m:rPr>
                              <m:sty m:val="p"/>
                            </m:rPr>
                            <a:rPr lang="en-US" sz="2400">
                              <a:solidFill>
                                <a:srgbClr val="0070C0"/>
                              </a:solidFill>
                              <a:latin typeface="Cambria Math" panose="02040503050406030204" pitchFamily="18" charset="0"/>
                              <a:cs typeface="Arial" panose="020B0604020202020204" pitchFamily="34" charset="0"/>
                            </a:rPr>
                            <m:t>x</m:t>
                          </m:r>
                          <m:r>
                            <a:rPr lang="en-US" sz="2400">
                              <a:solidFill>
                                <a:srgbClr val="0070C0"/>
                              </a:solidFill>
                              <a:latin typeface="Cambria Math" panose="02040503050406030204" pitchFamily="18" charset="0"/>
                              <a:cs typeface="Arial" panose="020B0604020202020204" pitchFamily="34" charset="0"/>
                            </a:rPr>
                            <m:t> − 4</m:t>
                          </m:r>
                        </m:num>
                        <m:den>
                          <m:r>
                            <a:rPr lang="en-US" sz="2400" i="1">
                              <a:solidFill>
                                <a:srgbClr val="0070C0"/>
                              </a:solidFill>
                              <a:latin typeface="Cambria Math" panose="02040503050406030204" pitchFamily="18" charset="0"/>
                              <a:cs typeface="Arial" panose="020B0604020202020204" pitchFamily="34" charset="0"/>
                            </a:rPr>
                            <m:t>(2</m:t>
                          </m:r>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 − 1)(</m:t>
                          </m:r>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+2)</m:t>
                          </m:r>
                        </m:den>
                      </m:f>
                    </m:oMath>
                  </a14:m>
                  <a:r>
                    <a:rPr lang="en-US" sz="2400" dirty="0">
                      <a:solidFill>
                        <a:srgbClr val="0070C0"/>
                      </a:solidFill>
                    </a:rPr>
                    <a:t> </a:t>
                  </a:r>
                  <a:r>
                    <a:rPr lang="en-US" sz="2400" dirty="0">
                      <a:solidFill>
                        <a:srgbClr val="0070C0"/>
                      </a:solidFill>
                      <a:latin typeface="Comic Sans MS" panose="030F0702030302020204" pitchFamily="66" charset="0"/>
                    </a:rPr>
                    <a:t>=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b="0" i="0" smtClean="0">
                              <a:solidFill>
                                <a:srgbClr val="0070C0"/>
                              </a:solidFill>
                              <a:latin typeface="Cambria Math" panose="02040503050406030204" pitchFamily="18" charset="0"/>
                              <a:cs typeface="Arial" panose="020B0604020202020204" pitchFamily="34" charset="0"/>
                            </a:rPr>
                            <m:t>11</m:t>
                          </m:r>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 2</m:t>
                          </m:r>
                        </m:num>
                        <m:den>
                          <m:r>
                            <a:rPr lang="en-US" sz="2400" i="1">
                              <a:solidFill>
                                <a:srgbClr val="0070C0"/>
                              </a:solidFill>
                              <a:latin typeface="Cambria Math" panose="02040503050406030204" pitchFamily="18" charset="0"/>
                              <a:cs typeface="Arial" panose="020B0604020202020204" pitchFamily="34" charset="0"/>
                            </a:rPr>
                            <m:t>(2</m:t>
                          </m:r>
                          <m:r>
                            <a:rPr lang="en-US" sz="2400" i="1">
                              <a:solidFill>
                                <a:srgbClr val="0070C0"/>
                              </a:solidFill>
                              <a:latin typeface="Cambria Math" panose="02040503050406030204" pitchFamily="18" charset="0"/>
                              <a:cs typeface="Arial" panose="020B0604020202020204" pitchFamily="34" charset="0"/>
                            </a:rPr>
                            <m:t>𝑥</m:t>
                          </m:r>
                          <m:r>
                            <a:rPr lang="en-US" sz="2400" i="1">
                              <a:solidFill>
                                <a:srgbClr val="0070C0"/>
                              </a:solidFill>
                              <a:latin typeface="Cambria Math" panose="02040503050406030204" pitchFamily="18" charset="0"/>
                              <a:cs typeface="Arial" panose="020B0604020202020204" pitchFamily="34" charset="0"/>
                            </a:rPr>
                            <m:t> − 1)(</m:t>
                          </m:r>
                          <m:r>
                            <a:rPr lang="en-US" sz="2400" i="1">
                              <a:solidFill>
                                <a:srgbClr val="0070C0"/>
                              </a:solidFill>
                              <a:latin typeface="Cambria Math" panose="02040503050406030204" pitchFamily="18" charset="0"/>
                              <a:cs typeface="Arial" panose="020B0604020202020204" pitchFamily="34" charset="0"/>
                            </a:rPr>
                            <m:t>𝑥</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m:t>
                          </m:r>
                          <m:r>
                            <a:rPr lang="en-US" sz="2400" b="0" i="1" smtClean="0">
                              <a:solidFill>
                                <a:srgbClr val="0070C0"/>
                              </a:solidFill>
                              <a:latin typeface="Cambria Math" panose="02040503050406030204" pitchFamily="18" charset="0"/>
                              <a:cs typeface="Arial" panose="020B0604020202020204" pitchFamily="34" charset="0"/>
                            </a:rPr>
                            <m:t> </m:t>
                          </m:r>
                          <m:r>
                            <a:rPr lang="en-US" sz="2400" i="1">
                              <a:solidFill>
                                <a:srgbClr val="0070C0"/>
                              </a:solidFill>
                              <a:latin typeface="Cambria Math" panose="02040503050406030204" pitchFamily="18" charset="0"/>
                              <a:cs typeface="Arial" panose="020B0604020202020204" pitchFamily="34" charset="0"/>
                            </a:rPr>
                            <m:t>2)</m:t>
                          </m:r>
                        </m:den>
                      </m:f>
                    </m:oMath>
                  </a14:m>
                  <a:r>
                    <a:rPr lang="en-US" sz="2400" dirty="0" smtClean="0">
                      <a:solidFill>
                        <a:srgbClr val="0070C0"/>
                      </a:solidFill>
                      <a:latin typeface="Comic Sans MS" panose="030F0702030302020204" pitchFamily="66" charset="0"/>
                    </a:rPr>
                    <a:t> = 2</a:t>
                  </a:r>
                </a:p>
                <a:p>
                  <a:pPr>
                    <a:tabLst>
                      <a:tab pos="1379538" algn="l"/>
                    </a:tabLst>
                  </a:pP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   11</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+ 2 = </a:t>
                  </a:r>
                  <a:r>
                    <a:rPr lang="en-US" sz="2400" dirty="0" smtClean="0">
                      <a:solidFill>
                        <a:srgbClr val="0070C0"/>
                      </a:solidFill>
                      <a:latin typeface="Comic Sans MS" panose="030F0702030302020204" pitchFamily="66" charset="0"/>
                    </a:rPr>
                    <a:t>2(2</a:t>
                  </a:r>
                  <a:r>
                    <a:rPr lang="en-US" sz="2400" i="1" dirty="0" smtClean="0">
                      <a:solidFill>
                        <a:srgbClr val="0070C0"/>
                      </a:solidFill>
                      <a:latin typeface="Comic Sans MS" panose="030F0702030302020204" pitchFamily="66" charset="0"/>
                    </a:rPr>
                    <a:t>x </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1</a:t>
                  </a:r>
                  <a:r>
                    <a:rPr lang="en-US" sz="2400" dirty="0" smtClean="0">
                      <a:solidFill>
                        <a:srgbClr val="0070C0"/>
                      </a:solidFill>
                      <a:latin typeface="Comic Sans MS" panose="030F0702030302020204" pitchFamily="66" charset="0"/>
                    </a:rPr>
                    <a:t>)(</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+ 2</a:t>
                  </a:r>
                  <a:r>
                    <a:rPr lang="en-US" sz="2400" dirty="0" smtClean="0">
                      <a:solidFill>
                        <a:srgbClr val="0070C0"/>
                      </a:solidFill>
                      <a:latin typeface="Comic Sans MS" panose="030F0702030302020204" pitchFamily="66" charset="0"/>
                    </a:rPr>
                    <a:t>)</a:t>
                  </a:r>
                </a:p>
                <a:p>
                  <a:pPr>
                    <a:tabLst>
                      <a:tab pos="1254125" algn="l"/>
                    </a:tabLst>
                  </a:pP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    11</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+ 2 = 4</a:t>
                  </a:r>
                  <a:r>
                    <a:rPr lang="en-US" sz="2400" i="1" dirty="0" smtClean="0">
                      <a:solidFill>
                        <a:srgbClr val="0070C0"/>
                      </a:solidFill>
                      <a:latin typeface="Comic Sans MS" panose="030F0702030302020204" pitchFamily="66" charset="0"/>
                    </a:rPr>
                    <a:t>x</a:t>
                  </a:r>
                  <a:r>
                    <a:rPr lang="en-US" sz="2400" baseline="30000" dirty="0" smtClean="0">
                      <a:solidFill>
                        <a:srgbClr val="0070C0"/>
                      </a:solidFill>
                      <a:latin typeface="Comic Sans MS" panose="030F0702030302020204" pitchFamily="66" charset="0"/>
                    </a:rPr>
                    <a:t>2</a:t>
                  </a:r>
                  <a:r>
                    <a:rPr lang="en-US" sz="2400" dirty="0" smtClean="0">
                      <a:solidFill>
                        <a:srgbClr val="0070C0"/>
                      </a:solidFill>
                      <a:latin typeface="Comic Sans MS" panose="030F0702030302020204" pitchFamily="66" charset="0"/>
                    </a:rPr>
                    <a:t> + 6</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 4</a:t>
                  </a:r>
                </a:p>
                <a:p>
                  <a:pPr>
                    <a:tabLst>
                      <a:tab pos="1254125" algn="l"/>
                    </a:tabLst>
                  </a:pPr>
                  <a:r>
                    <a:rPr lang="en-US" sz="2400" dirty="0">
                      <a:solidFill>
                        <a:srgbClr val="0070C0"/>
                      </a:solidFill>
                      <a:latin typeface="Comic Sans MS" panose="030F0702030302020204" pitchFamily="66" charset="0"/>
                    </a:rPr>
                    <a:t>	 4</a:t>
                  </a:r>
                  <a:r>
                    <a:rPr lang="en-US" sz="2400" i="1" dirty="0">
                      <a:solidFill>
                        <a:srgbClr val="0070C0"/>
                      </a:solidFill>
                      <a:latin typeface="Comic Sans MS" panose="030F0702030302020204" pitchFamily="66" charset="0"/>
                    </a:rPr>
                    <a:t>x</a:t>
                  </a:r>
                  <a:r>
                    <a:rPr lang="en-US" sz="2400" baseline="30000" dirty="0">
                      <a:solidFill>
                        <a:srgbClr val="0070C0"/>
                      </a:solidFill>
                      <a:latin typeface="Comic Sans MS" panose="030F0702030302020204" pitchFamily="66" charset="0"/>
                    </a:rPr>
                    <a:t>2</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 5</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 6 = 0</a:t>
                  </a:r>
                </a:p>
                <a:p>
                  <a:pPr>
                    <a:tabLst>
                      <a:tab pos="1254125" algn="l"/>
                    </a:tabLst>
                  </a:pPr>
                  <a:r>
                    <a:rPr lang="en-US" sz="2400" dirty="0">
                      <a:solidFill>
                        <a:srgbClr val="0070C0"/>
                      </a:solidFill>
                      <a:latin typeface="Comic Sans MS" panose="030F0702030302020204" pitchFamily="66" charset="0"/>
                    </a:rPr>
                    <a:t>(</a:t>
                  </a:r>
                  <a:r>
                    <a:rPr lang="en-US" sz="2400" dirty="0" smtClean="0">
                      <a:solidFill>
                        <a:srgbClr val="0070C0"/>
                      </a:solidFill>
                      <a:latin typeface="Comic Sans MS" panose="030F0702030302020204" pitchFamily="66" charset="0"/>
                    </a:rPr>
                    <a:t>4</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+ 3</a:t>
                  </a:r>
                  <a:r>
                    <a:rPr lang="en-US" sz="2400" dirty="0" smtClean="0">
                      <a:solidFill>
                        <a:srgbClr val="0070C0"/>
                      </a:solidFill>
                      <a:latin typeface="Comic Sans MS" panose="030F0702030302020204" pitchFamily="66" charset="0"/>
                    </a:rPr>
                    <a:t>)(</a:t>
                  </a:r>
                  <a:r>
                    <a:rPr lang="en-US" sz="2400" i="1" dirty="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- 2) = 0, so either </a:t>
                  </a:r>
                  <a:r>
                    <a:rPr lang="en-US" sz="2400" dirty="0" smtClean="0">
                      <a:solidFill>
                        <a:srgbClr val="0070C0"/>
                      </a:solidFill>
                      <a:latin typeface="Comic Sans MS" panose="030F0702030302020204" pitchFamily="66" charset="0"/>
                    </a:rPr>
                    <a:t>4</a:t>
                  </a:r>
                  <a:r>
                    <a:rPr lang="en-US" sz="2400" i="1" dirty="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+ 3 = 0 or </a:t>
                  </a:r>
                  <a:r>
                    <a:rPr lang="en-US" sz="2400" i="1" dirty="0" smtClean="0">
                      <a:solidFill>
                        <a:srgbClr val="0070C0"/>
                      </a:solidFill>
                      <a:latin typeface="Comic Sans MS" panose="030F0702030302020204" pitchFamily="66" charset="0"/>
                    </a:rPr>
                    <a:t>x </a:t>
                  </a:r>
                  <a:r>
                    <a:rPr lang="en-US" sz="2400" dirty="0" smtClean="0">
                      <a:solidFill>
                        <a:srgbClr val="0070C0"/>
                      </a:solidFill>
                      <a:latin typeface="Comic Sans MS" panose="030F0702030302020204" pitchFamily="66" charset="0"/>
                    </a:rPr>
                    <a:t>- 2 </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0 </a:t>
                  </a:r>
                </a:p>
                <a:p>
                  <a:pPr>
                    <a:tabLst>
                      <a:tab pos="1254125" algn="l"/>
                    </a:tabLst>
                  </a:pPr>
                  <a:r>
                    <a:rPr lang="en-US" sz="2400" dirty="0" smtClean="0">
                      <a:solidFill>
                        <a:srgbClr val="0070C0"/>
                      </a:solidFill>
                      <a:latin typeface="Comic Sans MS" panose="030F0702030302020204" pitchFamily="66" charset="0"/>
                    </a:rPr>
                    <a:t>The solutions </a:t>
                  </a:r>
                  <a:r>
                    <a:rPr lang="en-US" sz="2400" dirty="0">
                      <a:solidFill>
                        <a:srgbClr val="0070C0"/>
                      </a:solidFill>
                      <a:latin typeface="Comic Sans MS" panose="030F0702030302020204" pitchFamily="66" charset="0"/>
                    </a:rPr>
                    <a:t>are </a:t>
                  </a:r>
                  <a:r>
                    <a:rPr lang="en-US" sz="2400" i="1" dirty="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a:rPr lang="en-US" sz="2400">
                              <a:solidFill>
                                <a:srgbClr val="0070C0"/>
                              </a:solidFill>
                              <a:latin typeface="Cambria Math" panose="02040503050406030204" pitchFamily="18" charset="0"/>
                              <a:cs typeface="Arial" panose="020B0604020202020204" pitchFamily="34" charset="0"/>
                            </a:rPr>
                            <m:t>3</m:t>
                          </m:r>
                        </m:num>
                        <m:den>
                          <m:r>
                            <a:rPr lang="en-US" sz="2400" b="0" i="1" smtClean="0">
                              <a:solidFill>
                                <a:srgbClr val="0070C0"/>
                              </a:solidFill>
                              <a:latin typeface="Cambria Math" panose="02040503050406030204" pitchFamily="18" charset="0"/>
                              <a:cs typeface="Arial" panose="020B0604020202020204" pitchFamily="34" charset="0"/>
                            </a:rPr>
                            <m:t>4</m:t>
                          </m:r>
                        </m:den>
                      </m:f>
                    </m:oMath>
                  </a14:m>
                  <a:r>
                    <a:rPr lang="en-US" sz="2400" dirty="0">
                      <a:solidFill>
                        <a:srgbClr val="0070C0"/>
                      </a:solidFill>
                      <a:latin typeface="Comic Sans MS" panose="030F0702030302020204" pitchFamily="66" charset="0"/>
                    </a:rPr>
                    <a:t> and </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2.</a:t>
                  </a:r>
                </a:p>
              </p:txBody>
            </p:sp>
          </mc:Choice>
          <mc:Fallback xmlns="">
            <p:sp>
              <p:nvSpPr>
                <p:cNvPr id="15" name="Rectangle 14"/>
                <p:cNvSpPr>
                  <a:spLocks noRot="1" noChangeAspect="1" noMove="1" noResize="1" noEditPoints="1" noAdjustHandles="1" noChangeArrowheads="1" noChangeShapeType="1" noTextEdit="1"/>
                </p:cNvSpPr>
                <p:nvPr/>
              </p:nvSpPr>
              <p:spPr>
                <a:xfrm>
                  <a:off x="3501466" y="1521078"/>
                  <a:ext cx="3226899" cy="4959435"/>
                </a:xfrm>
                <a:prstGeom prst="rect">
                  <a:avLst/>
                </a:prstGeom>
                <a:blipFill rotWithShape="0">
                  <a:blip r:embed="rId4"/>
                  <a:stretch>
                    <a:fillRect l="-1726" r="-1266" b="-492"/>
                  </a:stretch>
                </a:blipFill>
              </p:spPr>
              <p:txBody>
                <a:bodyPr/>
                <a:lstStyle/>
                <a:p>
                  <a:r>
                    <a:rPr lang="en-US">
                      <a:noFill/>
                    </a:rPr>
                    <a:t> </a:t>
                  </a:r>
                </a:p>
              </p:txBody>
            </p:sp>
          </mc:Fallback>
        </mc:AlternateContent>
      </p:grpSp>
      <p:sp>
        <p:nvSpPr>
          <p:cNvPr id="16" name="Rectangle 15"/>
          <p:cNvSpPr/>
          <p:nvPr/>
        </p:nvSpPr>
        <p:spPr>
          <a:xfrm flipH="1">
            <a:off x="5940152" y="1700808"/>
            <a:ext cx="2880320"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Rewrite the LHS using the common denominator </a:t>
            </a:r>
            <a:r>
              <a:rPr lang="en-US" dirty="0">
                <a:solidFill>
                  <a:schemeClr val="tx1"/>
                </a:solidFill>
                <a:latin typeface="Arial" panose="020B0604020202020204" pitchFamily="34" charset="0"/>
                <a:cs typeface="Arial" panose="020B0604020202020204" pitchFamily="34" charset="0"/>
              </a:rPr>
              <a:t>(2</a:t>
            </a:r>
            <a:r>
              <a:rPr lang="en-US" i="1" dirty="0">
                <a:solidFill>
                  <a:schemeClr val="tx1"/>
                </a:solidFill>
                <a:latin typeface="Arial" panose="020B0604020202020204" pitchFamily="34" charset="0"/>
                <a:cs typeface="Arial" panose="020B0604020202020204" pitchFamily="34" charset="0"/>
              </a:rPr>
              <a:t>x</a:t>
            </a:r>
            <a:r>
              <a:rPr lang="en-US" dirty="0">
                <a:solidFill>
                  <a:schemeClr val="tx1"/>
                </a:solidFill>
                <a:latin typeface="Arial" panose="020B0604020202020204" pitchFamily="34" charset="0"/>
                <a:cs typeface="Arial" panose="020B0604020202020204" pitchFamily="34" charset="0"/>
              </a:rPr>
              <a:t> - 1)(</a:t>
            </a:r>
            <a:r>
              <a:rPr lang="en-US" i="1" dirty="0">
                <a:solidFill>
                  <a:schemeClr val="tx1"/>
                </a:solidFill>
                <a:latin typeface="Arial" panose="020B0604020202020204" pitchFamily="34" charset="0"/>
                <a:cs typeface="Arial" panose="020B0604020202020204" pitchFamily="34" charset="0"/>
              </a:rPr>
              <a:t>x</a:t>
            </a:r>
            <a:r>
              <a:rPr lang="en-US" dirty="0">
                <a:solidFill>
                  <a:schemeClr val="tx1"/>
                </a:solidFill>
                <a:latin typeface="Arial" panose="020B0604020202020204" pitchFamily="34" charset="0"/>
                <a:cs typeface="Arial" panose="020B0604020202020204" pitchFamily="34" charset="0"/>
              </a:rPr>
              <a:t> + 2</a:t>
            </a:r>
            <a:r>
              <a:rPr lang="en-US"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flipH="1">
            <a:off x="5940152" y="3140968"/>
            <a:ext cx="2880320"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Expand the brackets in the numerator and simplify</a:t>
            </a:r>
            <a:endParaRPr lang="en-US" i="1" dirty="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a:stCxn id="17" idx="3"/>
          </p:cNvCxnSpPr>
          <p:nvPr/>
        </p:nvCxnSpPr>
        <p:spPr>
          <a:xfrm flipH="1">
            <a:off x="5377902" y="3464134"/>
            <a:ext cx="562250" cy="265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p:cNvCxnSpPr>
          <p:nvPr/>
        </p:nvCxnSpPr>
        <p:spPr>
          <a:xfrm flipH="1">
            <a:off x="4139952" y="2162473"/>
            <a:ext cx="1800200" cy="479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flipH="1">
            <a:off x="5940152" y="3861048"/>
            <a:ext cx="2880320"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a:solidFill>
                  <a:schemeClr val="tx1"/>
                </a:solidFill>
                <a:latin typeface="Arial" panose="020B0604020202020204" pitchFamily="34" charset="0"/>
                <a:cs typeface="Arial" panose="020B0604020202020204" pitchFamily="34" charset="0"/>
              </a:rPr>
              <a:t>Multiply both sides by </a:t>
            </a:r>
            <a:r>
              <a:rPr lang="en-US" dirty="0" smtClean="0">
                <a:solidFill>
                  <a:schemeClr val="tx1"/>
                </a:solidFill>
                <a:latin typeface="Arial" panose="020B0604020202020204" pitchFamily="34" charset="0"/>
                <a:cs typeface="Arial" panose="020B0604020202020204" pitchFamily="34" charset="0"/>
              </a:rPr>
              <a:t>(2</a:t>
            </a:r>
            <a:r>
              <a:rPr lang="en-US" i="1" dirty="0" smtClean="0">
                <a:solidFill>
                  <a:schemeClr val="tx1"/>
                </a:solidFill>
                <a:latin typeface="Arial" panose="020B0604020202020204" pitchFamily="34" charset="0"/>
                <a:cs typeface="Arial" panose="020B0604020202020204" pitchFamily="34" charset="0"/>
              </a:rPr>
              <a:t>x</a:t>
            </a:r>
            <a:r>
              <a:rPr lang="en-US" dirty="0" smtClean="0">
                <a:solidFill>
                  <a:schemeClr val="tx1"/>
                </a:solidFill>
                <a:latin typeface="Arial" panose="020B0604020202020204" pitchFamily="34" charset="0"/>
                <a:cs typeface="Arial" panose="020B0604020202020204" pitchFamily="34" charset="0"/>
              </a:rPr>
              <a:t> - 1)(</a:t>
            </a:r>
            <a:r>
              <a:rPr lang="en-US" i="1" dirty="0" smtClean="0">
                <a:solidFill>
                  <a:schemeClr val="tx1"/>
                </a:solidFill>
                <a:latin typeface="Arial" panose="020B0604020202020204" pitchFamily="34" charset="0"/>
                <a:cs typeface="Arial" panose="020B0604020202020204" pitchFamily="34" charset="0"/>
              </a:rPr>
              <a:t>x</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+ 2).</a:t>
            </a:r>
            <a:endParaRPr lang="en-US" i="1" dirty="0">
              <a:solidFill>
                <a:schemeClr val="tx1"/>
              </a:solidFill>
              <a:latin typeface="Arial" panose="020B0604020202020204" pitchFamily="34" charset="0"/>
              <a:cs typeface="Arial" panose="020B0604020202020204" pitchFamily="34" charset="0"/>
            </a:endParaRPr>
          </a:p>
        </p:txBody>
      </p:sp>
      <p:cxnSp>
        <p:nvCxnSpPr>
          <p:cNvPr id="22" name="Straight Arrow Connector 21"/>
          <p:cNvCxnSpPr>
            <a:stCxn id="25" idx="3"/>
          </p:cNvCxnSpPr>
          <p:nvPr/>
        </p:nvCxnSpPr>
        <p:spPr>
          <a:xfrm flipH="1" flipV="1">
            <a:off x="3923928" y="5127575"/>
            <a:ext cx="2016224" cy="7848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flipH="1">
            <a:off x="5940152" y="4581128"/>
            <a:ext cx="2880320"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a:solidFill>
                  <a:schemeClr val="tx1"/>
                </a:solidFill>
                <a:latin typeface="Arial" panose="020B0604020202020204" pitchFamily="34" charset="0"/>
                <a:cs typeface="Arial" panose="020B0604020202020204" pitchFamily="34" charset="0"/>
              </a:rPr>
              <a:t>Multiply out the brackets and simplify the right-hand side.</a:t>
            </a:r>
            <a:endParaRPr lang="en-US" i="1"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a:stCxn id="23" idx="3"/>
          </p:cNvCxnSpPr>
          <p:nvPr/>
        </p:nvCxnSpPr>
        <p:spPr>
          <a:xfrm flipH="1" flipV="1">
            <a:off x="5076056" y="4773236"/>
            <a:ext cx="864096" cy="2695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flipH="1">
            <a:off x="5940152" y="5589240"/>
            <a:ext cx="2880320"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a:solidFill>
                  <a:schemeClr val="tx1"/>
                </a:solidFill>
                <a:latin typeface="Arial" panose="020B0604020202020204" pitchFamily="34" charset="0"/>
                <a:cs typeface="Arial" panose="020B0604020202020204" pitchFamily="34" charset="0"/>
              </a:rPr>
              <a:t>Rearrange into the form </a:t>
            </a:r>
            <a:r>
              <a:rPr lang="en-US" i="1" dirty="0">
                <a:solidFill>
                  <a:schemeClr val="tx1"/>
                </a:solidFill>
                <a:latin typeface="Arial" panose="020B0604020202020204" pitchFamily="34" charset="0"/>
                <a:cs typeface="Arial" panose="020B0604020202020204" pitchFamily="34" charset="0"/>
              </a:rPr>
              <a:t>ax</a:t>
            </a:r>
            <a:r>
              <a:rPr lang="en-US" baseline="30000" dirty="0">
                <a:solidFill>
                  <a:schemeClr val="tx1"/>
                </a:solidFill>
                <a:latin typeface="Arial" panose="020B0604020202020204" pitchFamily="34" charset="0"/>
                <a:cs typeface="Arial" panose="020B0604020202020204" pitchFamily="34" charset="0"/>
              </a:rPr>
              <a:t>2</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i="1" dirty="0" err="1">
                <a:solidFill>
                  <a:schemeClr val="tx1"/>
                </a:solidFill>
                <a:latin typeface="Arial" panose="020B0604020202020204" pitchFamily="34" charset="0"/>
                <a:cs typeface="Arial" panose="020B0604020202020204" pitchFamily="34" charset="0"/>
              </a:rPr>
              <a:t>bx</a:t>
            </a:r>
            <a:r>
              <a:rPr lang="en-US" dirty="0">
                <a:solidFill>
                  <a:schemeClr val="tx1"/>
                </a:solidFill>
                <a:latin typeface="Arial" panose="020B0604020202020204" pitchFamily="34" charset="0"/>
                <a:cs typeface="Arial" panose="020B0604020202020204" pitchFamily="34" charset="0"/>
              </a:rPr>
              <a:t> + </a:t>
            </a:r>
            <a:r>
              <a:rPr lang="en-US" i="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0</a:t>
            </a:r>
            <a:endParaRPr lang="en-US" i="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flipH="1">
            <a:off x="5940152" y="2708920"/>
            <a:ext cx="2880320" cy="36933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Add the fractions</a:t>
            </a:r>
            <a:endParaRPr lang="en-US"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flipH="1">
            <a:off x="5940152" y="6315238"/>
            <a:ext cx="2880320" cy="36933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Solve by </a:t>
            </a:r>
            <a:r>
              <a:rPr lang="en-US" dirty="0" err="1" smtClean="0">
                <a:solidFill>
                  <a:schemeClr val="tx1"/>
                </a:solidFill>
                <a:latin typeface="Arial" panose="020B0604020202020204" pitchFamily="34" charset="0"/>
                <a:cs typeface="Arial" panose="020B0604020202020204" pitchFamily="34" charset="0"/>
              </a:rPr>
              <a:t>factorising</a:t>
            </a:r>
            <a:endParaRPr lang="en-US" i="1" dirty="0">
              <a:solidFill>
                <a:schemeClr val="tx1"/>
              </a:solidFill>
              <a:latin typeface="Arial" panose="020B0604020202020204" pitchFamily="34" charset="0"/>
              <a:cs typeface="Arial" panose="020B0604020202020204" pitchFamily="34" charset="0"/>
            </a:endParaRPr>
          </a:p>
        </p:txBody>
      </p:sp>
      <p:cxnSp>
        <p:nvCxnSpPr>
          <p:cNvPr id="28" name="Straight Arrow Connector 27"/>
          <p:cNvCxnSpPr>
            <a:stCxn id="27" idx="3"/>
          </p:cNvCxnSpPr>
          <p:nvPr/>
        </p:nvCxnSpPr>
        <p:spPr>
          <a:xfrm flipH="1" flipV="1">
            <a:off x="2627784" y="5965323"/>
            <a:ext cx="3312368" cy="5345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3"/>
          </p:cNvCxnSpPr>
          <p:nvPr/>
        </p:nvCxnSpPr>
        <p:spPr>
          <a:xfrm flipH="1">
            <a:off x="5377902" y="4184214"/>
            <a:ext cx="562250" cy="1261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3"/>
          </p:cNvCxnSpPr>
          <p:nvPr/>
        </p:nvCxnSpPr>
        <p:spPr>
          <a:xfrm flipH="1">
            <a:off x="3419872" y="2893586"/>
            <a:ext cx="2520280" cy="402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9738"/>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17.6 – Solving Algebraic Fraction Equations</a:t>
            </a:r>
            <a:endParaRPr lang="en-GB" sz="32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6131375" cy="3944157"/>
              </a:xfrm>
              <a:prstGeom prst="rect">
                <a:avLst/>
              </a:prstGeom>
            </p:spPr>
            <p:txBody>
              <a:bodyPr wrap="square">
                <a:spAutoFit/>
              </a:bodyPr>
              <a:lstStyle/>
              <a:p>
                <a:pPr marL="457200" indent="-457200">
                  <a:spcAft>
                    <a:spcPts val="0"/>
                  </a:spcAft>
                  <a:buClr>
                    <a:srgbClr val="C00000"/>
                  </a:buClr>
                  <a:buFont typeface="+mj-lt"/>
                  <a:buAutoNum type="arabicPeriod" startAt="7"/>
                  <a:tabLst>
                    <a:tab pos="914400" algn="l"/>
                    <a:tab pos="2346325" algn="l"/>
                  </a:tabLst>
                </a:pPr>
                <a:r>
                  <a:rPr lang="en-US" sz="2300" dirty="0" smtClean="0">
                    <a:latin typeface="Arial" panose="020B0604020202020204" pitchFamily="34" charset="0"/>
                    <a:cs typeface="Arial" panose="020B0604020202020204" pitchFamily="34" charset="0"/>
                  </a:rPr>
                  <a:t>Copy and complete </a:t>
                </a:r>
                <a:r>
                  <a:rPr lang="en-US" sz="2300" dirty="0" err="1">
                    <a:latin typeface="Arial" panose="020B0604020202020204" pitchFamily="34" charset="0"/>
                    <a:cs typeface="Arial" panose="020B0604020202020204" pitchFamily="34" charset="0"/>
                  </a:rPr>
                  <a:t>Sioned's</a:t>
                </a:r>
                <a:r>
                  <a:rPr lang="en-US" sz="2300" dirty="0">
                    <a:latin typeface="Arial" panose="020B0604020202020204" pitchFamily="34" charset="0"/>
                    <a:cs typeface="Arial" panose="020B0604020202020204" pitchFamily="34" charset="0"/>
                  </a:rPr>
                  <a:t> working to solve</a:t>
                </a:r>
                <a:r>
                  <a:rPr lang="en-US" sz="2300" dirty="0" smtClean="0">
                    <a:latin typeface="Arial" panose="020B0604020202020204" pitchFamily="34" charset="0"/>
                    <a:cs typeface="Arial" panose="020B0604020202020204" pitchFamily="34" charset="0"/>
                  </a:rPr>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3</m:t>
                        </m:r>
                      </m:num>
                      <m:den>
                        <m:r>
                          <m:rPr>
                            <m:sty m:val="p"/>
                          </m:rPr>
                          <a:rPr lang="en-US" sz="2300" i="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 + 1</m:t>
                        </m:r>
                      </m:den>
                    </m:f>
                  </m:oMath>
                </a14:m>
                <a:r>
                  <a:rPr lang="en-US" sz="2300" dirty="0" smtClean="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2</m:t>
                        </m:r>
                      </m:num>
                      <m:den>
                        <m:r>
                          <a:rPr lang="en-US" sz="2300" b="0" i="0" smtClean="0">
                            <a:latin typeface="Cambria Math" panose="02040503050406030204" pitchFamily="18" charset="0"/>
                            <a:cs typeface="Arial" panose="020B0604020202020204" pitchFamily="34" charset="0"/>
                          </a:rPr>
                          <m:t>2</m:t>
                        </m:r>
                        <m:r>
                          <m:rPr>
                            <m:sty m:val="p"/>
                          </m:rPr>
                          <a:rPr lang="en-US" sz="2300" i="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 −3</m:t>
                        </m:r>
                      </m:den>
                    </m:f>
                  </m:oMath>
                </a14:m>
                <a:r>
                  <a:rPr lang="en-US" sz="2300" dirty="0" smtClean="0">
                    <a:latin typeface="Arial" panose="020B0604020202020204" pitchFamily="34" charset="0"/>
                    <a:cs typeface="Arial" panose="020B0604020202020204" pitchFamily="34" charset="0"/>
                  </a:rPr>
                  <a:t> = 1</a:t>
                </a:r>
                <a:br>
                  <a:rPr lang="en-US" sz="2300" dirty="0" smtClean="0">
                    <a:latin typeface="Arial" panose="020B0604020202020204" pitchFamily="34" charset="0"/>
                    <a:cs typeface="Arial" panose="020B0604020202020204" pitchFamily="34" charset="0"/>
                  </a:rPr>
                </a:b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3</m:t>
                        </m:r>
                        <m:r>
                          <a:rPr lang="en-US" sz="2300" b="0" i="0" smtClean="0">
                            <a:latin typeface="Cambria Math" panose="02040503050406030204" pitchFamily="18" charset="0"/>
                            <a:cs typeface="Arial" panose="020B0604020202020204" pitchFamily="34" charset="0"/>
                          </a:rPr>
                          <m:t>(</m:t>
                        </m:r>
                        <m:r>
                          <m:rPr>
                            <m:sty m:val="p"/>
                          </m:rPr>
                          <a:rPr lang="en-US" sz="2300" b="0" i="0" smtClean="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+1)(2</m:t>
                        </m:r>
                        <m:r>
                          <m:rPr>
                            <m:sty m:val="p"/>
                          </m:rPr>
                          <a:rPr lang="en-US" sz="2300" b="0" i="0" smtClean="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 −3)</m:t>
                        </m:r>
                      </m:num>
                      <m:den>
                        <m:r>
                          <m:rPr>
                            <m:sty m:val="p"/>
                          </m:rPr>
                          <a:rPr lang="en-US" sz="2300">
                            <a:latin typeface="Cambria Math" panose="02040503050406030204" pitchFamily="18" charset="0"/>
                            <a:cs typeface="Arial" panose="020B0604020202020204" pitchFamily="34" charset="0"/>
                          </a:rPr>
                          <m:t>x</m:t>
                        </m:r>
                        <m:r>
                          <a:rPr lang="en-US" sz="2300">
                            <a:latin typeface="Cambria Math" panose="02040503050406030204" pitchFamily="18" charset="0"/>
                            <a:cs typeface="Arial" panose="020B0604020202020204" pitchFamily="34" charset="0"/>
                          </a:rPr>
                          <m:t> + 1</m:t>
                        </m:r>
                      </m:den>
                    </m:f>
                  </m:oMath>
                </a14:m>
                <a:r>
                  <a:rPr lang="en-US" sz="2300" dirty="0">
                    <a:latin typeface="Arial" panose="020B0604020202020204" pitchFamily="34" charset="0"/>
                    <a:cs typeface="Arial" panose="020B0604020202020204" pitchFamily="34" charset="0"/>
                  </a:rPr>
                  <a:t> +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2</m:t>
                        </m:r>
                        <m:r>
                          <a:rPr lang="en-US" sz="2300" b="0" i="0" smtClean="0">
                            <a:latin typeface="Cambria Math" panose="02040503050406030204" pitchFamily="18" charset="0"/>
                            <a:cs typeface="Arial" panose="020B0604020202020204" pitchFamily="34" charset="0"/>
                          </a:rPr>
                          <m:t>(</m:t>
                        </m:r>
                        <m:r>
                          <m:rPr>
                            <m:sty m:val="p"/>
                          </m:rPr>
                          <a:rPr lang="en-US" sz="2300" b="0" i="0" smtClean="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+1)(2</m:t>
                        </m:r>
                        <m:r>
                          <m:rPr>
                            <m:sty m:val="p"/>
                          </m:rPr>
                          <a:rPr lang="en-US" sz="2300" b="0" i="0" smtClean="0">
                            <a:latin typeface="Cambria Math" panose="02040503050406030204" pitchFamily="18" charset="0"/>
                            <a:cs typeface="Arial" panose="020B0604020202020204" pitchFamily="34" charset="0"/>
                          </a:rPr>
                          <m:t>x</m:t>
                        </m:r>
                        <m:r>
                          <a:rPr lang="en-US" sz="2300" b="0" i="0" smtClean="0">
                            <a:latin typeface="Cambria Math" panose="02040503050406030204" pitchFamily="18" charset="0"/>
                            <a:cs typeface="Arial" panose="020B0604020202020204" pitchFamily="34" charset="0"/>
                          </a:rPr>
                          <m:t> −3)</m:t>
                        </m:r>
                      </m:num>
                      <m:den>
                        <m:r>
                          <a:rPr lang="en-US" sz="2300">
                            <a:latin typeface="Cambria Math" panose="02040503050406030204" pitchFamily="18" charset="0"/>
                            <a:cs typeface="Arial" panose="020B0604020202020204" pitchFamily="34" charset="0"/>
                          </a:rPr>
                          <m:t>2</m:t>
                        </m:r>
                        <m:r>
                          <m:rPr>
                            <m:sty m:val="p"/>
                          </m:rPr>
                          <a:rPr lang="en-US" sz="2300">
                            <a:latin typeface="Cambria Math" panose="02040503050406030204" pitchFamily="18" charset="0"/>
                            <a:cs typeface="Arial" panose="020B0604020202020204" pitchFamily="34" charset="0"/>
                          </a:rPr>
                          <m:t>x</m:t>
                        </m:r>
                        <m:r>
                          <a:rPr lang="en-US" sz="2300">
                            <a:latin typeface="Cambria Math" panose="02040503050406030204" pitchFamily="18" charset="0"/>
                            <a:cs typeface="Arial" panose="020B0604020202020204" pitchFamily="34" charset="0"/>
                          </a:rPr>
                          <m:t> −3</m:t>
                        </m:r>
                      </m:den>
                    </m:f>
                  </m:oMath>
                </a14:m>
                <a:r>
                  <a:rPr lang="en-US" sz="2300" dirty="0">
                    <a:latin typeface="Arial" panose="020B0604020202020204" pitchFamily="34" charset="0"/>
                    <a:cs typeface="Arial" panose="020B0604020202020204" pitchFamily="34" charset="0"/>
                  </a:rPr>
                  <a:t> = </a:t>
                </a:r>
                <a:r>
                  <a:rPr lang="en-US" sz="2300" dirty="0" smtClean="0">
                    <a:latin typeface="Arial" panose="020B0604020202020204" pitchFamily="34" charset="0"/>
                    <a:cs typeface="Arial" panose="020B0604020202020204" pitchFamily="34" charset="0"/>
                  </a:rPr>
                  <a:t>1(x + 1)(2x - 3)</a:t>
                </a:r>
                <a:r>
                  <a:rPr lang="en-US" sz="2300" dirty="0">
                    <a:latin typeface="Arial" panose="020B0604020202020204" pitchFamily="34" charset="0"/>
                    <a:cs typeface="Arial" panose="020B0604020202020204" pitchFamily="34" charset="0"/>
                  </a:rPr>
                  <a:t/>
                </a:r>
                <a:br>
                  <a:rPr lang="en-US" sz="2300" dirty="0">
                    <a:latin typeface="Arial" panose="020B0604020202020204" pitchFamily="34" charset="0"/>
                    <a:cs typeface="Arial" panose="020B0604020202020204" pitchFamily="34" charset="0"/>
                  </a:rPr>
                </a:br>
                <a:r>
                  <a:rPr lang="en-US" sz="2300" dirty="0">
                    <a:latin typeface="Arial" panose="020B0604020202020204" pitchFamily="34" charset="0"/>
                    <a:cs typeface="Arial" panose="020B0604020202020204" pitchFamily="34" charset="0"/>
                  </a:rPr>
                  <a:t/>
                </a:r>
                <a:br>
                  <a:rPr lang="en-US" sz="2300" dirty="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3(2x -3) +2(x + 1) = (x + 1)(2x - 3)</a:t>
                </a:r>
                <a:br>
                  <a:rPr lang="en-US" sz="2300" dirty="0" smtClean="0">
                    <a:latin typeface="Arial" panose="020B0604020202020204" pitchFamily="34" charset="0"/>
                    <a:cs typeface="Arial" panose="020B0604020202020204" pitchFamily="34" charset="0"/>
                  </a:rPr>
                </a:br>
                <a:r>
                  <a:rPr lang="en-US" sz="2300" dirty="0">
                    <a:latin typeface="Arial" panose="020B0604020202020204" pitchFamily="34" charset="0"/>
                    <a:cs typeface="Arial" panose="020B0604020202020204" pitchFamily="34" charset="0"/>
                  </a:rPr>
                  <a:t/>
                </a:r>
                <a:br>
                  <a:rPr lang="en-US" sz="2300" dirty="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6x – 9 + 2x +2 = </a:t>
                </a:r>
              </a:p>
              <a:p>
                <a:pPr>
                  <a:spcAft>
                    <a:spcPts val="0"/>
                  </a:spcAft>
                  <a:buClr>
                    <a:srgbClr val="C00000"/>
                  </a:buClr>
                  <a:tabLst>
                    <a:tab pos="914400" algn="l"/>
                    <a:tab pos="2346325" algn="l"/>
                  </a:tabLst>
                </a:pPr>
                <a:r>
                  <a:rPr lang="en-US" sz="2300" b="1" dirty="0">
                    <a:solidFill>
                      <a:srgbClr val="C00000"/>
                    </a:solidFill>
                    <a:latin typeface="Arial" panose="020B0604020202020204" pitchFamily="34" charset="0"/>
                    <a:cs typeface="Arial" panose="020B0604020202020204" pitchFamily="34" charset="0"/>
                  </a:rPr>
                  <a:t>Reflect</a:t>
                </a:r>
                <a:r>
                  <a:rPr lang="en-US" sz="2300" dirty="0">
                    <a:solidFill>
                      <a:srgbClr val="C00000"/>
                    </a:solidFill>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Sioned</a:t>
                </a:r>
                <a:r>
                  <a:rPr lang="en-US" sz="2300" dirty="0">
                    <a:latin typeface="Arial" panose="020B0604020202020204" pitchFamily="34" charset="0"/>
                    <a:cs typeface="Arial" panose="020B0604020202020204" pitchFamily="34" charset="0"/>
                  </a:rPr>
                  <a:t> has used a different method to the example. Which method do you prefer? Why?</a:t>
                </a:r>
                <a:endParaRPr lang="en-US" sz="23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6131375" cy="3944157"/>
              </a:xfrm>
              <a:prstGeom prst="rect">
                <a:avLst/>
              </a:prstGeom>
              <a:blipFill rotWithShape="0">
                <a:blip r:embed="rId4"/>
                <a:stretch>
                  <a:fillRect l="-1392" t="-1082" r="-1889" b="-2473"/>
                </a:stretch>
              </a:blipFill>
            </p:spPr>
            <p:txBody>
              <a:bodyPr/>
              <a:lstStyle/>
              <a:p>
                <a:r>
                  <a:rPr lang="en-US">
                    <a:noFill/>
                  </a:rPr>
                  <a:t> </a:t>
                </a:r>
              </a:p>
            </p:txBody>
          </p:sp>
        </mc:Fallback>
      </mc:AlternateContent>
      <p:sp>
        <p:nvSpPr>
          <p:cNvPr id="7" name="Rectangle 6"/>
          <p:cNvSpPr/>
          <p:nvPr/>
        </p:nvSpPr>
        <p:spPr>
          <a:xfrm flipH="1">
            <a:off x="6382894" y="3861048"/>
            <a:ext cx="2409064"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Simplify both sides and expand the brackets.</a:t>
            </a:r>
            <a:endParaRPr lang="en-US"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flipH="1">
            <a:off x="6382895" y="1844824"/>
            <a:ext cx="2437576"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Multiply all the terms by the common </a:t>
            </a:r>
            <a:r>
              <a:rPr lang="en-US" sz="2000" dirty="0">
                <a:solidFill>
                  <a:schemeClr val="tx1"/>
                </a:solidFill>
                <a:latin typeface="Arial" panose="020B0604020202020204" pitchFamily="34" charset="0"/>
                <a:cs typeface="Arial" panose="020B0604020202020204" pitchFamily="34" charset="0"/>
              </a:rPr>
              <a:t>denominator (</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+ 1)(2x - 3</a:t>
            </a:r>
            <a:r>
              <a:rPr lang="en-US" sz="2000" dirty="0" smtClean="0">
                <a:solidFill>
                  <a:schemeClr val="tx1"/>
                </a:solidFill>
                <a:latin typeface="Arial" panose="020B0604020202020204" pitchFamily="34" charset="0"/>
                <a:cs typeface="Arial" panose="020B0604020202020204" pitchFamily="34" charset="0"/>
              </a:rPr>
              <a:t>) and simplify</a:t>
            </a:r>
            <a:endParaRPr lang="en-US" sz="20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sp>
        <p:nvSpPr>
          <p:cNvPr id="13" name="Rectangle 12"/>
          <p:cNvSpPr/>
          <p:nvPr/>
        </p:nvSpPr>
        <p:spPr>
          <a:xfrm flipH="1">
            <a:off x="6372200" y="5005625"/>
            <a:ext cx="2409064"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Rearrange into the form </a:t>
            </a:r>
            <a:r>
              <a:rPr lang="en-US" sz="2000" i="1" dirty="0" smtClean="0">
                <a:solidFill>
                  <a:schemeClr val="tx1"/>
                </a:solidFill>
                <a:latin typeface="Arial" panose="020B0604020202020204" pitchFamily="34" charset="0"/>
                <a:cs typeface="Arial" panose="020B0604020202020204" pitchFamily="34" charset="0"/>
              </a:rPr>
              <a:t>ax</a:t>
            </a:r>
            <a:r>
              <a:rPr lang="en-US" sz="2000" baseline="30000" dirty="0" smtClean="0">
                <a:solidFill>
                  <a:schemeClr val="tx1"/>
                </a:solidFill>
                <a:latin typeface="Arial" panose="020B0604020202020204" pitchFamily="34" charset="0"/>
                <a:cs typeface="Arial" panose="020B0604020202020204" pitchFamily="34" charset="0"/>
              </a:rPr>
              <a:t>2</a:t>
            </a:r>
            <a:r>
              <a:rPr lang="en-US" sz="2000" dirty="0" smtClean="0">
                <a:solidFill>
                  <a:schemeClr val="tx1"/>
                </a:solidFill>
                <a:latin typeface="Arial" panose="020B0604020202020204" pitchFamily="34" charset="0"/>
                <a:cs typeface="Arial" panose="020B0604020202020204" pitchFamily="34" charset="0"/>
              </a:rPr>
              <a:t> + </a:t>
            </a:r>
            <a:r>
              <a:rPr lang="en-US" sz="2000" i="1" dirty="0" err="1" smtClean="0">
                <a:solidFill>
                  <a:schemeClr val="tx1"/>
                </a:solidFill>
                <a:latin typeface="Arial" panose="020B0604020202020204" pitchFamily="34" charset="0"/>
                <a:cs typeface="Arial" panose="020B0604020202020204" pitchFamily="34" charset="0"/>
              </a:rPr>
              <a:t>bx</a:t>
            </a:r>
            <a:r>
              <a:rPr lang="en-US" sz="2000" dirty="0" smtClean="0">
                <a:solidFill>
                  <a:schemeClr val="tx1"/>
                </a:solidFill>
                <a:latin typeface="Arial" panose="020B0604020202020204" pitchFamily="34" charset="0"/>
                <a:cs typeface="Arial" panose="020B0604020202020204" pitchFamily="34" charset="0"/>
              </a:rPr>
              <a:t> + </a:t>
            </a:r>
            <a:r>
              <a:rPr lang="en-US" sz="2000" i="1" dirty="0" smtClean="0">
                <a:solidFill>
                  <a:schemeClr val="tx1"/>
                </a:solidFill>
                <a:latin typeface="Arial" panose="020B0604020202020204" pitchFamily="34" charset="0"/>
                <a:cs typeface="Arial" panose="020B0604020202020204" pitchFamily="34" charset="0"/>
              </a:rPr>
              <a:t>c</a:t>
            </a:r>
            <a:r>
              <a:rPr lang="en-US" sz="2000" dirty="0" smtClean="0">
                <a:solidFill>
                  <a:schemeClr val="tx1"/>
                </a:solidFill>
                <a:latin typeface="Arial" panose="020B0604020202020204" pitchFamily="34" charset="0"/>
                <a:cs typeface="Arial" panose="020B0604020202020204" pitchFamily="34" charset="0"/>
              </a:rPr>
              <a:t> = 0</a:t>
            </a:r>
            <a:endParaRPr lang="en-US" sz="2000"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a:stCxn id="7" idx="3"/>
          </p:cNvCxnSpPr>
          <p:nvPr/>
        </p:nvCxnSpPr>
        <p:spPr>
          <a:xfrm flipH="1" flipV="1">
            <a:off x="5004048" y="3353217"/>
            <a:ext cx="1378846" cy="10156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flipH="1" flipV="1">
            <a:off x="5693471" y="2598477"/>
            <a:ext cx="689424" cy="215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1520" y="5138509"/>
            <a:ext cx="5976664" cy="143904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4427984" y="4094169"/>
            <a:ext cx="1954909" cy="1419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805141"/>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17.6 – Solving Algebraic Fraction Equations</a:t>
            </a:r>
            <a:endParaRPr lang="en-GB" sz="32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1" y="1214129"/>
                <a:ext cx="5256584" cy="2574487"/>
              </a:xfrm>
              <a:prstGeom prst="rect">
                <a:avLst/>
              </a:prstGeom>
            </p:spPr>
            <p:txBody>
              <a:bodyPr wrap="square">
                <a:spAutoFit/>
              </a:bodyPr>
              <a:lstStyle/>
              <a:p>
                <a:pPr marL="457200" indent="-457200">
                  <a:spcAft>
                    <a:spcPts val="0"/>
                  </a:spcAft>
                  <a:buClr>
                    <a:srgbClr val="C00000"/>
                  </a:buClr>
                  <a:buFont typeface="+mj-lt"/>
                  <a:buAutoNum type="arabicPeriod" startAt="8"/>
                  <a:tabLst>
                    <a:tab pos="914400" algn="l"/>
                    <a:tab pos="2346325" algn="l"/>
                  </a:tabLst>
                </a:pPr>
                <a:r>
                  <a:rPr lang="en-US" sz="2200" b="1" dirty="0" smtClean="0">
                    <a:solidFill>
                      <a:srgbClr val="C00000"/>
                    </a:solidFill>
                    <a:latin typeface="Arial" panose="020B0604020202020204" pitchFamily="34" charset="0"/>
                    <a:cs typeface="Arial" panose="020B0604020202020204" pitchFamily="34" charset="0"/>
                  </a:rPr>
                  <a:t>Communication</a:t>
                </a:r>
              </a:p>
              <a:p>
                <a:pPr marL="862013" lvl="1" indent="-404813">
                  <a:spcAft>
                    <a:spcPts val="0"/>
                  </a:spcAft>
                  <a:buClr>
                    <a:srgbClr val="C00000"/>
                  </a:buClr>
                  <a:buFont typeface="+mj-lt"/>
                  <a:buAutoNum type="alphaLcPeriod"/>
                  <a:tabLst>
                    <a:tab pos="2346325" algn="l"/>
                  </a:tabLst>
                </a:pPr>
                <a:r>
                  <a:rPr lang="en-US" sz="2200" dirty="0" smtClean="0">
                    <a:latin typeface="Arial" panose="020B0604020202020204" pitchFamily="34" charset="0"/>
                    <a:cs typeface="Arial" panose="020B0604020202020204" pitchFamily="34" charset="0"/>
                  </a:rPr>
                  <a:t>Show </a:t>
                </a:r>
                <a:r>
                  <a:rPr lang="en-US" sz="2200" dirty="0">
                    <a:latin typeface="Arial" panose="020B0604020202020204" pitchFamily="34" charset="0"/>
                    <a:cs typeface="Arial" panose="020B0604020202020204" pitchFamily="34" charset="0"/>
                  </a:rPr>
                  <a:t>that the equation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sty m:val="p"/>
                          </m:rPr>
                          <a:rPr lang="en-US" sz="2200" b="0" i="0" smtClean="0">
                            <a:latin typeface="Cambria Math" panose="02040503050406030204" pitchFamily="18" charset="0"/>
                            <a:cs typeface="Arial" panose="020B0604020202020204" pitchFamily="34" charset="0"/>
                          </a:rPr>
                          <m:t>x</m:t>
                        </m:r>
                      </m:num>
                      <m:den>
                        <m:r>
                          <a:rPr lang="en-US" sz="2200" b="0" i="0" smtClean="0">
                            <a:latin typeface="Cambria Math" panose="02040503050406030204" pitchFamily="18" charset="0"/>
                            <a:cs typeface="Arial" panose="020B0604020202020204" pitchFamily="34" charset="0"/>
                          </a:rPr>
                          <m:t>2</m:t>
                        </m:r>
                        <m:r>
                          <m:rPr>
                            <m:sty m:val="p"/>
                          </m:rPr>
                          <a:rPr lang="en-US" sz="2200">
                            <a:latin typeface="Cambria Math" panose="02040503050406030204" pitchFamily="18" charset="0"/>
                            <a:cs typeface="Arial" panose="020B0604020202020204" pitchFamily="34" charset="0"/>
                          </a:rPr>
                          <m:t>x</m:t>
                        </m:r>
                        <m:r>
                          <a:rPr lang="en-US" sz="2200">
                            <a:latin typeface="Cambria Math" panose="02040503050406030204" pitchFamily="18" charset="0"/>
                            <a:cs typeface="Arial" panose="020B0604020202020204" pitchFamily="34" charset="0"/>
                          </a:rPr>
                          <m:t> − 3</m:t>
                        </m:r>
                      </m:den>
                    </m:f>
                  </m:oMath>
                </a14:m>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sty m:val="p"/>
                          </m:rPr>
                          <a:rPr lang="en-US" sz="2200">
                            <a:latin typeface="Cambria Math" panose="02040503050406030204" pitchFamily="18" charset="0"/>
                            <a:cs typeface="Arial" panose="020B0604020202020204" pitchFamily="34" charset="0"/>
                          </a:rPr>
                          <m:t>x</m:t>
                        </m:r>
                      </m:num>
                      <m:den>
                        <m:r>
                          <a:rPr lang="en-US" sz="2200">
                            <a:latin typeface="Cambria Math" panose="02040503050406030204" pitchFamily="18" charset="0"/>
                            <a:cs typeface="Arial" panose="020B0604020202020204" pitchFamily="34" charset="0"/>
                          </a:rPr>
                          <m:t>2</m:t>
                        </m:r>
                        <m:r>
                          <m:rPr>
                            <m:sty m:val="p"/>
                          </m:rPr>
                          <a:rPr lang="en-US" sz="2200">
                            <a:latin typeface="Cambria Math" panose="02040503050406030204" pitchFamily="18" charset="0"/>
                            <a:cs typeface="Arial" panose="020B0604020202020204" pitchFamily="34" charset="0"/>
                          </a:rPr>
                          <m:t>x</m:t>
                        </m:r>
                        <m:r>
                          <a:rPr lang="en-US" sz="2200">
                            <a:latin typeface="Cambria Math" panose="02040503050406030204" pitchFamily="18" charset="0"/>
                            <a:cs typeface="Arial" panose="020B0604020202020204" pitchFamily="34" charset="0"/>
                          </a:rPr>
                          <m:t> − 3</m:t>
                        </m:r>
                      </m:den>
                    </m:f>
                  </m:oMath>
                </a14:m>
                <a:r>
                  <a:rPr lang="en-US" sz="2200" dirty="0" smtClean="0">
                    <a:latin typeface="Arial" panose="020B0604020202020204" pitchFamily="34" charset="0"/>
                    <a:cs typeface="Arial" panose="020B0604020202020204" pitchFamily="34" charset="0"/>
                  </a:rPr>
                  <a:t> = 1 </a:t>
                </a:r>
                <a:r>
                  <a:rPr lang="en-US" sz="2200" dirty="0">
                    <a:latin typeface="Arial" panose="020B0604020202020204" pitchFamily="34" charset="0"/>
                    <a:cs typeface="Arial" panose="020B0604020202020204" pitchFamily="34" charset="0"/>
                  </a:rPr>
                  <a:t>can be rearranged to give </a:t>
                </a:r>
                <a:r>
                  <a:rPr lang="en-US" sz="2200" i="1" dirty="0" smtClean="0">
                    <a:latin typeface="Arial" panose="020B0604020202020204" pitchFamily="34" charset="0"/>
                    <a:cs typeface="Arial" panose="020B0604020202020204" pitchFamily="34" charset="0"/>
                  </a:rPr>
                  <a:t>x</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10</a:t>
                </a:r>
                <a:r>
                  <a:rPr lang="en-US" sz="2200" i="1" dirty="0" smtClean="0">
                    <a:latin typeface="Arial" panose="020B0604020202020204" pitchFamily="34" charset="0"/>
                    <a:cs typeface="Arial" panose="020B0604020202020204" pitchFamily="34" charset="0"/>
                  </a:rPr>
                  <a:t>x</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+ 9 = 0</a:t>
                </a:r>
              </a:p>
              <a:p>
                <a:pPr marL="914400" lvl="1" indent="-457200">
                  <a:spcAft>
                    <a:spcPts val="0"/>
                  </a:spcAft>
                  <a:buClr>
                    <a:srgbClr val="C00000"/>
                  </a:buClr>
                  <a:buFont typeface="+mj-lt"/>
                  <a:buAutoNum type="alphaLcPeriod"/>
                  <a:tabLst>
                    <a:tab pos="914400" algn="l"/>
                    <a:tab pos="2346325" algn="l"/>
                  </a:tabLst>
                </a:pPr>
                <a:r>
                  <a:rPr lang="en-US" sz="2200" dirty="0" smtClean="0">
                    <a:latin typeface="Arial" panose="020B0604020202020204" pitchFamily="34" charset="0"/>
                    <a:cs typeface="Arial" panose="020B0604020202020204" pitchFamily="34" charset="0"/>
                  </a:rPr>
                  <a:t>Solve </a:t>
                </a:r>
                <a:r>
                  <a:rPr lang="en-US" sz="2200" i="1" dirty="0">
                    <a:latin typeface="Arial" panose="020B0604020202020204" pitchFamily="34" charset="0"/>
                    <a:cs typeface="Arial" panose="020B0604020202020204" pitchFamily="34" charset="0"/>
                  </a:rPr>
                  <a:t>x</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-10</a:t>
                </a:r>
                <a:r>
                  <a:rPr lang="en-US" sz="2200" i="1" dirty="0">
                    <a:latin typeface="Arial" panose="020B0604020202020204" pitchFamily="34" charset="0"/>
                    <a:cs typeface="Arial" panose="020B0604020202020204" pitchFamily="34" charset="0"/>
                  </a:rPr>
                  <a:t>x</a:t>
                </a:r>
                <a:r>
                  <a:rPr lang="en-US" sz="2200" dirty="0">
                    <a:latin typeface="Arial" panose="020B0604020202020204" pitchFamily="34" charset="0"/>
                    <a:cs typeface="Arial" panose="020B0604020202020204" pitchFamily="34" charset="0"/>
                  </a:rPr>
                  <a:t> + 9 = </a:t>
                </a:r>
                <a:r>
                  <a:rPr lang="en-US" sz="2200" dirty="0" smtClean="0">
                    <a:latin typeface="Arial" panose="020B0604020202020204" pitchFamily="34" charset="0"/>
                    <a:cs typeface="Arial" panose="020B0604020202020204" pitchFamily="34" charset="0"/>
                  </a:rPr>
                  <a:t>0</a:t>
                </a:r>
              </a:p>
              <a:p>
                <a:pPr lvl="1">
                  <a:spcAft>
                    <a:spcPts val="0"/>
                  </a:spcAft>
                  <a:buClr>
                    <a:srgbClr val="C00000"/>
                  </a:buClr>
                  <a:tabLst>
                    <a:tab pos="914400" algn="l"/>
                    <a:tab pos="2346325" algn="l"/>
                  </a:tabLst>
                </a:pPr>
                <a:r>
                  <a:rPr lang="en-US" sz="2200" b="1" dirty="0" smtClean="0">
                    <a:solidFill>
                      <a:srgbClr val="C00000"/>
                    </a:solidFill>
                    <a:latin typeface="Arial" panose="020B0604020202020204" pitchFamily="34" charset="0"/>
                    <a:cs typeface="Arial" panose="020B0604020202020204" pitchFamily="34" charset="0"/>
                  </a:rPr>
                  <a:t>Discussion </a:t>
                </a:r>
                <a:r>
                  <a:rPr lang="en-US" sz="2200" dirty="0">
                    <a:latin typeface="Arial" panose="020B0604020202020204" pitchFamily="34" charset="0"/>
                    <a:cs typeface="Arial" panose="020B0604020202020204" pitchFamily="34" charset="0"/>
                  </a:rPr>
                  <a:t>How can you check your solution is correct</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1" y="1214129"/>
                <a:ext cx="5256584" cy="2574487"/>
              </a:xfrm>
              <a:prstGeom prst="rect">
                <a:avLst/>
              </a:prstGeom>
              <a:blipFill rotWithShape="0">
                <a:blip r:embed="rId4"/>
                <a:stretch>
                  <a:fillRect l="-1275" t="-1422" r="-579" b="-4265"/>
                </a:stretch>
              </a:blipFill>
            </p:spPr>
            <p:txBody>
              <a:bodyPr/>
              <a:lstStyle/>
              <a:p>
                <a:r>
                  <a:rPr lang="en-US">
                    <a:noFill/>
                  </a:rPr>
                  <a:t> </a:t>
                </a:r>
              </a:p>
            </p:txBody>
          </p:sp>
        </mc:Fallback>
      </mc:AlternateContent>
      <p:grpSp>
        <p:nvGrpSpPr>
          <p:cNvPr id="17" name="Group 16"/>
          <p:cNvGrpSpPr/>
          <p:nvPr/>
        </p:nvGrpSpPr>
        <p:grpSpPr>
          <a:xfrm>
            <a:off x="288096" y="3773345"/>
            <a:ext cx="5173611" cy="1455855"/>
            <a:chOff x="3465597" y="1089031"/>
            <a:chExt cx="5309150" cy="1455855"/>
          </a:xfrm>
        </p:grpSpPr>
        <p:sp>
          <p:nvSpPr>
            <p:cNvPr id="18" name="Round Diagonal Corner Rectangle 17"/>
            <p:cNvSpPr/>
            <p:nvPr/>
          </p:nvSpPr>
          <p:spPr>
            <a:xfrm>
              <a:off x="3465597" y="1103048"/>
              <a:ext cx="5309150" cy="142614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11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50913" y="1593087"/>
                  <a:ext cx="5197552" cy="951799"/>
                </a:xfrm>
                <a:prstGeom prst="rect">
                  <a:avLst/>
                </a:prstGeom>
              </p:spPr>
              <p:txBody>
                <a:bodyPr wrap="square">
                  <a:spAutoFit/>
                </a:bodyPr>
                <a:lstStyle/>
                <a:p>
                  <a:pPr>
                    <a:spcAft>
                      <a:spcPts val="0"/>
                    </a:spcAft>
                    <a:tabLst>
                      <a:tab pos="4972050" algn="r"/>
                    </a:tabLst>
                  </a:pPr>
                  <a:r>
                    <a:rPr lang="en-US" sz="2300" dirty="0" smtClean="0"/>
                    <a:t>Find the exact solutions of x </a:t>
                  </a:r>
                  <a:r>
                    <a:rPr lang="en-US" sz="2300" dirty="0"/>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5</m:t>
                          </m:r>
                        </m:num>
                        <m:den>
                          <m:r>
                            <m:rPr>
                              <m:sty m:val="p"/>
                            </m:rPr>
                            <a:rPr lang="en-US" sz="2300">
                              <a:latin typeface="Cambria Math" panose="02040503050406030204" pitchFamily="18" charset="0"/>
                              <a:cs typeface="Arial" panose="020B0604020202020204" pitchFamily="34" charset="0"/>
                            </a:rPr>
                            <m:t>x</m:t>
                          </m:r>
                        </m:den>
                      </m:f>
                    </m:oMath>
                  </a14:m>
                  <a:r>
                    <a:rPr lang="en-US" sz="2300" dirty="0"/>
                    <a:t> = 12</a:t>
                  </a:r>
                  <a:r>
                    <a:rPr lang="en-US" sz="2300" dirty="0" smtClean="0"/>
                    <a:t>	</a:t>
                  </a:r>
                  <a:br>
                    <a:rPr lang="en-US" sz="2300" dirty="0" smtClean="0"/>
                  </a:br>
                  <a:r>
                    <a:rPr lang="en-US" sz="2300" dirty="0" smtClean="0"/>
                    <a:t>	</a:t>
                  </a:r>
                  <a:r>
                    <a:rPr lang="en-US" sz="2300" b="1" dirty="0" smtClean="0"/>
                    <a:t>(</a:t>
                  </a:r>
                  <a:r>
                    <a:rPr lang="en-US" sz="2300" b="1" dirty="0"/>
                    <a:t>3 marks</a:t>
                  </a:r>
                  <a:r>
                    <a:rPr lang="en-US" sz="2300" b="1" dirty="0" smtClean="0"/>
                    <a:t>)</a:t>
                  </a:r>
                  <a:endParaRPr lang="en-US" sz="2300" b="1" dirty="0"/>
                </a:p>
              </p:txBody>
            </p:sp>
          </mc:Choice>
          <mc:Fallback xmlns="">
            <p:sp>
              <p:nvSpPr>
                <p:cNvPr id="22" name="Rectangle 21"/>
                <p:cNvSpPr>
                  <a:spLocks noRot="1" noChangeAspect="1" noMove="1" noResize="1" noEditPoints="1" noAdjustHandles="1" noChangeArrowheads="1" noChangeShapeType="1" noTextEdit="1"/>
                </p:cNvSpPr>
                <p:nvPr/>
              </p:nvSpPr>
              <p:spPr>
                <a:xfrm>
                  <a:off x="3550913" y="1593087"/>
                  <a:ext cx="5197552" cy="951799"/>
                </a:xfrm>
                <a:prstGeom prst="rect">
                  <a:avLst/>
                </a:prstGeom>
                <a:blipFill rotWithShape="0">
                  <a:blip r:embed="rId5"/>
                  <a:stretch>
                    <a:fillRect l="-1805" r="-1685" b="-13462"/>
                  </a:stretch>
                </a:blipFill>
              </p:spPr>
              <p:txBody>
                <a:bodyPr/>
                <a:lstStyle/>
                <a:p>
                  <a:r>
                    <a:rPr lang="en-US">
                      <a:noFill/>
                    </a:rPr>
                    <a:t> </a:t>
                  </a:r>
                </a:p>
              </p:txBody>
            </p:sp>
          </mc:Fallback>
        </mc:AlternateContent>
      </p:grpSp>
      <p:sp>
        <p:nvSpPr>
          <p:cNvPr id="23" name="Rectangle 22"/>
          <p:cNvSpPr/>
          <p:nvPr/>
        </p:nvSpPr>
        <p:spPr>
          <a:xfrm flipH="1">
            <a:off x="276197" y="5273913"/>
            <a:ext cx="5231907"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smtClean="0">
                <a:solidFill>
                  <a:schemeClr val="tx1"/>
                </a:solidFill>
                <a:latin typeface="Arial" panose="020B0604020202020204" pitchFamily="34" charset="0"/>
                <a:cs typeface="Arial" panose="020B0604020202020204" pitchFamily="34" charset="0"/>
              </a:rPr>
              <a:t>“Find </a:t>
            </a:r>
            <a:r>
              <a:rPr lang="en-US" sz="2000" dirty="0">
                <a:solidFill>
                  <a:schemeClr val="tx1"/>
                </a:solidFill>
                <a:latin typeface="Arial" panose="020B0604020202020204" pitchFamily="34" charset="0"/>
                <a:cs typeface="Arial" panose="020B0604020202020204" pitchFamily="34" charset="0"/>
              </a:rPr>
              <a:t>the exact solutions </a:t>
            </a:r>
            <a:r>
              <a:rPr lang="en-US" sz="2000" dirty="0" smtClean="0">
                <a:solidFill>
                  <a:schemeClr val="tx1"/>
                </a:solidFill>
                <a:latin typeface="Arial" panose="020B0604020202020204" pitchFamily="34" charset="0"/>
                <a:cs typeface="Arial" panose="020B0604020202020204" pitchFamily="34" charset="0"/>
              </a:rPr>
              <a:t>of” means </a:t>
            </a:r>
            <a:r>
              <a:rPr lang="en-US" sz="2000" dirty="0">
                <a:solidFill>
                  <a:schemeClr val="tx1"/>
                </a:solidFill>
                <a:latin typeface="Arial" panose="020B0604020202020204" pitchFamily="34" charset="0"/>
                <a:cs typeface="Arial" panose="020B0604020202020204" pitchFamily="34" charset="0"/>
              </a:rPr>
              <a:t>that you should </a:t>
            </a:r>
            <a:r>
              <a:rPr lang="en-US" sz="2000" dirty="0" smtClean="0">
                <a:solidFill>
                  <a:schemeClr val="tx1"/>
                </a:solidFill>
                <a:latin typeface="Arial" panose="020B0604020202020204" pitchFamily="34" charset="0"/>
                <a:cs typeface="Arial" panose="020B0604020202020204" pitchFamily="34" charset="0"/>
              </a:rPr>
              <a:t>not use </a:t>
            </a:r>
            <a:r>
              <a:rPr lang="en-US" sz="2000" dirty="0">
                <a:solidFill>
                  <a:schemeClr val="tx1"/>
                </a:solidFill>
                <a:latin typeface="Arial" panose="020B0604020202020204" pitchFamily="34" charset="0"/>
                <a:cs typeface="Arial" panose="020B0604020202020204" pitchFamily="34" charset="0"/>
              </a:rPr>
              <a:t>a </a:t>
            </a:r>
            <a:r>
              <a:rPr lang="en-US" sz="2000" dirty="0" smtClean="0">
                <a:solidFill>
                  <a:schemeClr val="tx1"/>
                </a:solidFill>
                <a:latin typeface="Arial" panose="020B0604020202020204" pitchFamily="34" charset="0"/>
                <a:cs typeface="Arial" panose="020B0604020202020204" pitchFamily="34" charset="0"/>
              </a:rPr>
              <a:t>calculator. You </a:t>
            </a:r>
            <a:r>
              <a:rPr lang="en-US" sz="2000" dirty="0">
                <a:solidFill>
                  <a:schemeClr val="tx1"/>
                </a:solidFill>
                <a:latin typeface="Arial" panose="020B0604020202020204" pitchFamily="34" charset="0"/>
                <a:cs typeface="Arial" panose="020B0604020202020204" pitchFamily="34" charset="0"/>
              </a:rPr>
              <a:t>should give your answers using simplified surds.</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3888472"/>
            <a:ext cx="548640" cy="548640"/>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305480961"/>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17.6 – Solving Algebraic Fraction Equations</a:t>
            </a:r>
            <a:endParaRPr lang="en-GB" sz="32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1" y="1214129"/>
                <a:ext cx="5256584" cy="5471370"/>
              </a:xfrm>
              <a:prstGeom prst="rect">
                <a:avLst/>
              </a:prstGeom>
            </p:spPr>
            <p:txBody>
              <a:bodyPr wrap="square">
                <a:spAutoFit/>
              </a:bodyPr>
              <a:lstStyle/>
              <a:p>
                <a:pPr marL="457200" indent="-457200">
                  <a:spcAft>
                    <a:spcPts val="0"/>
                  </a:spcAft>
                  <a:buClr>
                    <a:srgbClr val="C00000"/>
                  </a:buClr>
                  <a:buFont typeface="+mj-lt"/>
                  <a:buAutoNum type="arabicPeriod" startAt="9"/>
                  <a:tabLst>
                    <a:tab pos="914400" algn="l"/>
                    <a:tab pos="2346325" algn="l"/>
                  </a:tabLst>
                </a:pPr>
                <a:r>
                  <a:rPr lang="en-US" sz="3300" dirty="0" smtClean="0">
                    <a:latin typeface="Arial" panose="020B0604020202020204" pitchFamily="34" charset="0"/>
                    <a:cs typeface="Arial" panose="020B0604020202020204" pitchFamily="34" charset="0"/>
                  </a:rPr>
                  <a:t>Solve </a:t>
                </a:r>
                <a:r>
                  <a:rPr lang="en-US" sz="3300" dirty="0">
                    <a:latin typeface="Arial" panose="020B0604020202020204" pitchFamily="34" charset="0"/>
                    <a:cs typeface="Arial" panose="020B0604020202020204" pitchFamily="34" charset="0"/>
                  </a:rPr>
                  <a:t>these quadratic equations</a:t>
                </a:r>
                <a:r>
                  <a:rPr lang="en-US" sz="3300" dirty="0" smtClean="0">
                    <a:latin typeface="Arial" panose="020B0604020202020204" pitchFamily="34" charset="0"/>
                    <a:cs typeface="Arial" panose="020B0604020202020204" pitchFamily="34" charset="0"/>
                  </a:rPr>
                  <a:t>.</a:t>
                </a:r>
              </a:p>
              <a:p>
                <a:pPr marL="914400" lvl="1" indent="-457200">
                  <a:spcAft>
                    <a:spcPts val="1200"/>
                  </a:spcAft>
                  <a:buClr>
                    <a:srgbClr val="C00000"/>
                  </a:buClr>
                  <a:buFont typeface="+mj-lt"/>
                  <a:buAutoNum type="alphaLcPeriod"/>
                  <a:tabLst>
                    <a:tab pos="914400" algn="l"/>
                    <a:tab pos="2346325"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1</m:t>
                        </m:r>
                      </m:num>
                      <m:den>
                        <m:r>
                          <m:rPr>
                            <m:sty m:val="p"/>
                          </m:rPr>
                          <a:rPr lang="en-US" sz="3300">
                            <a:latin typeface="Cambria Math" panose="02040503050406030204" pitchFamily="18" charset="0"/>
                            <a:cs typeface="Arial" panose="020B0604020202020204" pitchFamily="34" charset="0"/>
                          </a:rPr>
                          <m:t>x</m:t>
                        </m:r>
                        <m:r>
                          <a:rPr lang="en-US" sz="3300">
                            <a:latin typeface="Cambria Math" panose="02040503050406030204" pitchFamily="18" charset="0"/>
                            <a:cs typeface="Arial" panose="020B0604020202020204" pitchFamily="34" charset="0"/>
                          </a:rPr>
                          <m:t> − 1</m:t>
                        </m:r>
                      </m:den>
                    </m:f>
                  </m:oMath>
                </a14:m>
                <a:r>
                  <a:rPr lang="en-US" sz="3300" dirty="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1</m:t>
                        </m:r>
                      </m:num>
                      <m:den>
                        <m:r>
                          <a:rPr lang="en-US" sz="3300" b="0" i="0" smtClean="0">
                            <a:latin typeface="Cambria Math" panose="02040503050406030204" pitchFamily="18" charset="0"/>
                            <a:cs typeface="Arial" panose="020B0604020202020204" pitchFamily="34" charset="0"/>
                          </a:rPr>
                          <m:t>5</m:t>
                        </m:r>
                        <m:r>
                          <a:rPr lang="en-US" sz="3300">
                            <a:latin typeface="Cambria Math" panose="02040503050406030204" pitchFamily="18" charset="0"/>
                            <a:cs typeface="Arial" panose="020B0604020202020204" pitchFamily="34" charset="0"/>
                          </a:rPr>
                          <m:t> −</m:t>
                        </m:r>
                        <m:r>
                          <a:rPr lang="en-US" sz="3300" b="0" i="0" smtClean="0">
                            <a:latin typeface="Cambria Math" panose="02040503050406030204" pitchFamily="18" charset="0"/>
                            <a:cs typeface="Arial" panose="020B0604020202020204" pitchFamily="34" charset="0"/>
                          </a:rPr>
                          <m:t> </m:t>
                        </m:r>
                        <m:r>
                          <m:rPr>
                            <m:sty m:val="p"/>
                          </m:rPr>
                          <a:rPr lang="en-US" sz="3300" b="0" i="0" smtClean="0">
                            <a:latin typeface="Cambria Math" panose="02040503050406030204" pitchFamily="18" charset="0"/>
                            <a:cs typeface="Arial" panose="020B0604020202020204" pitchFamily="34" charset="0"/>
                          </a:rPr>
                          <m:t>x</m:t>
                        </m:r>
                      </m:den>
                    </m:f>
                  </m:oMath>
                </a14:m>
                <a:r>
                  <a:rPr lang="en-US" sz="3300" dirty="0">
                    <a:latin typeface="Arial" panose="020B0604020202020204" pitchFamily="34" charset="0"/>
                    <a:cs typeface="Arial" panose="020B0604020202020204" pitchFamily="34" charset="0"/>
                  </a:rPr>
                  <a:t> = 1 </a:t>
                </a:r>
                <a:endParaRPr lang="en-US" sz="3300" dirty="0" smtClean="0">
                  <a:latin typeface="Arial" panose="020B0604020202020204" pitchFamily="34" charset="0"/>
                  <a:cs typeface="Arial" panose="020B0604020202020204" pitchFamily="34" charset="0"/>
                </a:endParaRPr>
              </a:p>
              <a:p>
                <a:pPr marL="914400" lvl="1" indent="-457200">
                  <a:spcAft>
                    <a:spcPts val="1200"/>
                  </a:spcAft>
                  <a:buClr>
                    <a:srgbClr val="C00000"/>
                  </a:buClr>
                  <a:buFont typeface="+mj-lt"/>
                  <a:buAutoNum type="alphaLcPeriod"/>
                  <a:tabLst>
                    <a:tab pos="914400" algn="l"/>
                    <a:tab pos="2346325"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5</m:t>
                        </m:r>
                      </m:num>
                      <m:den>
                        <m:r>
                          <m:rPr>
                            <m:sty m:val="p"/>
                          </m:rPr>
                          <a:rPr lang="en-US" sz="3300">
                            <a:latin typeface="Cambria Math" panose="02040503050406030204" pitchFamily="18" charset="0"/>
                            <a:cs typeface="Arial" panose="020B0604020202020204" pitchFamily="34" charset="0"/>
                          </a:rPr>
                          <m:t>x</m:t>
                        </m:r>
                        <m:r>
                          <a:rPr lang="en-US" sz="3300" b="0" i="0" smtClean="0">
                            <a:latin typeface="Cambria Math" panose="02040503050406030204" pitchFamily="18" charset="0"/>
                            <a:cs typeface="Arial" panose="020B0604020202020204" pitchFamily="34" charset="0"/>
                          </a:rPr>
                          <m:t> + 2</m:t>
                        </m:r>
                      </m:den>
                    </m:f>
                  </m:oMath>
                </a14:m>
                <a:r>
                  <a:rPr lang="en-US" sz="3300" dirty="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3</m:t>
                        </m:r>
                      </m:num>
                      <m:den>
                        <m:r>
                          <m:rPr>
                            <m:sty m:val="p"/>
                          </m:rPr>
                          <a:rPr lang="en-US" sz="3300">
                            <a:latin typeface="Cambria Math" panose="02040503050406030204" pitchFamily="18" charset="0"/>
                            <a:cs typeface="Arial" panose="020B0604020202020204" pitchFamily="34" charset="0"/>
                          </a:rPr>
                          <m:t>x</m:t>
                        </m:r>
                        <m:r>
                          <a:rPr lang="en-US" sz="3300">
                            <a:latin typeface="Cambria Math" panose="02040503050406030204" pitchFamily="18" charset="0"/>
                            <a:cs typeface="Arial" panose="020B0604020202020204" pitchFamily="34" charset="0"/>
                          </a:rPr>
                          <m:t> − 2</m:t>
                        </m:r>
                      </m:den>
                    </m:f>
                  </m:oMath>
                </a14:m>
                <a:r>
                  <a:rPr lang="en-US" sz="3300" dirty="0">
                    <a:latin typeface="Arial" panose="020B0604020202020204" pitchFamily="34" charset="0"/>
                    <a:cs typeface="Arial" panose="020B0604020202020204" pitchFamily="34" charset="0"/>
                  </a:rPr>
                  <a:t> = 1 </a:t>
                </a:r>
                <a:endParaRPr lang="en-US" sz="3300" dirty="0" smtClean="0">
                  <a:latin typeface="Arial" panose="020B0604020202020204" pitchFamily="34" charset="0"/>
                  <a:cs typeface="Arial" panose="020B0604020202020204" pitchFamily="34" charset="0"/>
                </a:endParaRPr>
              </a:p>
              <a:p>
                <a:pPr marL="914400" lvl="1" indent="-457200">
                  <a:spcAft>
                    <a:spcPts val="1200"/>
                  </a:spcAft>
                  <a:buClr>
                    <a:srgbClr val="C00000"/>
                  </a:buClr>
                  <a:buFont typeface="+mj-lt"/>
                  <a:buAutoNum type="alphaLcPeriod"/>
                  <a:tabLst>
                    <a:tab pos="914400" algn="l"/>
                    <a:tab pos="2346325"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4</m:t>
                        </m:r>
                      </m:num>
                      <m:den>
                        <m:r>
                          <m:rPr>
                            <m:sty m:val="p"/>
                          </m:rPr>
                          <a:rPr lang="en-US" sz="3300">
                            <a:latin typeface="Cambria Math" panose="02040503050406030204" pitchFamily="18" charset="0"/>
                            <a:cs typeface="Arial" panose="020B0604020202020204" pitchFamily="34" charset="0"/>
                          </a:rPr>
                          <m:t>x</m:t>
                        </m:r>
                      </m:den>
                    </m:f>
                  </m:oMath>
                </a14:m>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3</m:t>
                        </m:r>
                      </m:num>
                      <m:den>
                        <m:r>
                          <a:rPr lang="en-US" sz="3300">
                            <a:latin typeface="Cambria Math" panose="02040503050406030204" pitchFamily="18" charset="0"/>
                            <a:cs typeface="Arial" panose="020B0604020202020204" pitchFamily="34" charset="0"/>
                          </a:rPr>
                          <m:t>2</m:t>
                        </m:r>
                        <m:r>
                          <m:rPr>
                            <m:sty m:val="p"/>
                          </m:rPr>
                          <a:rPr lang="en-US" sz="3300">
                            <a:latin typeface="Cambria Math" panose="02040503050406030204" pitchFamily="18" charset="0"/>
                            <a:cs typeface="Arial" panose="020B0604020202020204" pitchFamily="34" charset="0"/>
                          </a:rPr>
                          <m:t>x</m:t>
                        </m:r>
                        <m:r>
                          <a:rPr lang="en-US" sz="3300">
                            <a:latin typeface="Cambria Math" panose="02040503050406030204" pitchFamily="18" charset="0"/>
                            <a:cs typeface="Arial" panose="020B0604020202020204" pitchFamily="34" charset="0"/>
                          </a:rPr>
                          <m:t> −1</m:t>
                        </m:r>
                      </m:den>
                    </m:f>
                  </m:oMath>
                </a14:m>
                <a:r>
                  <a:rPr lang="en-US" sz="3300" dirty="0">
                    <a:latin typeface="Arial" panose="020B0604020202020204" pitchFamily="34" charset="0"/>
                    <a:cs typeface="Arial" panose="020B0604020202020204" pitchFamily="34" charset="0"/>
                  </a:rPr>
                  <a:t> = 1 </a:t>
                </a:r>
                <a:endParaRPr lang="en-US" sz="3300" dirty="0" smtClean="0">
                  <a:latin typeface="Arial" panose="020B0604020202020204" pitchFamily="34" charset="0"/>
                  <a:cs typeface="Arial" panose="020B0604020202020204" pitchFamily="34" charset="0"/>
                </a:endParaRPr>
              </a:p>
              <a:p>
                <a:pPr marL="914400" lvl="1" indent="-457200">
                  <a:spcAft>
                    <a:spcPts val="1200"/>
                  </a:spcAft>
                  <a:buClr>
                    <a:srgbClr val="C00000"/>
                  </a:buClr>
                  <a:buFont typeface="+mj-lt"/>
                  <a:buAutoNum type="alphaLcPeriod"/>
                  <a:tabLst>
                    <a:tab pos="914400" algn="l"/>
                    <a:tab pos="2346325"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3</m:t>
                        </m:r>
                      </m:num>
                      <m:den>
                        <m:r>
                          <m:rPr>
                            <m:sty m:val="p"/>
                          </m:rPr>
                          <a:rPr lang="en-US" sz="3300">
                            <a:latin typeface="Cambria Math" panose="02040503050406030204" pitchFamily="18" charset="0"/>
                            <a:cs typeface="Arial" panose="020B0604020202020204" pitchFamily="34" charset="0"/>
                          </a:rPr>
                          <m:t>x</m:t>
                        </m:r>
                        <m:r>
                          <a:rPr lang="en-US" sz="3300" b="0" i="0" smtClean="0">
                            <a:latin typeface="Cambria Math" panose="02040503050406030204" pitchFamily="18" charset="0"/>
                            <a:cs typeface="Arial" panose="020B0604020202020204" pitchFamily="34" charset="0"/>
                          </a:rPr>
                          <m:t> +</m:t>
                        </m:r>
                        <m:r>
                          <a:rPr lang="en-US" sz="3300" b="0" i="1" smtClean="0">
                            <a:latin typeface="Cambria Math" panose="02040503050406030204" pitchFamily="18" charset="0"/>
                            <a:cs typeface="Arial" panose="020B0604020202020204" pitchFamily="34" charset="0"/>
                          </a:rPr>
                          <m:t> 1</m:t>
                        </m:r>
                      </m:den>
                    </m:f>
                  </m:oMath>
                </a14:m>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2</m:t>
                        </m:r>
                      </m:num>
                      <m:den>
                        <m:r>
                          <m:rPr>
                            <m:sty m:val="p"/>
                          </m:rPr>
                          <a:rPr lang="en-US" sz="3300">
                            <a:latin typeface="Cambria Math" panose="02040503050406030204" pitchFamily="18" charset="0"/>
                            <a:cs typeface="Arial" panose="020B0604020202020204" pitchFamily="34" charset="0"/>
                          </a:rPr>
                          <m:t>x</m:t>
                        </m:r>
                        <m:r>
                          <a:rPr lang="en-US" sz="3300" b="0" i="0" smtClean="0">
                            <a:latin typeface="Cambria Math" panose="02040503050406030204" pitchFamily="18" charset="0"/>
                            <a:cs typeface="Arial" panose="020B0604020202020204" pitchFamily="34" charset="0"/>
                          </a:rPr>
                          <m:t> +</m:t>
                        </m:r>
                        <m:r>
                          <a:rPr lang="en-US" sz="3300">
                            <a:latin typeface="Cambria Math" panose="02040503050406030204" pitchFamily="18" charset="0"/>
                            <a:cs typeface="Arial" panose="020B0604020202020204" pitchFamily="34" charset="0"/>
                          </a:rPr>
                          <m:t> 3</m:t>
                        </m:r>
                      </m:den>
                    </m:f>
                  </m:oMath>
                </a14:m>
                <a:r>
                  <a:rPr lang="en-US" sz="3300" dirty="0">
                    <a:latin typeface="Arial" panose="020B0604020202020204" pitchFamily="34" charset="0"/>
                    <a:cs typeface="Arial" panose="020B0604020202020204" pitchFamily="34" charset="0"/>
                  </a:rPr>
                  <a:t> = </a:t>
                </a:r>
                <a:r>
                  <a:rPr lang="en-US" sz="3300" dirty="0" smtClean="0">
                    <a:latin typeface="Arial" panose="020B0604020202020204" pitchFamily="34" charset="0"/>
                    <a:cs typeface="Arial" panose="020B0604020202020204" pitchFamily="34" charset="0"/>
                  </a:rPr>
                  <a:t>1</a:t>
                </a:r>
              </a:p>
              <a:p>
                <a:pPr marL="914400" lvl="1" indent="-457200">
                  <a:spcAft>
                    <a:spcPts val="1200"/>
                  </a:spcAft>
                  <a:buClr>
                    <a:srgbClr val="C00000"/>
                  </a:buClr>
                  <a:buFont typeface="+mj-lt"/>
                  <a:buAutoNum type="alphaLcPeriod"/>
                  <a:tabLst>
                    <a:tab pos="914400" algn="l"/>
                    <a:tab pos="2346325"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4</m:t>
                        </m:r>
                      </m:num>
                      <m:den>
                        <m:r>
                          <m:rPr>
                            <m:sty m:val="p"/>
                          </m:rPr>
                          <a:rPr lang="en-US" sz="3300">
                            <a:latin typeface="Cambria Math" panose="02040503050406030204" pitchFamily="18" charset="0"/>
                            <a:cs typeface="Arial" panose="020B0604020202020204" pitchFamily="34" charset="0"/>
                          </a:rPr>
                          <m:t>x</m:t>
                        </m:r>
                      </m:den>
                    </m:f>
                  </m:oMath>
                </a14:m>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2</m:t>
                        </m:r>
                      </m:num>
                      <m:den>
                        <m:r>
                          <a:rPr lang="en-US" sz="3300">
                            <a:latin typeface="Cambria Math" panose="02040503050406030204" pitchFamily="18" charset="0"/>
                            <a:cs typeface="Arial" panose="020B0604020202020204" pitchFamily="34" charset="0"/>
                          </a:rPr>
                          <m:t>2</m:t>
                        </m:r>
                        <m:r>
                          <m:rPr>
                            <m:sty m:val="p"/>
                          </m:rPr>
                          <a:rPr lang="en-US" sz="3300">
                            <a:latin typeface="Cambria Math" panose="02040503050406030204" pitchFamily="18" charset="0"/>
                            <a:cs typeface="Arial" panose="020B0604020202020204" pitchFamily="34" charset="0"/>
                          </a:rPr>
                          <m:t>x</m:t>
                        </m:r>
                        <m:r>
                          <a:rPr lang="en-US" sz="3300" b="0" i="0" smtClean="0">
                            <a:latin typeface="Cambria Math" panose="02040503050406030204" pitchFamily="18" charset="0"/>
                            <a:cs typeface="Arial" panose="020B0604020202020204" pitchFamily="34" charset="0"/>
                          </a:rPr>
                          <m:t> +</m:t>
                        </m:r>
                        <m:r>
                          <a:rPr lang="en-US" sz="3300">
                            <a:latin typeface="Cambria Math" panose="02040503050406030204" pitchFamily="18" charset="0"/>
                            <a:cs typeface="Arial" panose="020B0604020202020204" pitchFamily="34" charset="0"/>
                          </a:rPr>
                          <m:t> 3</m:t>
                        </m:r>
                      </m:den>
                    </m:f>
                  </m:oMath>
                </a14:m>
                <a:r>
                  <a:rPr lang="en-US" sz="3300" dirty="0">
                    <a:latin typeface="Arial" panose="020B0604020202020204" pitchFamily="34" charset="0"/>
                    <a:cs typeface="Arial" panose="020B0604020202020204" pitchFamily="34" charset="0"/>
                  </a:rPr>
                  <a:t> = 1 </a:t>
                </a:r>
                <a:r>
                  <a:rPr lang="en-US" sz="3300" dirty="0" smtClean="0">
                    <a:latin typeface="Arial" panose="020B0604020202020204" pitchFamily="34" charset="0"/>
                    <a:cs typeface="Arial" panose="020B060402020202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51521" y="1214129"/>
                <a:ext cx="5256584" cy="5471370"/>
              </a:xfrm>
              <a:prstGeom prst="rect">
                <a:avLst/>
              </a:prstGeom>
              <a:blipFill rotWithShape="0">
                <a:blip r:embed="rId4"/>
                <a:stretch>
                  <a:fillRect l="-2781" t="-1559"/>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673836761"/>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a:t>17.6 – Solving Algebraic Fraction Equations</a:t>
            </a:r>
            <a:endParaRPr lang="en-GB" sz="32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1" y="1214129"/>
                <a:ext cx="5256584" cy="3757888"/>
              </a:xfrm>
              <a:prstGeom prst="rect">
                <a:avLst/>
              </a:prstGeom>
            </p:spPr>
            <p:txBody>
              <a:bodyPr wrap="square">
                <a:spAutoFit/>
              </a:bodyPr>
              <a:lstStyle/>
              <a:p>
                <a:pPr marL="620713" indent="-620713">
                  <a:spcAft>
                    <a:spcPts val="0"/>
                  </a:spcAft>
                  <a:buClr>
                    <a:srgbClr val="C00000"/>
                  </a:buClr>
                  <a:buFont typeface="+mj-lt"/>
                  <a:buAutoNum type="arabicPeriod" startAt="10"/>
                  <a:tabLst>
                    <a:tab pos="914400" algn="l"/>
                    <a:tab pos="2346325" algn="l"/>
                  </a:tabLst>
                </a:pPr>
                <a:r>
                  <a:rPr lang="en-US" sz="2400" dirty="0" smtClean="0">
                    <a:latin typeface="Arial" panose="020B0604020202020204" pitchFamily="34" charset="0"/>
                    <a:cs typeface="Arial" panose="020B0604020202020204" pitchFamily="34" charset="0"/>
                  </a:rPr>
                  <a:t>Solve these quadratic equations.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Give </a:t>
                </a:r>
                <a:r>
                  <a:rPr lang="en-US" sz="2400" dirty="0">
                    <a:latin typeface="Arial" panose="020B0604020202020204" pitchFamily="34" charset="0"/>
                    <a:cs typeface="Arial" panose="020B0604020202020204" pitchFamily="34" charset="0"/>
                  </a:rPr>
                  <a:t>your answers correct to 2 decimal places.</a:t>
                </a:r>
                <a:endParaRPr lang="en-US" sz="2400" dirty="0" smtClean="0">
                  <a:latin typeface="Arial" panose="020B0604020202020204" pitchFamily="34" charset="0"/>
                  <a:cs typeface="Arial" panose="020B0604020202020204" pitchFamily="34" charset="0"/>
                </a:endParaRPr>
              </a:p>
              <a:p>
                <a:pPr marL="1208088" lvl="1" indent="-587375">
                  <a:spcAft>
                    <a:spcPts val="1200"/>
                  </a:spcAft>
                  <a:buClr>
                    <a:srgbClr val="C00000"/>
                  </a:buClr>
                  <a:buFont typeface="+mj-lt"/>
                  <a:buAutoNum type="alphaLcPeriod"/>
                  <a:tabLst>
                    <a:tab pos="2346325"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r>
                          <m:rPr>
                            <m:sty m:val="p"/>
                          </m:rPr>
                          <a:rPr lang="en-US" sz="2400" b="0" i="0" smtClean="0">
                            <a:latin typeface="Cambria Math" panose="02040503050406030204" pitchFamily="18" charset="0"/>
                            <a:cs typeface="Arial" panose="020B0604020202020204" pitchFamily="34" charset="0"/>
                          </a:rPr>
                          <m:t>x</m:t>
                        </m:r>
                        <m:r>
                          <a:rPr lang="en-US" sz="2400" b="0" i="0" smtClean="0">
                            <a:latin typeface="Cambria Math" panose="02040503050406030204" pitchFamily="18" charset="0"/>
                            <a:cs typeface="Arial" panose="020B0604020202020204" pitchFamily="34" charset="0"/>
                          </a:rPr>
                          <m:t> − 1</m:t>
                        </m:r>
                      </m:num>
                      <m:den>
                        <m:r>
                          <a:rPr lang="en-US" sz="2400" i="1" smtClean="0">
                            <a:latin typeface="Cambria Math" panose="02040503050406030204" pitchFamily="18" charset="0"/>
                            <a:cs typeface="Arial" panose="020B0604020202020204" pitchFamily="34" charset="0"/>
                          </a:rPr>
                          <m:t>2</m:t>
                        </m:r>
                        <m:r>
                          <a:rPr lang="en-US" sz="2400" b="0" i="1" smtClean="0">
                            <a:latin typeface="Cambria Math" panose="02040503050406030204" pitchFamily="18" charset="0"/>
                            <a:cs typeface="Arial" panose="020B0604020202020204" pitchFamily="34" charset="0"/>
                          </a:rPr>
                          <m:t> − </m:t>
                        </m:r>
                        <m:r>
                          <a:rPr lang="en-US" sz="2400" b="0" i="1" smtClean="0">
                            <a:latin typeface="Cambria Math" panose="02040503050406030204" pitchFamily="18" charset="0"/>
                            <a:cs typeface="Arial" panose="020B0604020202020204" pitchFamily="34" charset="0"/>
                          </a:rPr>
                          <m:t>𝑥</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x</m:t>
                        </m:r>
                      </m:num>
                      <m:den>
                        <m:r>
                          <a:rPr lang="en-US" sz="2400" b="0" i="1" smtClean="0">
                            <a:latin typeface="Cambria Math" panose="02040503050406030204" pitchFamily="18" charset="0"/>
                            <a:cs typeface="Arial" panose="020B0604020202020204" pitchFamily="34" charset="0"/>
                          </a:rPr>
                          <m:t>3</m:t>
                        </m:r>
                      </m:den>
                    </m:f>
                  </m:oMath>
                </a14:m>
                <a:endParaRPr lang="en-US" sz="2400" dirty="0" smtClean="0">
                  <a:latin typeface="Arial" panose="020B0604020202020204" pitchFamily="34" charset="0"/>
                  <a:cs typeface="Arial" panose="020B0604020202020204" pitchFamily="34" charset="0"/>
                </a:endParaRPr>
              </a:p>
              <a:p>
                <a:pPr marL="1208088" lvl="1" indent="-587375">
                  <a:spcAft>
                    <a:spcPts val="1200"/>
                  </a:spcAft>
                  <a:buClr>
                    <a:srgbClr val="C00000"/>
                  </a:buClr>
                  <a:buFont typeface="+mj-lt"/>
                  <a:buAutoNum type="alphaLcPeriod"/>
                  <a:tabLst>
                    <a:tab pos="2346325"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m:rPr>
                            <m:sty m:val="p"/>
                          </m:rPr>
                          <a:rPr lang="en-US" sz="2400">
                            <a:latin typeface="Cambria Math" panose="02040503050406030204" pitchFamily="18" charset="0"/>
                            <a:cs typeface="Arial" panose="020B0604020202020204" pitchFamily="34" charset="0"/>
                          </a:rPr>
                          <m:t>x</m:t>
                        </m:r>
                        <m:r>
                          <a:rPr lang="en-US" sz="2400" b="0" i="0" smtClean="0">
                            <a:latin typeface="Cambria Math" panose="02040503050406030204" pitchFamily="18" charset="0"/>
                            <a:cs typeface="Arial" panose="020B0604020202020204" pitchFamily="34" charset="0"/>
                          </a:rPr>
                          <m:t> − 1</m:t>
                        </m:r>
                      </m:den>
                    </m:f>
                  </m:oMath>
                </a14:m>
                <a:r>
                  <a:rPr lang="en-US" sz="2400" dirty="0">
                    <a:latin typeface="Arial" panose="020B0604020202020204" pitchFamily="34" charset="0"/>
                    <a:cs typeface="Arial" panose="020B0604020202020204" pitchFamily="34" charset="0"/>
                  </a:rPr>
                  <a:t> +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m:rPr>
                            <m:sty m:val="p"/>
                          </m:rPr>
                          <a:rPr lang="en-US" sz="2400">
                            <a:latin typeface="Cambria Math" panose="02040503050406030204" pitchFamily="18" charset="0"/>
                            <a:cs typeface="Arial" panose="020B0604020202020204" pitchFamily="34" charset="0"/>
                          </a:rPr>
                          <m:t>x</m:t>
                        </m:r>
                        <m:r>
                          <a:rPr lang="en-US" sz="2400" b="0" i="1" smtClean="0">
                            <a:latin typeface="Cambria Math" panose="02040503050406030204" pitchFamily="18" charset="0"/>
                            <a:cs typeface="Arial" panose="020B0604020202020204" pitchFamily="34" charset="0"/>
                          </a:rPr>
                          <m:t> </m:t>
                        </m:r>
                        <m:r>
                          <a:rPr lang="en-US" sz="240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 2</m:t>
                        </m:r>
                      </m:den>
                    </m:f>
                  </m:oMath>
                </a14:m>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5 </a:t>
                </a:r>
              </a:p>
              <a:p>
                <a:pPr marL="1208088" lvl="1" indent="-587375">
                  <a:spcAft>
                    <a:spcPts val="1200"/>
                  </a:spcAft>
                  <a:buClr>
                    <a:srgbClr val="C00000"/>
                  </a:buClr>
                  <a:buFont typeface="+mj-lt"/>
                  <a:buAutoNum type="alphaLcPeriod"/>
                  <a:tabLst>
                    <a:tab pos="2346325"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4</m:t>
                        </m:r>
                      </m:num>
                      <m:den>
                        <m:r>
                          <m:rPr>
                            <m:sty m:val="p"/>
                          </m:rPr>
                          <a:rPr lang="en-US" sz="2400">
                            <a:latin typeface="Cambria Math" panose="02040503050406030204" pitchFamily="18" charset="0"/>
                            <a:cs typeface="Arial" panose="020B0604020202020204" pitchFamily="34" charset="0"/>
                          </a:rPr>
                          <m:t>x</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a:rPr lang="en-US" sz="2400" i="1" smtClean="0">
                            <a:latin typeface="Cambria Math" panose="02040503050406030204" pitchFamily="18" charset="0"/>
                            <a:cs typeface="Arial" panose="020B0604020202020204" pitchFamily="34" charset="0"/>
                          </a:rPr>
                          <m:t>1</m:t>
                        </m:r>
                        <m:r>
                          <a:rPr lang="en-US" sz="2400" b="0" i="1" smtClean="0">
                            <a:latin typeface="Cambria Math" panose="02040503050406030204" pitchFamily="18" charset="0"/>
                            <a:cs typeface="Arial" panose="020B0604020202020204" pitchFamily="34" charset="0"/>
                          </a:rPr>
                          <m:t> − </m:t>
                        </m:r>
                        <m:r>
                          <a:rPr lang="en-US" sz="2400" b="0" i="1" smtClean="0">
                            <a:latin typeface="Cambria Math" panose="02040503050406030204" pitchFamily="18" charset="0"/>
                            <a:cs typeface="Arial" panose="020B0604020202020204" pitchFamily="34" charset="0"/>
                          </a:rPr>
                          <m:t>𝑥</m:t>
                        </m:r>
                      </m:den>
                    </m:f>
                  </m:oMath>
                </a14:m>
                <a:r>
                  <a:rPr lang="en-US" sz="2400" dirty="0">
                    <a:latin typeface="Arial" panose="020B0604020202020204" pitchFamily="34" charset="0"/>
                    <a:cs typeface="Arial" panose="020B0604020202020204" pitchFamily="34" charset="0"/>
                  </a:rPr>
                  <a:t> = 1 </a:t>
                </a:r>
                <a:endParaRPr lang="en-US" sz="2400" dirty="0" smtClean="0">
                  <a:latin typeface="Arial" panose="020B0604020202020204" pitchFamily="34" charset="0"/>
                  <a:cs typeface="Arial" panose="020B0604020202020204" pitchFamily="34" charset="0"/>
                </a:endParaRPr>
              </a:p>
              <a:p>
                <a:pPr marL="1208088" lvl="1" indent="-587375">
                  <a:spcAft>
                    <a:spcPts val="1200"/>
                  </a:spcAft>
                  <a:buClr>
                    <a:srgbClr val="C00000"/>
                  </a:buClr>
                  <a:buFont typeface="+mj-lt"/>
                  <a:buAutoNum type="alphaLcPeriod"/>
                  <a:tabLst>
                    <a:tab pos="2346325" algn="l"/>
                  </a:tabLst>
                </a:pP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2</m:t>
                        </m:r>
                      </m:num>
                      <m:den>
                        <m:r>
                          <m:rPr>
                            <m:sty m:val="p"/>
                          </m:rPr>
                          <a:rPr lang="en-US" sz="2400">
                            <a:latin typeface="Cambria Math" panose="02040503050406030204" pitchFamily="18" charset="0"/>
                            <a:cs typeface="Arial" panose="020B0604020202020204" pitchFamily="34" charset="0"/>
                          </a:rPr>
                          <m:t>x</m:t>
                        </m:r>
                        <m:r>
                          <a:rPr lang="en-US" sz="2400" b="0" i="1" smtClean="0">
                            <a:latin typeface="Cambria Math" panose="02040503050406030204" pitchFamily="18" charset="0"/>
                            <a:cs typeface="Arial" panose="020B0604020202020204" pitchFamily="34" charset="0"/>
                          </a:rPr>
                          <m:t> − 5</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m:rPr>
                            <m:sty m:val="p"/>
                          </m:rPr>
                          <a:rPr lang="en-US" sz="2400">
                            <a:latin typeface="Cambria Math" panose="02040503050406030204" pitchFamily="18" charset="0"/>
                            <a:cs typeface="Arial" panose="020B0604020202020204" pitchFamily="34" charset="0"/>
                          </a:rPr>
                          <m:t>x</m:t>
                        </m:r>
                        <m:r>
                          <a:rPr lang="en-US" sz="2400" b="0" i="0" smtClean="0">
                            <a:latin typeface="Cambria Math" panose="02040503050406030204" pitchFamily="18" charset="0"/>
                            <a:cs typeface="Arial" panose="020B0604020202020204" pitchFamily="34" charset="0"/>
                          </a:rPr>
                          <m:t> + 1</m:t>
                        </m:r>
                      </m:den>
                    </m:f>
                  </m:oMath>
                </a14:m>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3</a:t>
                </a:r>
              </a:p>
            </p:txBody>
          </p:sp>
        </mc:Choice>
        <mc:Fallback xmlns="">
          <p:sp>
            <p:nvSpPr>
              <p:cNvPr id="3" name="Rectangle 2"/>
              <p:cNvSpPr>
                <a:spLocks noRot="1" noChangeAspect="1" noMove="1" noResize="1" noEditPoints="1" noAdjustHandles="1" noChangeArrowheads="1" noChangeShapeType="1" noTextEdit="1"/>
              </p:cNvSpPr>
              <p:nvPr/>
            </p:nvSpPr>
            <p:spPr>
              <a:xfrm>
                <a:off x="251521" y="1214129"/>
                <a:ext cx="5256584" cy="3757888"/>
              </a:xfrm>
              <a:prstGeom prst="rect">
                <a:avLst/>
              </a:prstGeom>
              <a:blipFill rotWithShape="0">
                <a:blip r:embed="rId4"/>
                <a:stretch>
                  <a:fillRect l="-1506" t="-1135" r="-1506" b="-486"/>
                </a:stretch>
              </a:blipFill>
            </p:spPr>
            <p:txBody>
              <a:bodyPr/>
              <a:lstStyle/>
              <a:p>
                <a:r>
                  <a:rPr lang="en-US">
                    <a:noFill/>
                  </a:rPr>
                  <a:t> </a:t>
                </a:r>
              </a:p>
            </p:txBody>
          </p:sp>
        </mc:Fallback>
      </mc:AlternateContent>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239284" y="5085184"/>
            <a:ext cx="5196812" cy="1446550"/>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Q10 communication hint </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Give your answers correct to 2 decimal places' shows that you will need to use the quadratic formula.</a:t>
            </a:r>
          </a:p>
        </p:txBody>
      </p:sp>
    </p:spTree>
    <p:extLst>
      <p:ext uri="{BB962C8B-B14F-4D97-AF65-F5344CB8AC3E}">
        <p14:creationId xmlns:p14="http://schemas.microsoft.com/office/powerpoint/2010/main" val="116245261"/>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17.7 – Functions</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543</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72241347"/>
              </p:ext>
            </p:extLst>
          </p:nvPr>
        </p:nvGraphicFramePr>
        <p:xfrm>
          <a:off x="251518" y="1268761"/>
          <a:ext cx="8568952" cy="4730431"/>
        </p:xfrm>
        <a:graphic>
          <a:graphicData uri="http://schemas.openxmlformats.org/drawingml/2006/table">
            <a:tbl>
              <a:tblPr firstRow="1" bandRow="1">
                <a:effectLst/>
                <a:tableStyleId>{5940675A-B579-460E-94D1-54222C63F5DA}</a:tableStyleId>
              </a:tblPr>
              <a:tblGrid>
                <a:gridCol w="2142238"/>
                <a:gridCol w="1746196"/>
                <a:gridCol w="4680518"/>
              </a:tblGrid>
              <a:tr h="51079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Use function notation.</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Find composite functions.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Find inverse functions.</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Function notation is an easy way to distinguish different equations; each can be labelled using different letters.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887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42351">
                <a:tc gridSpan="3">
                  <a:txBody>
                    <a:bodyPr/>
                    <a:lstStyle/>
                    <a:p>
                      <a:pPr marL="0" indent="0">
                        <a:buFont typeface="Arial" panose="020B0604020202020204" pitchFamily="34" charset="0"/>
                        <a:buNone/>
                      </a:pPr>
                      <a:r>
                        <a:rPr lang="en-US" sz="2800" i="1" dirty="0" smtClean="0">
                          <a:latin typeface="Arial" panose="020B0604020202020204" pitchFamily="34" charset="0"/>
                          <a:cs typeface="Arial" panose="020B0604020202020204" pitchFamily="34" charset="0"/>
                        </a:rPr>
                        <a:t>x </a:t>
                      </a:r>
                      <a:r>
                        <a:rPr lang="en-US" sz="2800" i="1" baseline="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              →               → y</a:t>
                      </a:r>
                    </a:p>
                    <a:p>
                      <a:pPr marL="0" indent="0">
                        <a:buFont typeface="Arial" panose="020B0604020202020204" pitchFamily="34" charset="0"/>
                        <a:buNone/>
                      </a:pPr>
                      <a:r>
                        <a:rPr lang="en-US" sz="2800" i="0" dirty="0" smtClean="0">
                          <a:latin typeface="Arial" panose="020B0604020202020204" pitchFamily="34" charset="0"/>
                          <a:cs typeface="Arial" panose="020B0604020202020204" pitchFamily="34" charset="0"/>
                        </a:rPr>
                        <a:t>What is the output when ● </a:t>
                      </a:r>
                      <a:r>
                        <a:rPr lang="en-US" sz="2800" i="1" dirty="0" smtClean="0">
                          <a:latin typeface="Arial" panose="020B0604020202020204" pitchFamily="34" charset="0"/>
                          <a:cs typeface="Arial" panose="020B0604020202020204" pitchFamily="34" charset="0"/>
                        </a:rPr>
                        <a:t>x</a:t>
                      </a:r>
                      <a:r>
                        <a:rPr lang="en-US" sz="2800" i="0" dirty="0" smtClean="0">
                          <a:latin typeface="Arial" panose="020B0604020202020204" pitchFamily="34" charset="0"/>
                          <a:cs typeface="Arial" panose="020B0604020202020204" pitchFamily="34" charset="0"/>
                        </a:rPr>
                        <a:t> = 3   ● </a:t>
                      </a:r>
                      <a:r>
                        <a:rPr lang="en-US" sz="2800" i="1" dirty="0" smtClean="0">
                          <a:latin typeface="Arial" panose="020B0604020202020204" pitchFamily="34" charset="0"/>
                          <a:cs typeface="Arial" panose="020B0604020202020204" pitchFamily="34" charset="0"/>
                        </a:rPr>
                        <a:t>x</a:t>
                      </a:r>
                      <a:r>
                        <a:rPr lang="en-US" sz="2800" i="0" dirty="0" smtClean="0">
                          <a:latin typeface="Arial" panose="020B0604020202020204" pitchFamily="34" charset="0"/>
                          <a:cs typeface="Arial" panose="020B0604020202020204" pitchFamily="34" charset="0"/>
                        </a:rPr>
                        <a:t> = -2    ● </a:t>
                      </a:r>
                      <a:r>
                        <a:rPr lang="en-US" sz="2800" i="1" dirty="0" smtClean="0">
                          <a:latin typeface="Arial" panose="020B0604020202020204" pitchFamily="34" charset="0"/>
                          <a:cs typeface="Arial" panose="020B0604020202020204" pitchFamily="34" charset="0"/>
                        </a:rPr>
                        <a:t>x</a:t>
                      </a:r>
                      <a:r>
                        <a:rPr lang="en-US" sz="2800" i="0" dirty="0" smtClean="0">
                          <a:latin typeface="Arial" panose="020B0604020202020204" pitchFamily="34" charset="0"/>
                          <a:cs typeface="Arial" panose="020B0604020202020204" pitchFamily="34" charset="0"/>
                        </a:rPr>
                        <a:t> = 5?</a:t>
                      </a:r>
                      <a:endParaRPr lang="en-US" sz="27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17.7</a:t>
            </a:r>
            <a:endParaRPr lang="en-US" sz="2460" dirty="0">
              <a:solidFill>
                <a:schemeClr val="tx1"/>
              </a:solidFill>
              <a:latin typeface="Arial" panose="020B0604020202020204" pitchFamily="34" charset="0"/>
              <a:cs typeface="Arial" panose="020B0604020202020204" pitchFamily="34" charset="0"/>
            </a:endParaRPr>
          </a:p>
        </p:txBody>
      </p:sp>
      <p:sp>
        <p:nvSpPr>
          <p:cNvPr id="6" name="Flowchart: Delay 8"/>
          <p:cNvSpPr/>
          <p:nvPr/>
        </p:nvSpPr>
        <p:spPr>
          <a:xfrm>
            <a:off x="1187624" y="5013176"/>
            <a:ext cx="1080120" cy="42486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latin typeface="Arial" panose="020B0604020202020204" pitchFamily="34" charset="0"/>
                <a:cs typeface="Arial" panose="020B0604020202020204" pitchFamily="34" charset="0"/>
              </a:rPr>
              <a:t>squared</a:t>
            </a:r>
            <a:endParaRPr lang="en-US" dirty="0">
              <a:solidFill>
                <a:schemeClr val="tx1"/>
              </a:solidFill>
              <a:latin typeface="Arial" panose="020B0604020202020204" pitchFamily="34" charset="0"/>
              <a:cs typeface="Arial" panose="020B0604020202020204" pitchFamily="34" charset="0"/>
            </a:endParaRPr>
          </a:p>
        </p:txBody>
      </p:sp>
      <p:sp>
        <p:nvSpPr>
          <p:cNvPr id="8" name="Flowchart: Delay 8"/>
          <p:cNvSpPr/>
          <p:nvPr/>
        </p:nvSpPr>
        <p:spPr>
          <a:xfrm>
            <a:off x="2987824" y="5013176"/>
            <a:ext cx="1080120" cy="42486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latin typeface="Arial" panose="020B0604020202020204" pitchFamily="34" charset="0"/>
                <a:cs typeface="Arial" panose="020B0604020202020204" pitchFamily="34" charset="0"/>
              </a:rPr>
              <a:t>X 3</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957899"/>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4968551" cy="5259197"/>
              </a:xfrm>
              <a:prstGeom prst="rect">
                <a:avLst/>
              </a:prstGeom>
            </p:spPr>
            <p:txBody>
              <a:bodyPr wrap="square">
                <a:spAutoFit/>
              </a:bodyPr>
              <a:lstStyle/>
              <a:p>
                <a:pPr marL="465138" indent="-465138">
                  <a:spcAft>
                    <a:spcPts val="0"/>
                  </a:spcAft>
                  <a:buClr>
                    <a:srgbClr val="C00000"/>
                  </a:buClr>
                  <a:buFont typeface="+mj-lt"/>
                  <a:buAutoNum type="arabicPeriod"/>
                  <a:tabLst>
                    <a:tab pos="914400" algn="l"/>
                    <a:tab pos="2346325" algn="l"/>
                  </a:tabLst>
                </a:pPr>
                <a:r>
                  <a:rPr lang="en-US" sz="3600" dirty="0" smtClean="0">
                    <a:latin typeface="Arial" panose="020B0604020202020204" pitchFamily="34" charset="0"/>
                    <a:cs typeface="Arial" panose="020B0604020202020204" pitchFamily="34" charset="0"/>
                  </a:rPr>
                  <a:t>Write each expression using function machines.</a:t>
                </a:r>
              </a:p>
              <a:p>
                <a:pPr marL="1208088" lvl="1" indent="-638175">
                  <a:spcAft>
                    <a:spcPts val="0"/>
                  </a:spcAft>
                  <a:buClr>
                    <a:srgbClr val="C00000"/>
                  </a:buClr>
                  <a:buFont typeface="+mj-lt"/>
                  <a:buAutoNum type="alphaLcPeriod"/>
                  <a:tabLst>
                    <a:tab pos="2346325" algn="l"/>
                  </a:tabLst>
                </a:pPr>
                <a:r>
                  <a:rPr lang="en-US" sz="3600" dirty="0" smtClean="0">
                    <a:latin typeface="Arial" panose="020B0604020202020204" pitchFamily="34" charset="0"/>
                    <a:cs typeface="Arial" panose="020B0604020202020204" pitchFamily="34" charset="0"/>
                  </a:rPr>
                  <a:t>2x + 5    </a:t>
                </a:r>
              </a:p>
              <a:p>
                <a:pPr marL="1208088" lvl="1" indent="-638175">
                  <a:spcAft>
                    <a:spcPts val="0"/>
                  </a:spcAft>
                  <a:buClr>
                    <a:srgbClr val="C00000"/>
                  </a:buClr>
                  <a:buFont typeface="+mj-lt"/>
                  <a:buAutoNum type="alphaLcPeriod"/>
                  <a:tabLst>
                    <a:tab pos="2346325" algn="l"/>
                  </a:tabLst>
                </a:pPr>
                <a14:m>
                  <m:oMath xmlns:m="http://schemas.openxmlformats.org/officeDocument/2006/math">
                    <m:f>
                      <m:fPr>
                        <m:ctrlPr>
                          <a:rPr lang="en-US" sz="3600" i="1">
                            <a:latin typeface="Cambria Math" panose="02040503050406030204" pitchFamily="18" charset="0"/>
                            <a:cs typeface="Arial" panose="020B0604020202020204" pitchFamily="34" charset="0"/>
                          </a:rPr>
                        </m:ctrlPr>
                      </m:fPr>
                      <m:num>
                        <m:r>
                          <m:rPr>
                            <m:sty m:val="p"/>
                          </m:rPr>
                          <a:rPr lang="en-US" sz="3600" b="0" i="0" smtClean="0">
                            <a:latin typeface="Cambria Math" panose="02040503050406030204" pitchFamily="18" charset="0"/>
                            <a:cs typeface="Arial" panose="020B0604020202020204" pitchFamily="34" charset="0"/>
                          </a:rPr>
                          <m:t>x</m:t>
                        </m:r>
                      </m:num>
                      <m:den>
                        <m:r>
                          <a:rPr lang="en-US" sz="3600" b="0" i="0"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- 6   </a:t>
                </a:r>
                <a:r>
                  <a:rPr lang="en-US" sz="3600" dirty="0" smtClean="0">
                    <a:solidFill>
                      <a:srgbClr val="C00000"/>
                    </a:solidFill>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3(</a:t>
                </a:r>
                <a:r>
                  <a:rPr lang="en-US" sz="3600" i="1"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 + 1)</a:t>
                </a:r>
              </a:p>
              <a:p>
                <a:pPr marL="465138" indent="-465138">
                  <a:spcAft>
                    <a:spcPts val="0"/>
                  </a:spcAft>
                  <a:buClr>
                    <a:srgbClr val="C00000"/>
                  </a:buClr>
                  <a:buFont typeface="+mj-lt"/>
                  <a:buAutoNum type="arabicPeriod"/>
                  <a:tabLst>
                    <a:tab pos="914400" algn="l"/>
                    <a:tab pos="2346325" algn="l"/>
                  </a:tabLst>
                </a:pPr>
                <a:r>
                  <a:rPr lang="en-US" sz="3600" dirty="0" smtClean="0">
                    <a:latin typeface="Arial" panose="020B0604020202020204" pitchFamily="34" charset="0"/>
                    <a:cs typeface="Arial" panose="020B0604020202020204" pitchFamily="34" charset="0"/>
                  </a:rPr>
                  <a:t>Find </a:t>
                </a:r>
                <a:r>
                  <a:rPr lang="en-US" sz="3600" dirty="0">
                    <a:latin typeface="Arial" panose="020B0604020202020204" pitchFamily="34" charset="0"/>
                    <a:cs typeface="Arial" panose="020B0604020202020204" pitchFamily="34" charset="0"/>
                  </a:rPr>
                  <a:t>the value </a:t>
                </a:r>
                <a:r>
                  <a:rPr lang="en-US" sz="3600" dirty="0" smtClean="0">
                    <a:latin typeface="Arial" panose="020B0604020202020204" pitchFamily="34" charset="0"/>
                    <a:cs typeface="Arial" panose="020B0604020202020204" pitchFamily="34" charset="0"/>
                  </a:rPr>
                  <a:t>of </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when</a:t>
                </a:r>
              </a:p>
              <a:p>
                <a:pPr marL="1208088" lvl="1" indent="-638175">
                  <a:spcAft>
                    <a:spcPts val="0"/>
                  </a:spcAft>
                  <a:buClr>
                    <a:srgbClr val="C00000"/>
                  </a:buClr>
                  <a:buFont typeface="+mj-lt"/>
                  <a:buAutoNum type="alphaLcPeriod"/>
                  <a:tabLst>
                    <a:tab pos="2346325" algn="l"/>
                  </a:tabLst>
                </a:pPr>
                <a:r>
                  <a:rPr lang="en-US" sz="3600" dirty="0" smtClean="0">
                    <a:latin typeface="Arial" panose="020B0604020202020204" pitchFamily="34" charset="0"/>
                    <a:cs typeface="Arial" panose="020B0604020202020204" pitchFamily="34" charset="0"/>
                  </a:rPr>
                  <a:t>5</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 3 = </a:t>
                </a:r>
                <a:r>
                  <a:rPr lang="en-US" sz="3600" dirty="0">
                    <a:latin typeface="Arial" panose="020B0604020202020204" pitchFamily="34" charset="0"/>
                    <a:cs typeface="Arial" panose="020B0604020202020204" pitchFamily="34" charset="0"/>
                  </a:rPr>
                  <a:t>4 </a:t>
                </a:r>
                <a:r>
                  <a:rPr lang="en-US" sz="3600" dirty="0" smtClean="0">
                    <a:latin typeface="Arial" panose="020B0604020202020204" pitchFamily="34" charset="0"/>
                    <a:cs typeface="Arial" panose="020B0604020202020204" pitchFamily="34" charset="0"/>
                  </a:rPr>
                  <a:t>	</a:t>
                </a:r>
              </a:p>
              <a:p>
                <a:pPr marL="1208088" lvl="1" indent="-638175">
                  <a:spcAft>
                    <a:spcPts val="0"/>
                  </a:spcAft>
                  <a:buClr>
                    <a:srgbClr val="C00000"/>
                  </a:buClr>
                  <a:buFont typeface="+mj-lt"/>
                  <a:buAutoNum type="alphaLcPeriod"/>
                  <a:tabLst>
                    <a:tab pos="2346325" algn="l"/>
                  </a:tabLst>
                </a:pPr>
                <a:r>
                  <a:rPr lang="en-US" sz="3600" dirty="0" smtClean="0">
                    <a:latin typeface="Arial" panose="020B0604020202020204" pitchFamily="34" charset="0"/>
                    <a:cs typeface="Arial" panose="020B0604020202020204" pitchFamily="34" charset="0"/>
                  </a:rPr>
                  <a:t>7</a:t>
                </a:r>
                <a:r>
                  <a:rPr lang="en-US" sz="3600" i="1" dirty="0" smtClean="0">
                    <a:latin typeface="Arial" panose="020B0604020202020204" pitchFamily="34" charset="0"/>
                    <a:cs typeface="Arial" panose="020B0604020202020204" pitchFamily="34" charset="0"/>
                  </a:rPr>
                  <a:t>x</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- 8 = </a:t>
                </a:r>
                <a:r>
                  <a:rPr lang="en-US" sz="3600" dirty="0" smtClean="0">
                    <a:latin typeface="Arial" panose="020B0604020202020204" pitchFamily="34" charset="0"/>
                    <a:cs typeface="Arial" panose="020B0604020202020204" pitchFamily="34" charset="0"/>
                  </a:rPr>
                  <a:t>8</a:t>
                </a:r>
                <a:endParaRPr lang="en-US" sz="36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4968551" cy="5259197"/>
              </a:xfrm>
              <a:prstGeom prst="rect">
                <a:avLst/>
              </a:prstGeom>
              <a:blipFill rotWithShape="0">
                <a:blip r:embed="rId4"/>
                <a:stretch>
                  <a:fillRect l="-3313" t="-1738" b="-3360"/>
                </a:stretch>
              </a:blipFill>
            </p:spPr>
            <p:txBody>
              <a:bodyPr/>
              <a:lstStyle/>
              <a:p>
                <a:r>
                  <a:rPr lang="en-US">
                    <a:noFill/>
                  </a:rPr>
                  <a:t> </a:t>
                </a:r>
              </a:p>
            </p:txBody>
          </p:sp>
        </mc:Fallback>
      </mc:AlternateContent>
      <p:sp>
        <p:nvSpPr>
          <p:cNvPr id="9" name="Flowchart: Delay 8"/>
          <p:cNvSpPr/>
          <p:nvPr/>
        </p:nvSpPr>
        <p:spPr>
          <a:xfrm flipH="1">
            <a:off x="5220070" y="1214128"/>
            <a:ext cx="340304" cy="5383223"/>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831614"/>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5256584" cy="2430794"/>
              </a:xfrm>
              <a:prstGeom prst="rect">
                <a:avLst/>
              </a:prstGeom>
            </p:spPr>
            <p:txBody>
              <a:bodyPr wrap="square">
                <a:spAutoFit/>
              </a:bodyPr>
              <a:lstStyle/>
              <a:p>
                <a:pPr marL="465138" indent="-465138">
                  <a:spcAft>
                    <a:spcPts val="0"/>
                  </a:spcAft>
                  <a:buClr>
                    <a:srgbClr val="C00000"/>
                  </a:buClr>
                  <a:buFont typeface="+mj-lt"/>
                  <a:buAutoNum type="arabicPeriod" startAt="3"/>
                  <a:tabLst>
                    <a:tab pos="914400" algn="l"/>
                    <a:tab pos="2346325" algn="l"/>
                  </a:tabLst>
                </a:pPr>
                <a:r>
                  <a:rPr lang="en-US" sz="2400" dirty="0" smtClean="0">
                    <a:solidFill>
                      <a:srgbClr val="C00000"/>
                    </a:solidFill>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 = 4</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and </a:t>
                </a:r>
                <a:r>
                  <a:rPr lang="en-US" sz="2400" i="1" dirty="0" smtClean="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3</a:t>
                </a:r>
                <a:r>
                  <a:rPr lang="en-US" sz="2400" i="1" dirty="0" smtClean="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 Write </a:t>
                </a:r>
                <a:r>
                  <a:rPr lang="en-US" sz="2400" i="1" dirty="0" smtClean="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 in 	terms of </a:t>
                </a:r>
                <a:r>
                  <a:rPr lang="en-US" sz="2400" i="1" dirty="0" smtClean="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 </a:t>
                </a:r>
              </a:p>
              <a:p>
                <a:pPr marL="922338" lvl="1" indent="-465138">
                  <a:spcAft>
                    <a:spcPts val="0"/>
                  </a:spcAft>
                  <a:buClr>
                    <a:srgbClr val="C00000"/>
                  </a:buClr>
                  <a:buFont typeface="+mj-lt"/>
                  <a:buAutoNum type="alphaLcPeriod" startAt="2"/>
                  <a:tabLst>
                    <a:tab pos="914400" algn="l"/>
                    <a:tab pos="2346325" algn="l"/>
                  </a:tabLst>
                </a:pPr>
                <a:r>
                  <a:rPr lang="en-US" sz="2400" i="1" dirty="0" smtClean="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x</m:t>
                        </m:r>
                      </m:num>
                      <m:den>
                        <m:r>
                          <a:rPr lang="en-US" sz="2400" b="0" i="1" smtClean="0">
                            <a:latin typeface="Cambria Math" panose="02040503050406030204" pitchFamily="18" charset="0"/>
                            <a:cs typeface="Arial" panose="020B0604020202020204" pitchFamily="34" charset="0"/>
                          </a:rPr>
                          <m:t>3</m:t>
                        </m:r>
                      </m:den>
                    </m:f>
                  </m:oMath>
                </a14:m>
                <a:r>
                  <a:rPr lang="en-US" sz="2400" dirty="0">
                    <a:latin typeface="Arial" panose="020B0604020202020204" pitchFamily="34" charset="0"/>
                    <a:cs typeface="Arial" panose="020B0604020202020204" pitchFamily="34" charset="0"/>
                  </a:rPr>
                  <a:t> and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½</a:t>
                </a:r>
                <a:r>
                  <a:rPr lang="en-US" sz="2400" i="1" dirty="0" smtClean="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Write </a:t>
                </a:r>
                <a:r>
                  <a:rPr lang="en-US" sz="2400" i="1" dirty="0" smtClean="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terms of </a:t>
                </a:r>
                <a:r>
                  <a:rPr lang="en-US" sz="2400" i="1" dirty="0" smtClean="0">
                    <a:latin typeface="Arial" panose="020B0604020202020204" pitchFamily="34" charset="0"/>
                    <a:cs typeface="Arial" panose="020B0604020202020204" pitchFamily="34" charset="0"/>
                  </a:rPr>
                  <a:t>y</a:t>
                </a:r>
                <a:r>
                  <a:rPr lang="en-US" sz="2400" dirty="0" smtClean="0">
                    <a:latin typeface="Arial" panose="020B0604020202020204" pitchFamily="34" charset="0"/>
                    <a:cs typeface="Arial" panose="020B0604020202020204" pitchFamily="34" charset="0"/>
                  </a:rPr>
                  <a:t>.</a:t>
                </a:r>
              </a:p>
              <a:p>
                <a:pPr marL="922338" lvl="1" indent="-465138">
                  <a:spcAft>
                    <a:spcPts val="0"/>
                  </a:spcAft>
                  <a:buClr>
                    <a:srgbClr val="C00000"/>
                  </a:buClr>
                  <a:buFont typeface="+mj-lt"/>
                  <a:buAutoNum type="alphaLcPeriod" startAt="2"/>
                  <a:tabLst>
                    <a:tab pos="914400" algn="l"/>
                    <a:tab pos="2346325" algn="l"/>
                  </a:tabLst>
                </a:pPr>
                <a:r>
                  <a:rPr lang="en-US" sz="2400" i="1" dirty="0" smtClean="0">
                    <a:latin typeface="Arial" panose="020B0604020202020204" pitchFamily="34" charset="0"/>
                    <a:cs typeface="Arial" panose="020B0604020202020204" pitchFamily="34" charset="0"/>
                  </a:rPr>
                  <a:t>y</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+ 3. </a:t>
                </a:r>
                <a:r>
                  <a:rPr lang="en-US" sz="2400" dirty="0" smtClean="0">
                    <a:latin typeface="Arial" panose="020B0604020202020204" pitchFamily="34" charset="0"/>
                    <a:cs typeface="Arial" panose="020B0604020202020204" pitchFamily="34" charset="0"/>
                  </a:rPr>
                  <a:t>Write y </a:t>
                </a:r>
                <a:r>
                  <a:rPr lang="en-US" sz="2400" dirty="0">
                    <a:latin typeface="Arial" panose="020B0604020202020204" pitchFamily="34" charset="0"/>
                    <a:cs typeface="Arial" panose="020B0604020202020204" pitchFamily="34" charset="0"/>
                  </a:rPr>
                  <a:t>in terms of </a:t>
                </a:r>
                <a:r>
                  <a:rPr lang="en-US" sz="2400" i="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5256584" cy="2430794"/>
              </a:xfrm>
              <a:prstGeom prst="rect">
                <a:avLst/>
              </a:prstGeom>
              <a:blipFill rotWithShape="0">
                <a:blip r:embed="rId4"/>
                <a:stretch>
                  <a:fillRect l="-1506" t="-1754" r="-1622" b="-5013"/>
                </a:stretch>
              </a:blipFill>
            </p:spPr>
            <p:txBody>
              <a:bodyPr/>
              <a:lstStyle/>
              <a:p>
                <a:r>
                  <a:rPr lang="en-US">
                    <a:noFill/>
                  </a:rPr>
                  <a:t> </a:t>
                </a:r>
              </a:p>
            </p:txBody>
          </p:sp>
        </mc:Fallback>
      </mc:AlternateContent>
      <p:sp>
        <p:nvSpPr>
          <p:cNvPr id="8" name="Rectangle 7"/>
          <p:cNvSpPr/>
          <p:nvPr/>
        </p:nvSpPr>
        <p:spPr>
          <a:xfrm flipH="1">
            <a:off x="251520" y="3718193"/>
            <a:ext cx="5204539" cy="4308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Q3a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Substitute </a:t>
            </a:r>
            <a:r>
              <a:rPr lang="en-US" sz="2200" i="1" dirty="0" smtClean="0">
                <a:solidFill>
                  <a:schemeClr val="tx1"/>
                </a:solidFill>
                <a:latin typeface="Arial" panose="020B0604020202020204" pitchFamily="34" charset="0"/>
                <a:cs typeface="Arial" panose="020B0604020202020204" pitchFamily="34" charset="0"/>
              </a:rPr>
              <a:t>x</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3</a:t>
            </a:r>
            <a:r>
              <a:rPr lang="en-US" sz="2200" i="1" dirty="0">
                <a:solidFill>
                  <a:schemeClr val="tx1"/>
                </a:solidFill>
                <a:latin typeface="Arial" panose="020B0604020202020204" pitchFamily="34" charset="0"/>
                <a:cs typeface="Arial" panose="020B0604020202020204" pitchFamily="34" charset="0"/>
              </a:rPr>
              <a:t>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into </a:t>
            </a:r>
            <a:r>
              <a:rPr lang="en-US" sz="2200" i="1" dirty="0" smtClean="0">
                <a:solidFill>
                  <a:schemeClr val="tx1"/>
                </a:solidFill>
                <a:latin typeface="Arial" panose="020B0604020202020204" pitchFamily="34" charset="0"/>
                <a:cs typeface="Arial" panose="020B0604020202020204" pitchFamily="34" charset="0"/>
              </a:rPr>
              <a:t>H</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4</a:t>
            </a:r>
            <a:r>
              <a:rPr lang="en-US" sz="2200" i="1" dirty="0" smtClean="0">
                <a:solidFill>
                  <a:schemeClr val="tx1"/>
                </a:solidFill>
                <a:latin typeface="Arial" panose="020B0604020202020204" pitchFamily="34" charset="0"/>
                <a:cs typeface="Arial" panose="020B0604020202020204" pitchFamily="34" charset="0"/>
              </a:rPr>
              <a:t>x</a:t>
            </a:r>
            <a:r>
              <a:rPr lang="en-US" sz="2200" dirty="0">
                <a:solidFill>
                  <a:schemeClr val="tx1"/>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1" name="Group 10"/>
          <p:cNvGrpSpPr/>
          <p:nvPr/>
        </p:nvGrpSpPr>
        <p:grpSpPr>
          <a:xfrm>
            <a:off x="251520" y="4221088"/>
            <a:ext cx="5213924" cy="2348681"/>
            <a:chOff x="150164" y="6494199"/>
            <a:chExt cx="5213924" cy="2348681"/>
          </a:xfrm>
        </p:grpSpPr>
        <p:sp>
          <p:nvSpPr>
            <p:cNvPr id="12" name="Rectangle 11"/>
            <p:cNvSpPr/>
            <p:nvPr/>
          </p:nvSpPr>
          <p:spPr>
            <a:xfrm flipH="1">
              <a:off x="150164" y="6673055"/>
              <a:ext cx="5213924" cy="216982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A function </a:t>
              </a:r>
              <a:r>
                <a:rPr lang="en-US" sz="2000" dirty="0">
                  <a:solidFill>
                    <a:schemeClr val="tx1"/>
                  </a:solidFill>
                  <a:latin typeface="Arial" panose="020B0604020202020204" pitchFamily="34" charset="0"/>
                  <a:cs typeface="Arial" panose="020B0604020202020204" pitchFamily="34" charset="0"/>
                </a:rPr>
                <a:t>is a rule for working out values of y for given values of </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For example, </a:t>
              </a:r>
              <a:r>
                <a:rPr lang="en-US" sz="2000" i="1" dirty="0">
                  <a:solidFill>
                    <a:schemeClr val="tx1"/>
                  </a:solidFill>
                  <a:latin typeface="Arial" panose="020B0604020202020204" pitchFamily="34" charset="0"/>
                  <a:cs typeface="Arial" panose="020B0604020202020204" pitchFamily="34" charset="0"/>
                </a:rPr>
                <a:t>y</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3</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and </a:t>
              </a:r>
              <a:r>
                <a:rPr lang="en-US" sz="2000" i="1" dirty="0">
                  <a:solidFill>
                    <a:schemeClr val="tx1"/>
                  </a:solidFill>
                  <a:latin typeface="Arial" panose="020B0604020202020204" pitchFamily="34" charset="0"/>
                  <a:cs typeface="Arial" panose="020B0604020202020204" pitchFamily="34" charset="0"/>
                </a:rPr>
                <a:t>y</a:t>
              </a:r>
              <a:r>
                <a:rPr lang="en-US" sz="2000" dirty="0">
                  <a:solidFill>
                    <a:schemeClr val="tx1"/>
                  </a:solidFill>
                  <a:latin typeface="Arial" panose="020B0604020202020204" pitchFamily="34" charset="0"/>
                  <a:cs typeface="Arial" panose="020B0604020202020204" pitchFamily="34" charset="0"/>
                </a:rPr>
                <a:t> = </a:t>
              </a:r>
              <a:r>
                <a:rPr lang="en-US" sz="2000" i="1" dirty="0">
                  <a:solidFill>
                    <a:schemeClr val="tx1"/>
                  </a:solidFill>
                  <a:latin typeface="Arial" panose="020B0604020202020204" pitchFamily="34" charset="0"/>
                  <a:cs typeface="Arial" panose="020B0604020202020204" pitchFamily="34" charset="0"/>
                </a:rPr>
                <a:t>x</a:t>
              </a:r>
              <a:r>
                <a:rPr lang="en-US" sz="2000" baseline="30000" dirty="0">
                  <a:solidFill>
                    <a:schemeClr val="tx1"/>
                  </a:solidFill>
                  <a:latin typeface="Arial" panose="020B0604020202020204" pitchFamily="34" charset="0"/>
                  <a:cs typeface="Arial" panose="020B0604020202020204" pitchFamily="34" charset="0"/>
                </a:rPr>
                <a:t>2</a:t>
              </a:r>
              <a:r>
                <a:rPr lang="en-US" sz="2000" dirty="0">
                  <a:solidFill>
                    <a:schemeClr val="tx1"/>
                  </a:solidFill>
                  <a:latin typeface="Arial" panose="020B0604020202020204" pitchFamily="34" charset="0"/>
                  <a:cs typeface="Arial" panose="020B0604020202020204" pitchFamily="34" charset="0"/>
                </a:rPr>
                <a:t> are functions. The notation f(</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is read as 'f </a:t>
              </a:r>
              <a:r>
                <a:rPr lang="en-US" sz="2000" dirty="0" smtClean="0">
                  <a:solidFill>
                    <a:schemeClr val="tx1"/>
                  </a:solidFill>
                  <a:latin typeface="Arial" panose="020B0604020202020204" pitchFamily="34" charset="0"/>
                  <a:cs typeface="Arial" panose="020B0604020202020204" pitchFamily="34" charset="0"/>
                </a:rPr>
                <a:t>of </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f is the function. </a:t>
              </a:r>
              <a:r>
                <a:rPr lang="en-US" sz="2000" dirty="0" smtClean="0">
                  <a:solidFill>
                    <a:schemeClr val="tx1"/>
                  </a:solidFill>
                  <a:latin typeface="Arial" panose="020B0604020202020204" pitchFamily="34" charset="0"/>
                  <a:cs typeface="Arial" panose="020B0604020202020204" pitchFamily="34" charset="0"/>
                </a:rPr>
                <a:t>f(</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3</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means the function of </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is 3</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5</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5296076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531</a:t>
            </a:r>
            <a:endParaRPr lang="en-GB" sz="1400" b="1" dirty="0">
              <a:latin typeface="Calibri" panose="020F0502020204030204" pitchFamily="34" charset="0"/>
            </a:endParaRPr>
          </a:p>
        </p:txBody>
      </p:sp>
      <p:sp>
        <p:nvSpPr>
          <p:cNvPr id="3" name="Rectangle 2"/>
          <p:cNvSpPr/>
          <p:nvPr/>
        </p:nvSpPr>
        <p:spPr>
          <a:xfrm>
            <a:off x="251520" y="1196752"/>
            <a:ext cx="5256584" cy="5324535"/>
          </a:xfrm>
          <a:prstGeom prst="rect">
            <a:avLst/>
          </a:prstGeom>
        </p:spPr>
        <p:txBody>
          <a:bodyPr wrap="square">
            <a:spAutoFit/>
          </a:bodyPr>
          <a:lstStyle/>
          <a:p>
            <a:pPr>
              <a:buClr>
                <a:srgbClr val="C00000"/>
              </a:buClr>
              <a:tabLst>
                <a:tab pos="914400" algn="l"/>
                <a:tab pos="2514600" algn="l"/>
              </a:tabLst>
            </a:pPr>
            <a:r>
              <a:rPr lang="en-US" sz="3400" b="1" dirty="0" smtClean="0">
                <a:solidFill>
                  <a:srgbClr val="0070C0"/>
                </a:solidFill>
                <a:latin typeface="Arial" panose="020B0604020202020204" pitchFamily="34" charset="0"/>
                <a:cs typeface="Arial" panose="020B0604020202020204" pitchFamily="34" charset="0"/>
              </a:rPr>
              <a:t>Algebraic </a:t>
            </a:r>
            <a:r>
              <a:rPr lang="en-US" sz="3400" b="1" dirty="0">
                <a:solidFill>
                  <a:srgbClr val="0070C0"/>
                </a:solidFill>
                <a:latin typeface="Arial" panose="020B0604020202020204" pitchFamily="34" charset="0"/>
                <a:cs typeface="Arial" panose="020B0604020202020204" pitchFamily="34" charset="0"/>
              </a:rPr>
              <a:t>fluency</a:t>
            </a:r>
          </a:p>
          <a:p>
            <a:pPr marL="514350" indent="-514350">
              <a:buClr>
                <a:srgbClr val="C00000"/>
              </a:buClr>
              <a:buFont typeface="+mj-lt"/>
              <a:buAutoNum type="arabicPeriod" startAt="7"/>
              <a:tabLst>
                <a:tab pos="914400" algn="l"/>
                <a:tab pos="2514600" algn="l"/>
              </a:tabLst>
            </a:pPr>
            <a:r>
              <a:rPr lang="es-ES" sz="3400" dirty="0">
                <a:latin typeface="Arial" panose="020B0604020202020204" pitchFamily="34" charset="0"/>
                <a:cs typeface="Arial" panose="020B0604020202020204" pitchFamily="34" charset="0"/>
              </a:rPr>
              <a:t>Simplify</a:t>
            </a:r>
          </a:p>
          <a:p>
            <a:pPr marL="971550" lvl="1" indent="-514350">
              <a:buClr>
                <a:srgbClr val="C00000"/>
              </a:buClr>
              <a:buFont typeface="+mj-lt"/>
              <a:buAutoNum type="alphaLcPeriod"/>
              <a:tabLst>
                <a:tab pos="914400" algn="l"/>
                <a:tab pos="2514600" algn="l"/>
              </a:tabLst>
            </a:pPr>
            <a:r>
              <a:rPr lang="es-ES" sz="3400" dirty="0" smtClean="0">
                <a:latin typeface="Arial" panose="020B0604020202020204" pitchFamily="34" charset="0"/>
                <a:cs typeface="Arial" panose="020B0604020202020204" pitchFamily="34" charset="0"/>
              </a:rPr>
              <a:t>y</a:t>
            </a:r>
            <a:r>
              <a:rPr lang="es-ES" sz="3400" baseline="30000" dirty="0" smtClean="0">
                <a:latin typeface="Arial" panose="020B0604020202020204" pitchFamily="34" charset="0"/>
                <a:cs typeface="Arial" panose="020B0604020202020204" pitchFamily="34" charset="0"/>
              </a:rPr>
              <a:t>3</a:t>
            </a:r>
            <a:r>
              <a:rPr lang="es-ES" sz="3400" dirty="0" smtClean="0">
                <a:latin typeface="Arial" panose="020B0604020202020204" pitchFamily="34" charset="0"/>
                <a:cs typeface="Arial" panose="020B0604020202020204" pitchFamily="34" charset="0"/>
              </a:rPr>
              <a:t> x y</a:t>
            </a:r>
            <a:r>
              <a:rPr lang="es-ES" sz="3400" baseline="30000" dirty="0" smtClean="0">
                <a:latin typeface="Arial" panose="020B0604020202020204" pitchFamily="34" charset="0"/>
                <a:cs typeface="Arial" panose="020B0604020202020204" pitchFamily="34" charset="0"/>
              </a:rPr>
              <a:t>5	</a:t>
            </a:r>
            <a:r>
              <a:rPr lang="es-ES" sz="3400" dirty="0" smtClean="0">
                <a:solidFill>
                  <a:srgbClr val="C00000"/>
                </a:solidFill>
                <a:latin typeface="Arial" panose="020B0604020202020204" pitchFamily="34" charset="0"/>
                <a:cs typeface="Arial" panose="020B0604020202020204" pitchFamily="34" charset="0"/>
              </a:rPr>
              <a:t>b.</a:t>
            </a:r>
            <a:r>
              <a:rPr lang="es-ES" sz="3400" baseline="30000" dirty="0" smtClean="0">
                <a:latin typeface="Arial" panose="020B0604020202020204" pitchFamily="34" charset="0"/>
                <a:cs typeface="Arial" panose="020B0604020202020204" pitchFamily="34" charset="0"/>
              </a:rPr>
              <a:t>  </a:t>
            </a:r>
            <a:r>
              <a:rPr lang="es-ES" sz="3400" dirty="0" smtClean="0">
                <a:latin typeface="Arial" panose="020B0604020202020204" pitchFamily="34" charset="0"/>
                <a:cs typeface="Arial" panose="020B0604020202020204" pitchFamily="34" charset="0"/>
              </a:rPr>
              <a:t>4</a:t>
            </a:r>
            <a:r>
              <a:rPr lang="es-ES" sz="3400" i="1" dirty="0" smtClean="0">
                <a:latin typeface="Arial" panose="020B0604020202020204" pitchFamily="34" charset="0"/>
                <a:cs typeface="Arial" panose="020B0604020202020204" pitchFamily="34" charset="0"/>
              </a:rPr>
              <a:t>y</a:t>
            </a:r>
            <a:r>
              <a:rPr lang="es-ES" sz="3400" baseline="30000" dirty="0" smtClean="0">
                <a:latin typeface="Arial" panose="020B0604020202020204" pitchFamily="34" charset="0"/>
                <a:cs typeface="Arial" panose="020B0604020202020204" pitchFamily="34" charset="0"/>
              </a:rPr>
              <a:t>2</a:t>
            </a:r>
            <a:r>
              <a:rPr lang="es-ES" sz="3400" dirty="0" smtClean="0">
                <a:latin typeface="Arial" panose="020B0604020202020204" pitchFamily="34" charset="0"/>
                <a:cs typeface="Arial" panose="020B0604020202020204" pitchFamily="34" charset="0"/>
              </a:rPr>
              <a:t> </a:t>
            </a:r>
            <a:r>
              <a:rPr lang="es-ES" sz="3400" dirty="0">
                <a:latin typeface="Arial" panose="020B0604020202020204" pitchFamily="34" charset="0"/>
                <a:cs typeface="Arial" panose="020B0604020202020204" pitchFamily="34" charset="0"/>
              </a:rPr>
              <a:t>x </a:t>
            </a:r>
            <a:r>
              <a:rPr lang="es-ES" sz="3400" dirty="0" smtClean="0">
                <a:latin typeface="Arial" panose="020B0604020202020204" pitchFamily="34" charset="0"/>
                <a:cs typeface="Arial" panose="020B0604020202020204" pitchFamily="34" charset="0"/>
              </a:rPr>
              <a:t>7</a:t>
            </a:r>
            <a:r>
              <a:rPr lang="es-ES" sz="3400" i="1" dirty="0" smtClean="0">
                <a:latin typeface="Arial" panose="020B0604020202020204" pitchFamily="34" charset="0"/>
                <a:cs typeface="Arial" panose="020B0604020202020204" pitchFamily="34" charset="0"/>
              </a:rPr>
              <a:t>y</a:t>
            </a:r>
            <a:r>
              <a:rPr lang="es-ES" sz="3400" baseline="30000" dirty="0" smtClean="0">
                <a:latin typeface="Arial" panose="020B0604020202020204" pitchFamily="34" charset="0"/>
                <a:cs typeface="Arial" panose="020B0604020202020204" pitchFamily="34" charset="0"/>
              </a:rPr>
              <a:t>4</a:t>
            </a:r>
            <a:endParaRPr lang="es-ES" sz="3400" baseline="300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3"/>
              <a:tabLst>
                <a:tab pos="914400" algn="l"/>
                <a:tab pos="2514600" algn="l"/>
              </a:tabLst>
            </a:pPr>
            <a:r>
              <a:rPr lang="es-ES" sz="3400" i="1" dirty="0" smtClean="0">
                <a:latin typeface="Arial" panose="020B0604020202020204" pitchFamily="34" charset="0"/>
                <a:cs typeface="Arial" panose="020B0604020202020204" pitchFamily="34" charset="0"/>
              </a:rPr>
              <a:t>y</a:t>
            </a:r>
            <a:r>
              <a:rPr lang="es-ES" sz="3400" baseline="30000" dirty="0" smtClean="0">
                <a:latin typeface="Arial" panose="020B0604020202020204" pitchFamily="34" charset="0"/>
                <a:cs typeface="Arial" panose="020B0604020202020204" pitchFamily="34" charset="0"/>
              </a:rPr>
              <a:t>8</a:t>
            </a:r>
            <a:r>
              <a:rPr lang="es-ES" sz="3400" dirty="0" smtClean="0">
                <a:latin typeface="Arial" panose="020B0604020202020204" pitchFamily="34" charset="0"/>
                <a:cs typeface="Arial" panose="020B0604020202020204" pitchFamily="34" charset="0"/>
              </a:rPr>
              <a:t> </a:t>
            </a:r>
            <a:r>
              <a:rPr lang="en-US" sz="3400" dirty="0"/>
              <a:t>÷ </a:t>
            </a:r>
            <a:r>
              <a:rPr lang="es-ES" sz="3400" i="1" dirty="0" smtClean="0">
                <a:latin typeface="Arial" panose="020B0604020202020204" pitchFamily="34" charset="0"/>
                <a:cs typeface="Arial" panose="020B0604020202020204" pitchFamily="34" charset="0"/>
              </a:rPr>
              <a:t>y</a:t>
            </a:r>
            <a:r>
              <a:rPr lang="es-ES" sz="34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startAt="3"/>
              <a:tabLst>
                <a:tab pos="914400" algn="l"/>
                <a:tab pos="2514600" algn="l"/>
              </a:tabLst>
            </a:pPr>
            <a:r>
              <a:rPr lang="es-ES" sz="3400" dirty="0" smtClean="0">
                <a:latin typeface="Arial" panose="020B0604020202020204" pitchFamily="34" charset="0"/>
                <a:cs typeface="Arial" panose="020B0604020202020204" pitchFamily="34" charset="0"/>
              </a:rPr>
              <a:t>10</a:t>
            </a:r>
            <a:r>
              <a:rPr lang="es-ES" sz="3400" i="1" dirty="0" smtClean="0">
                <a:latin typeface="Arial" panose="020B0604020202020204" pitchFamily="34" charset="0"/>
                <a:cs typeface="Arial" panose="020B0604020202020204" pitchFamily="34" charset="0"/>
              </a:rPr>
              <a:t>y</a:t>
            </a:r>
            <a:r>
              <a:rPr lang="es-ES" sz="3400" baseline="30000" dirty="0" smtClean="0">
                <a:latin typeface="Arial" panose="020B0604020202020204" pitchFamily="34" charset="0"/>
                <a:cs typeface="Arial" panose="020B0604020202020204" pitchFamily="34" charset="0"/>
              </a:rPr>
              <a:t>7</a:t>
            </a:r>
            <a:r>
              <a:rPr lang="es-ES" sz="3400" dirty="0" smtClean="0">
                <a:latin typeface="Arial" panose="020B0604020202020204" pitchFamily="34" charset="0"/>
                <a:cs typeface="Arial" panose="020B0604020202020204" pitchFamily="34" charset="0"/>
              </a:rPr>
              <a:t> </a:t>
            </a:r>
            <a:r>
              <a:rPr lang="en-US" sz="3400" dirty="0" smtClean="0"/>
              <a:t>÷ 25</a:t>
            </a:r>
            <a:r>
              <a:rPr lang="en-US" sz="3400" i="1" dirty="0" smtClean="0"/>
              <a:t>y</a:t>
            </a:r>
            <a:r>
              <a:rPr lang="en-US" sz="3400" baseline="30000" dirty="0" smtClean="0"/>
              <a:t>2</a:t>
            </a:r>
            <a:r>
              <a:rPr lang="es-ES" sz="3400" dirty="0" smtClean="0">
                <a:latin typeface="Arial" panose="020B0604020202020204" pitchFamily="34" charset="0"/>
                <a:cs typeface="Arial" panose="020B0604020202020204" pitchFamily="34" charset="0"/>
              </a:rPr>
              <a:t> </a:t>
            </a:r>
          </a:p>
          <a:p>
            <a:pPr marL="514350" indent="-514350">
              <a:buClr>
                <a:srgbClr val="C00000"/>
              </a:buClr>
              <a:buFont typeface="+mj-lt"/>
              <a:buAutoNum type="arabicPeriod" startAt="7"/>
              <a:tabLst>
                <a:tab pos="914400" algn="l"/>
                <a:tab pos="2514600" algn="l"/>
              </a:tabLst>
            </a:pPr>
            <a:r>
              <a:rPr lang="es-ES" sz="3400" dirty="0" smtClean="0">
                <a:latin typeface="Arial" panose="020B0604020202020204" pitchFamily="34" charset="0"/>
                <a:cs typeface="Arial" panose="020B0604020202020204" pitchFamily="34" charset="0"/>
              </a:rPr>
              <a:t>Factorise</a:t>
            </a:r>
            <a:endParaRPr lang="es-ES" sz="34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3400" i="1" dirty="0" smtClean="0">
                <a:latin typeface="Arial" panose="020B0604020202020204" pitchFamily="34" charset="0"/>
                <a:cs typeface="Arial" panose="020B0604020202020204" pitchFamily="34" charset="0"/>
              </a:rPr>
              <a:t>x</a:t>
            </a:r>
            <a:r>
              <a:rPr lang="es-ES" sz="3400" baseline="30000" dirty="0" smtClean="0">
                <a:latin typeface="Arial" panose="020B0604020202020204" pitchFamily="34" charset="0"/>
                <a:cs typeface="Arial" panose="020B0604020202020204" pitchFamily="34" charset="0"/>
              </a:rPr>
              <a:t>2</a:t>
            </a:r>
            <a:r>
              <a:rPr lang="es-ES" sz="3400" dirty="0" smtClean="0">
                <a:latin typeface="Arial" panose="020B0604020202020204" pitchFamily="34" charset="0"/>
                <a:cs typeface="Arial" panose="020B0604020202020204" pitchFamily="34" charset="0"/>
              </a:rPr>
              <a:t> </a:t>
            </a:r>
            <a:r>
              <a:rPr lang="es-ES" sz="3400" dirty="0">
                <a:latin typeface="Arial" panose="020B0604020202020204" pitchFamily="34" charset="0"/>
                <a:cs typeface="Arial" panose="020B0604020202020204" pitchFamily="34" charset="0"/>
              </a:rPr>
              <a:t>+ 6</a:t>
            </a:r>
            <a:r>
              <a:rPr lang="es-ES" sz="3400" i="1" dirty="0">
                <a:latin typeface="Arial" panose="020B0604020202020204" pitchFamily="34" charset="0"/>
                <a:cs typeface="Arial" panose="020B0604020202020204" pitchFamily="34" charset="0"/>
              </a:rPr>
              <a:t>x</a:t>
            </a:r>
            <a:r>
              <a:rPr lang="es-ES" sz="3400" dirty="0">
                <a:latin typeface="Arial" panose="020B0604020202020204" pitchFamily="34" charset="0"/>
                <a:cs typeface="Arial" panose="020B0604020202020204" pitchFamily="34" charset="0"/>
              </a:rPr>
              <a:t> +5</a:t>
            </a:r>
          </a:p>
          <a:p>
            <a:pPr marL="971550" lvl="1" indent="-514350">
              <a:buClr>
                <a:srgbClr val="C00000"/>
              </a:buClr>
              <a:buFont typeface="+mj-lt"/>
              <a:buAutoNum type="alphaLcPeriod"/>
              <a:tabLst>
                <a:tab pos="914400" algn="l"/>
                <a:tab pos="2514600" algn="l"/>
              </a:tabLst>
            </a:pPr>
            <a:r>
              <a:rPr lang="es-ES" sz="3400" i="1" dirty="0" smtClean="0">
                <a:latin typeface="Arial" panose="020B0604020202020204" pitchFamily="34" charset="0"/>
                <a:cs typeface="Arial" panose="020B0604020202020204" pitchFamily="34" charset="0"/>
              </a:rPr>
              <a:t>x</a:t>
            </a:r>
            <a:r>
              <a:rPr lang="es-ES" sz="3400" baseline="30000" dirty="0" smtClean="0">
                <a:latin typeface="Arial" panose="020B0604020202020204" pitchFamily="34" charset="0"/>
                <a:cs typeface="Arial" panose="020B0604020202020204" pitchFamily="34" charset="0"/>
              </a:rPr>
              <a:t>2 </a:t>
            </a:r>
            <a:r>
              <a:rPr lang="es-ES" sz="3400" dirty="0" smtClean="0">
                <a:latin typeface="Arial" panose="020B0604020202020204" pitchFamily="34" charset="0"/>
                <a:cs typeface="Arial" panose="020B0604020202020204" pitchFamily="34" charset="0"/>
              </a:rPr>
              <a:t>– 7</a:t>
            </a:r>
            <a:r>
              <a:rPr lang="es-ES" sz="3400" i="1" dirty="0" smtClean="0">
                <a:latin typeface="Arial" panose="020B0604020202020204" pitchFamily="34" charset="0"/>
                <a:cs typeface="Arial" panose="020B0604020202020204" pitchFamily="34" charset="0"/>
              </a:rPr>
              <a:t>x</a:t>
            </a:r>
            <a:r>
              <a:rPr lang="es-ES" sz="3400" dirty="0" smtClean="0">
                <a:latin typeface="Arial" panose="020B0604020202020204" pitchFamily="34" charset="0"/>
                <a:cs typeface="Arial" panose="020B0604020202020204" pitchFamily="34" charset="0"/>
              </a:rPr>
              <a:t> - 30</a:t>
            </a:r>
            <a:endParaRPr lang="es-ES" sz="34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3400" i="1" dirty="0" smtClean="0">
                <a:latin typeface="Arial" panose="020B0604020202020204" pitchFamily="34" charset="0"/>
                <a:cs typeface="Arial" panose="020B0604020202020204" pitchFamily="34" charset="0"/>
              </a:rPr>
              <a:t>x</a:t>
            </a:r>
            <a:r>
              <a:rPr lang="es-ES" sz="3400" baseline="30000" dirty="0" smtClean="0">
                <a:latin typeface="Arial" panose="020B0604020202020204" pitchFamily="34" charset="0"/>
                <a:cs typeface="Arial" panose="020B0604020202020204" pitchFamily="34" charset="0"/>
              </a:rPr>
              <a:t>2</a:t>
            </a:r>
            <a:r>
              <a:rPr lang="es-ES" sz="3400" dirty="0" smtClean="0">
                <a:latin typeface="Arial" panose="020B0604020202020204" pitchFamily="34" charset="0"/>
                <a:cs typeface="Arial" panose="020B0604020202020204" pitchFamily="34" charset="0"/>
              </a:rPr>
              <a:t> – 5</a:t>
            </a:r>
            <a:r>
              <a:rPr lang="es-ES" sz="3400" i="1" dirty="0" smtClean="0">
                <a:latin typeface="Arial" panose="020B0604020202020204" pitchFamily="34" charset="0"/>
                <a:cs typeface="Arial" panose="020B0604020202020204" pitchFamily="34" charset="0"/>
              </a:rPr>
              <a:t>x</a:t>
            </a:r>
            <a:r>
              <a:rPr lang="es-ES" sz="3400" dirty="0" smtClean="0">
                <a:latin typeface="Arial" panose="020B0604020202020204" pitchFamily="34" charset="0"/>
                <a:cs typeface="Arial" panose="020B0604020202020204" pitchFamily="34" charset="0"/>
              </a:rPr>
              <a:t> </a:t>
            </a:r>
            <a:r>
              <a:rPr lang="es-ES" sz="3400" dirty="0">
                <a:latin typeface="Arial" panose="020B0604020202020204" pitchFamily="34" charset="0"/>
                <a:cs typeface="Arial" panose="020B0604020202020204" pitchFamily="34" charset="0"/>
              </a:rPr>
              <a:t>+ 6</a:t>
            </a:r>
          </a:p>
          <a:p>
            <a:pPr marL="971550" lvl="1" indent="-514350">
              <a:buClr>
                <a:srgbClr val="C00000"/>
              </a:buClr>
              <a:buFont typeface="+mj-lt"/>
              <a:buAutoNum type="alphaLcPeriod"/>
              <a:tabLst>
                <a:tab pos="914400" algn="l"/>
                <a:tab pos="2514600" algn="l"/>
              </a:tabLst>
            </a:pPr>
            <a:r>
              <a:rPr lang="es-ES" sz="3400" i="1" dirty="0" smtClean="0">
                <a:latin typeface="Arial" panose="020B0604020202020204" pitchFamily="34" charset="0"/>
                <a:cs typeface="Arial" panose="020B0604020202020204" pitchFamily="34" charset="0"/>
              </a:rPr>
              <a:t>x</a:t>
            </a:r>
            <a:r>
              <a:rPr lang="es-ES" sz="3400" baseline="30000" dirty="0" smtClean="0">
                <a:latin typeface="Arial" panose="020B0604020202020204" pitchFamily="34" charset="0"/>
                <a:cs typeface="Arial" panose="020B0604020202020204" pitchFamily="34" charset="0"/>
              </a:rPr>
              <a:t>2 </a:t>
            </a:r>
            <a:r>
              <a:rPr lang="es-ES" sz="3400" dirty="0" smtClean="0">
                <a:latin typeface="Arial" panose="020B0604020202020204" pitchFamily="34" charset="0"/>
                <a:cs typeface="Arial" panose="020B0604020202020204" pitchFamily="34" charset="0"/>
              </a:rPr>
              <a:t>- 36</a:t>
            </a:r>
            <a:endParaRPr lang="pl-PL" sz="3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2490696"/>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5256584" cy="5715795"/>
              </a:xfrm>
              <a:prstGeom prst="rect">
                <a:avLst/>
              </a:prstGeom>
            </p:spPr>
            <p:txBody>
              <a:bodyPr wrap="square">
                <a:spAutoFit/>
              </a:bodyPr>
              <a:lstStyle/>
              <a:p>
                <a:pPr marL="465138" indent="-465138">
                  <a:spcAft>
                    <a:spcPts val="0"/>
                  </a:spcAft>
                  <a:buClr>
                    <a:srgbClr val="C00000"/>
                  </a:buClr>
                  <a:buFont typeface="+mj-lt"/>
                  <a:buAutoNum type="arabicPeriod" startAt="4"/>
                  <a:tabLst>
                    <a:tab pos="914400" algn="l"/>
                    <a:tab pos="2346325" algn="l"/>
                  </a:tabLst>
                </a:pPr>
                <a:r>
                  <a:rPr lang="en-US" sz="3200" dirty="0" smtClean="0">
                    <a:latin typeface="Arial" panose="020B0604020202020204" pitchFamily="34" charset="0"/>
                    <a:cs typeface="Arial" panose="020B0604020202020204" pitchFamily="34" charset="0"/>
                  </a:rPr>
                  <a:t>f(x</a:t>
                </a:r>
                <a:r>
                  <a:rPr lang="en-US" sz="3200" dirty="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10</m:t>
                        </m:r>
                      </m:num>
                      <m:den>
                        <m:r>
                          <a:rPr lang="en-US" sz="3200" i="1">
                            <a:latin typeface="Cambria Math" panose="02040503050406030204" pitchFamily="18" charset="0"/>
                            <a:cs typeface="Arial" panose="020B0604020202020204" pitchFamily="34" charset="0"/>
                          </a:rPr>
                          <m:t>𝑥</m:t>
                        </m:r>
                      </m:den>
                    </m:f>
                  </m:oMath>
                </a14:m>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Work </a:t>
                </a:r>
                <a:r>
                  <a:rPr lang="en-US" sz="3200" dirty="0" smtClean="0">
                    <a:latin typeface="Arial" panose="020B0604020202020204" pitchFamily="34" charset="0"/>
                    <a:cs typeface="Arial" panose="020B0604020202020204" pitchFamily="34" charset="0"/>
                  </a:rPr>
                  <a:t>out:</a:t>
                </a:r>
              </a:p>
              <a:p>
                <a:pPr marL="922338" lvl="1" indent="-465138">
                  <a:spcAft>
                    <a:spcPts val="0"/>
                  </a:spcAft>
                  <a:buClr>
                    <a:srgbClr val="C00000"/>
                  </a:buClr>
                  <a:buFont typeface="+mj-lt"/>
                  <a:buAutoNum type="alphaLcPeriod"/>
                  <a:tabLst>
                    <a:tab pos="914400" algn="l"/>
                    <a:tab pos="2346325" algn="l"/>
                  </a:tabLst>
                </a:pPr>
                <a:r>
                  <a:rPr lang="da-DK" sz="3200" dirty="0">
                    <a:latin typeface="Arial" panose="020B0604020202020204" pitchFamily="34" charset="0"/>
                    <a:cs typeface="Arial" panose="020B0604020202020204" pitchFamily="34" charset="0"/>
                  </a:rPr>
                  <a:t>f(5) </a:t>
                </a:r>
                <a:r>
                  <a:rPr lang="da-DK" sz="3200" dirty="0" smtClean="0">
                    <a:latin typeface="Arial" panose="020B0604020202020204" pitchFamily="34" charset="0"/>
                    <a:cs typeface="Arial" panose="020B0604020202020204" pitchFamily="34" charset="0"/>
                  </a:rPr>
                  <a:t>	</a:t>
                </a:r>
                <a:r>
                  <a:rPr lang="da-DK" sz="3200" dirty="0" smtClean="0">
                    <a:solidFill>
                      <a:srgbClr val="C00000"/>
                    </a:solidFill>
                    <a:latin typeface="Arial" panose="020B0604020202020204" pitchFamily="34" charset="0"/>
                    <a:cs typeface="Arial" panose="020B0604020202020204" pitchFamily="34" charset="0"/>
                  </a:rPr>
                  <a:t>b.</a:t>
                </a:r>
                <a:r>
                  <a:rPr lang="da-DK" sz="3200" dirty="0" smtClean="0">
                    <a:latin typeface="Arial" panose="020B0604020202020204" pitchFamily="34" charset="0"/>
                    <a:cs typeface="Arial" panose="020B0604020202020204" pitchFamily="34" charset="0"/>
                  </a:rPr>
                  <a:t>  f</a:t>
                </a:r>
                <a:r>
                  <a:rPr lang="da-DK" sz="3200" dirty="0">
                    <a:latin typeface="Arial" panose="020B0604020202020204" pitchFamily="34" charset="0"/>
                    <a:cs typeface="Arial" panose="020B0604020202020204" pitchFamily="34" charset="0"/>
                  </a:rPr>
                  <a:t>(-2)</a:t>
                </a:r>
              </a:p>
              <a:p>
                <a:pPr marL="922338" lvl="1" indent="-465138">
                  <a:spcAft>
                    <a:spcPts val="0"/>
                  </a:spcAft>
                  <a:buClr>
                    <a:srgbClr val="C00000"/>
                  </a:buClr>
                  <a:buFont typeface="+mj-lt"/>
                  <a:buAutoNum type="alphaLcPeriod" startAt="3"/>
                  <a:tabLst>
                    <a:tab pos="914400" algn="l"/>
                    <a:tab pos="2346325" algn="l"/>
                  </a:tabLst>
                </a:pPr>
                <a:r>
                  <a:rPr lang="da-DK" sz="3200" dirty="0" smtClean="0">
                    <a:latin typeface="Arial" panose="020B0604020202020204" pitchFamily="34" charset="0"/>
                    <a:cs typeface="Arial" panose="020B0604020202020204" pitchFamily="34" charset="0"/>
                  </a:rPr>
                  <a:t>f(½) 	</a:t>
                </a:r>
                <a:r>
                  <a:rPr lang="da-DK" sz="3200" dirty="0" smtClean="0">
                    <a:solidFill>
                      <a:srgbClr val="C00000"/>
                    </a:solidFill>
                    <a:latin typeface="Arial" panose="020B0604020202020204" pitchFamily="34" charset="0"/>
                    <a:cs typeface="Arial" panose="020B0604020202020204" pitchFamily="34" charset="0"/>
                  </a:rPr>
                  <a:t>d.</a:t>
                </a:r>
                <a:r>
                  <a:rPr lang="da-DK" sz="3200" dirty="0" smtClean="0">
                    <a:latin typeface="Arial" panose="020B0604020202020204" pitchFamily="34" charset="0"/>
                    <a:cs typeface="Arial" panose="020B0604020202020204" pitchFamily="34" charset="0"/>
                  </a:rPr>
                  <a:t>  </a:t>
                </a:r>
                <a:r>
                  <a:rPr lang="da-DK" sz="3200" dirty="0">
                    <a:latin typeface="Arial" panose="020B0604020202020204" pitchFamily="34" charset="0"/>
                    <a:cs typeface="Arial" panose="020B0604020202020204" pitchFamily="34" charset="0"/>
                  </a:rPr>
                  <a:t>f(-20</a:t>
                </a:r>
                <a:r>
                  <a:rPr lang="da-DK" sz="3200" dirty="0" smtClean="0">
                    <a:latin typeface="Arial" panose="020B0604020202020204" pitchFamily="34" charset="0"/>
                    <a:cs typeface="Arial" panose="020B0604020202020204" pitchFamily="34" charset="0"/>
                  </a:rPr>
                  <a:t>)</a:t>
                </a:r>
                <a:br>
                  <a:rPr lang="da-DK" sz="3200" dirty="0" smtClean="0">
                    <a:latin typeface="Arial" panose="020B0604020202020204" pitchFamily="34" charset="0"/>
                    <a:cs typeface="Arial" panose="020B0604020202020204" pitchFamily="34" charset="0"/>
                  </a:rPr>
                </a:br>
                <a:r>
                  <a:rPr lang="da-DK" sz="3200" dirty="0" smtClean="0">
                    <a:latin typeface="Arial" panose="020B0604020202020204" pitchFamily="34" charset="0"/>
                    <a:cs typeface="Arial" panose="020B0604020202020204" pitchFamily="34" charset="0"/>
                  </a:rPr>
                  <a:t/>
                </a:r>
                <a:br>
                  <a:rPr lang="da-DK" sz="3200" dirty="0" smtClean="0">
                    <a:latin typeface="Arial" panose="020B0604020202020204" pitchFamily="34" charset="0"/>
                    <a:cs typeface="Arial" panose="020B0604020202020204" pitchFamily="34" charset="0"/>
                  </a:rPr>
                </a:br>
                <a:endParaRPr lang="da-DK" dirty="0" smtClean="0">
                  <a:latin typeface="Arial" panose="020B0604020202020204" pitchFamily="34" charset="0"/>
                  <a:cs typeface="Arial" panose="020B0604020202020204" pitchFamily="34" charset="0"/>
                </a:endParaRPr>
              </a:p>
              <a:p>
                <a:pPr marL="465138" indent="-465138">
                  <a:spcAft>
                    <a:spcPts val="0"/>
                  </a:spcAft>
                  <a:buClr>
                    <a:srgbClr val="C00000"/>
                  </a:buClr>
                  <a:buFont typeface="+mj-lt"/>
                  <a:buAutoNum type="arabicPeriod" startAt="4"/>
                  <a:tabLst>
                    <a:tab pos="914400" algn="l"/>
                    <a:tab pos="2346325" algn="l"/>
                  </a:tabLst>
                </a:pPr>
                <a:r>
                  <a:rPr lang="en-US" sz="3200" b="1" dirty="0" smtClean="0">
                    <a:solidFill>
                      <a:srgbClr val="C00000"/>
                    </a:solidFill>
                    <a:latin typeface="Arial" panose="020B0604020202020204" pitchFamily="34" charset="0"/>
                    <a:cs typeface="Arial" panose="020B0604020202020204" pitchFamily="34" charset="0"/>
                  </a:rPr>
                  <a:t>Reasoning </a:t>
                </a:r>
                <a:r>
                  <a:rPr lang="en-US" sz="3200" dirty="0" smtClean="0">
                    <a:latin typeface="Arial" panose="020B0604020202020204" pitchFamily="34" charset="0"/>
                    <a:cs typeface="Arial" panose="020B0604020202020204" pitchFamily="34" charset="0"/>
                  </a:rPr>
                  <a:t>h(</a:t>
                </a:r>
                <a:r>
                  <a:rPr lang="en-US" sz="3200" i="1" dirty="0" smtClean="0">
                    <a:latin typeface="Arial" panose="020B0604020202020204" pitchFamily="34" charset="0"/>
                    <a:cs typeface="Arial" panose="020B0604020202020204" pitchFamily="34" charset="0"/>
                  </a:rPr>
                  <a:t>x</a:t>
                </a:r>
                <a:r>
                  <a:rPr lang="en-US" sz="3200" dirty="0" smtClean="0">
                    <a:latin typeface="Arial" panose="020B0604020202020204" pitchFamily="34" charset="0"/>
                    <a:cs typeface="Arial" panose="020B0604020202020204" pitchFamily="34" charset="0"/>
                  </a:rPr>
                  <a:t>) = 5</a:t>
                </a:r>
                <a:r>
                  <a:rPr lang="en-US" sz="3200" i="1" dirty="0" smtClean="0">
                    <a:latin typeface="Arial" panose="020B0604020202020204" pitchFamily="34" charset="0"/>
                    <a:cs typeface="Arial" panose="020B0604020202020204" pitchFamily="34" charset="0"/>
                  </a:rPr>
                  <a:t>x</a:t>
                </a:r>
                <a:r>
                  <a:rPr lang="en-US" sz="3200" baseline="30000" dirty="0" smtClean="0">
                    <a:latin typeface="Arial" panose="020B0604020202020204" pitchFamily="34" charset="0"/>
                    <a:cs typeface="Arial" panose="020B0604020202020204" pitchFamily="34" charset="0"/>
                  </a:rPr>
                  <a:t>2</a:t>
                </a:r>
                <a:r>
                  <a:rPr lang="en-US" sz="3200" dirty="0" smtClean="0">
                    <a:latin typeface="Arial" panose="020B0604020202020204" pitchFamily="34" charset="0"/>
                    <a:cs typeface="Arial" panose="020B0604020202020204" pitchFamily="34" charset="0"/>
                  </a:rPr>
                  <a:t>. Alice says that h(2) = 100. </a:t>
                </a:r>
              </a:p>
              <a:p>
                <a:pPr marL="922338" lvl="1" indent="-465138">
                  <a:spcAft>
                    <a:spcPts val="0"/>
                  </a:spcAft>
                  <a:buClr>
                    <a:srgbClr val="C00000"/>
                  </a:buClr>
                  <a:buFont typeface="+mj-lt"/>
                  <a:buAutoNum type="alphaLcPeriod"/>
                  <a:tabLst>
                    <a:tab pos="914400" algn="l"/>
                    <a:tab pos="2346325" algn="l"/>
                  </a:tabLst>
                </a:pPr>
                <a:r>
                  <a:rPr lang="en-US" sz="3200" dirty="0" smtClean="0">
                    <a:latin typeface="Arial" panose="020B0604020202020204" pitchFamily="34" charset="0"/>
                    <a:cs typeface="Arial" panose="020B0604020202020204" pitchFamily="34" charset="0"/>
                  </a:rPr>
                  <a:t>Explain what Alice did wrong. </a:t>
                </a:r>
              </a:p>
              <a:p>
                <a:pPr marL="922338" lvl="1" indent="-465138">
                  <a:spcAft>
                    <a:spcPts val="0"/>
                  </a:spcAft>
                  <a:buClr>
                    <a:srgbClr val="C00000"/>
                  </a:buClr>
                  <a:buFont typeface="+mj-lt"/>
                  <a:buAutoNum type="alphaLcPeriod"/>
                  <a:tabLst>
                    <a:tab pos="914400" algn="l"/>
                    <a:tab pos="2346325" algn="l"/>
                  </a:tabLst>
                </a:pPr>
                <a:r>
                  <a:rPr lang="en-US" sz="3200" dirty="0" smtClean="0">
                    <a:latin typeface="Arial" panose="020B0604020202020204" pitchFamily="34" charset="0"/>
                    <a:cs typeface="Arial" panose="020B0604020202020204" pitchFamily="34" charset="0"/>
                  </a:rPr>
                  <a:t>Work out h(2).</a:t>
                </a: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5256584" cy="5715795"/>
              </a:xfrm>
              <a:prstGeom prst="rect">
                <a:avLst/>
              </a:prstGeom>
              <a:blipFill rotWithShape="0">
                <a:blip r:embed="rId4"/>
                <a:stretch>
                  <a:fillRect l="-2665" r="-8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flipH="1">
                <a:off x="251520" y="2986020"/>
                <a:ext cx="5204539" cy="66030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Q4a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Substitute </a:t>
                </a:r>
                <a:r>
                  <a:rPr lang="en-US" sz="2600" i="1" dirty="0" smtClean="0">
                    <a:solidFill>
                      <a:schemeClr val="tx1"/>
                    </a:solidFill>
                    <a:latin typeface="Arial" panose="020B0604020202020204" pitchFamily="34" charset="0"/>
                    <a:cs typeface="Arial" panose="020B0604020202020204" pitchFamily="34" charset="0"/>
                  </a:rPr>
                  <a:t>x</a:t>
                </a:r>
                <a:r>
                  <a:rPr lang="en-US" sz="2600" dirty="0" smtClean="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 5 into </a:t>
                </a:r>
                <a14:m>
                  <m:oMath xmlns:m="http://schemas.openxmlformats.org/officeDocument/2006/math">
                    <m:f>
                      <m:fPr>
                        <m:ctrlPr>
                          <a:rPr lang="en-US" sz="2600" i="1" smtClean="0">
                            <a:solidFill>
                              <a:schemeClr val="tx1"/>
                            </a:solidFill>
                            <a:latin typeface="Cambria Math" panose="02040503050406030204" pitchFamily="18" charset="0"/>
                            <a:cs typeface="Arial" panose="020B0604020202020204" pitchFamily="34" charset="0"/>
                          </a:rPr>
                        </m:ctrlPr>
                      </m:fPr>
                      <m:num>
                        <m:r>
                          <a:rPr lang="en-US" sz="2600" b="0" i="0" smtClean="0">
                            <a:solidFill>
                              <a:schemeClr val="tx1"/>
                            </a:solidFill>
                            <a:latin typeface="Cambria Math" panose="02040503050406030204" pitchFamily="18" charset="0"/>
                            <a:cs typeface="Arial" panose="020B0604020202020204" pitchFamily="34" charset="0"/>
                          </a:rPr>
                          <m:t>10</m:t>
                        </m:r>
                      </m:num>
                      <m:den>
                        <m:r>
                          <a:rPr lang="en-US" sz="2600" b="0" i="1" smtClean="0">
                            <a:solidFill>
                              <a:schemeClr val="tx1"/>
                            </a:solidFill>
                            <a:latin typeface="Cambria Math" panose="02040503050406030204" pitchFamily="18" charset="0"/>
                            <a:cs typeface="Arial" panose="020B0604020202020204" pitchFamily="34" charset="0"/>
                          </a:rPr>
                          <m:t>𝑥</m:t>
                        </m:r>
                      </m:den>
                    </m:f>
                  </m:oMath>
                </a14:m>
                <a:r>
                  <a:rPr lang="en-US" sz="2600" dirty="0">
                    <a:solidFill>
                      <a:schemeClr val="tx1"/>
                    </a:solidFill>
                    <a:latin typeface="Arial" panose="020B0604020202020204" pitchFamily="34"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flipH="1">
                <a:off x="251520" y="2986020"/>
                <a:ext cx="5204539" cy="660309"/>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717032"/>
            <a:ext cx="548640" cy="548640"/>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197957643"/>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5256584" cy="4693721"/>
              </a:xfrm>
              <a:prstGeom prst="rect">
                <a:avLst/>
              </a:prstGeom>
            </p:spPr>
            <p:txBody>
              <a:bodyPr wrap="square">
                <a:spAutoFit/>
              </a:bodyPr>
              <a:lstStyle/>
              <a:p>
                <a:pPr marL="514350" indent="-514350">
                  <a:spcAft>
                    <a:spcPts val="0"/>
                  </a:spcAft>
                  <a:buClr>
                    <a:srgbClr val="C00000"/>
                  </a:buClr>
                  <a:buFont typeface="+mj-lt"/>
                  <a:buAutoNum type="arabicPeriod" startAt="6"/>
                  <a:tabLst>
                    <a:tab pos="914400" algn="l"/>
                    <a:tab pos="2346325" algn="l"/>
                  </a:tabLst>
                </a:pPr>
                <a:r>
                  <a:rPr lang="en-US" sz="2700" dirty="0" smtClean="0">
                    <a:latin typeface="Arial" panose="020B0604020202020204" pitchFamily="34" charset="0"/>
                    <a:cs typeface="Arial" panose="020B0604020202020204" pitchFamily="34" charset="0"/>
                  </a:rPr>
                  <a:t>g(x) = 2</a:t>
                </a:r>
                <a:r>
                  <a:rPr lang="en-US" sz="2700" i="1" dirty="0" smtClean="0">
                    <a:latin typeface="Arial" panose="020B0604020202020204" pitchFamily="34" charset="0"/>
                    <a:cs typeface="Arial" panose="020B0604020202020204" pitchFamily="34" charset="0"/>
                  </a:rPr>
                  <a:t>x</a:t>
                </a:r>
                <a:r>
                  <a:rPr lang="en-US" sz="2700" baseline="30000" dirty="0" smtClean="0">
                    <a:latin typeface="Arial" panose="020B0604020202020204" pitchFamily="34" charset="0"/>
                    <a:cs typeface="Arial" panose="020B0604020202020204" pitchFamily="34" charset="0"/>
                  </a:rPr>
                  <a:t>3</a:t>
                </a:r>
                <a:r>
                  <a:rPr lang="en-US" sz="2700" dirty="0">
                    <a:latin typeface="Arial" panose="020B0604020202020204" pitchFamily="34" charset="0"/>
                    <a:cs typeface="Arial" panose="020B0604020202020204" pitchFamily="34" charset="0"/>
                  </a:rPr>
                  <a:t>. Work out </a:t>
                </a:r>
                <a:endParaRPr lang="en-US" sz="27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a:tabLst>
                    <a:tab pos="914400" algn="l"/>
                    <a:tab pos="2346325" algn="l"/>
                  </a:tabLst>
                </a:pPr>
                <a:r>
                  <a:rPr lang="en-US" sz="2700" dirty="0" smtClean="0">
                    <a:latin typeface="Arial" panose="020B0604020202020204" pitchFamily="34" charset="0"/>
                    <a:cs typeface="Arial" panose="020B0604020202020204" pitchFamily="34" charset="0"/>
                  </a:rPr>
                  <a:t>g(3</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g</a:t>
                </a:r>
                <a:r>
                  <a:rPr lang="en-US" sz="2700" dirty="0" smtClean="0">
                    <a:latin typeface="Arial" panose="020B0604020202020204" pitchFamily="34" charset="0"/>
                    <a:cs typeface="Arial" panose="020B0604020202020204" pitchFamily="34" charset="0"/>
                  </a:rPr>
                  <a:t>(-1)</a:t>
                </a:r>
              </a:p>
              <a:p>
                <a:pPr marL="971550" lvl="1" indent="-514350">
                  <a:spcAft>
                    <a:spcPts val="0"/>
                  </a:spcAft>
                  <a:buClr>
                    <a:srgbClr val="C00000"/>
                  </a:buClr>
                  <a:buFont typeface="+mj-lt"/>
                  <a:buAutoNum type="alphaLcPeriod" startAt="3"/>
                  <a:tabLst>
                    <a:tab pos="914400" algn="l"/>
                    <a:tab pos="2346325" algn="l"/>
                  </a:tabLst>
                </a:pPr>
                <a:r>
                  <a:rPr lang="en-US" sz="2700" dirty="0" smtClean="0">
                    <a:latin typeface="Arial" panose="020B0604020202020204" pitchFamily="34" charset="0"/>
                    <a:cs typeface="Arial" panose="020B0604020202020204" pitchFamily="34" charset="0"/>
                  </a:rPr>
                  <a:t>g(½) 	</a:t>
                </a:r>
                <a:r>
                  <a:rPr lang="en-US" sz="2700" dirty="0" smtClean="0">
                    <a:solidFill>
                      <a:srgbClr val="C00000"/>
                    </a:solidFill>
                    <a:latin typeface="Arial" panose="020B0604020202020204" pitchFamily="34" charset="0"/>
                    <a:cs typeface="Arial" panose="020B0604020202020204" pitchFamily="34" charset="0"/>
                  </a:rPr>
                  <a:t>d.</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g(-5</a:t>
                </a:r>
                <a:r>
                  <a:rPr lang="en-US" sz="2700" dirty="0" smtClean="0">
                    <a:latin typeface="Arial" panose="020B0604020202020204" pitchFamily="34" charset="0"/>
                    <a:cs typeface="Arial" panose="020B0604020202020204" pitchFamily="34" charset="0"/>
                  </a:rPr>
                  <a:t>)</a:t>
                </a:r>
                <a:br>
                  <a:rPr lang="en-US" sz="27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465138" indent="-465138">
                  <a:spcAft>
                    <a:spcPts val="0"/>
                  </a:spcAft>
                  <a:buClr>
                    <a:srgbClr val="C00000"/>
                  </a:buClr>
                  <a:buFont typeface="+mj-lt"/>
                  <a:buAutoNum type="arabicPeriod" startAt="6"/>
                  <a:tabLst>
                    <a:tab pos="914400" algn="l"/>
                    <a:tab pos="2346325" algn="l"/>
                  </a:tabLst>
                </a:pPr>
                <a:r>
                  <a:rPr lang="en-US" sz="2700" dirty="0" smtClean="0">
                    <a:latin typeface="Arial" panose="020B0604020202020204" pitchFamily="34" charset="0"/>
                    <a:cs typeface="Arial" panose="020B0604020202020204" pitchFamily="34" charset="0"/>
                  </a:rPr>
                  <a:t>f(x) = </a:t>
                </a:r>
                <a:r>
                  <a:rPr lang="en-US" sz="2700" i="1" dirty="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 </a:t>
                </a:r>
                <a:r>
                  <a:rPr lang="en-US" sz="2700" i="1" dirty="0">
                    <a:latin typeface="Arial" panose="020B0604020202020204" pitchFamily="34" charset="0"/>
                    <a:cs typeface="Arial" panose="020B0604020202020204" pitchFamily="34" charset="0"/>
                  </a:rPr>
                  <a:t>x</a:t>
                </a:r>
                <a:r>
                  <a:rPr lang="en-US" sz="2700" baseline="30000" dirty="0" smtClean="0">
                    <a:latin typeface="Arial" panose="020B0604020202020204" pitchFamily="34" charset="0"/>
                    <a:cs typeface="Arial" panose="020B0604020202020204" pitchFamily="34" charset="0"/>
                  </a:rPr>
                  <a:t>3</a:t>
                </a:r>
                <a:r>
                  <a:rPr lang="en-US" sz="2700" dirty="0" smtClean="0">
                    <a:latin typeface="Arial" panose="020B0604020202020204" pitchFamily="34" charset="0"/>
                    <a:cs typeface="Arial" panose="020B0604020202020204" pitchFamily="34" charset="0"/>
                  </a:rPr>
                  <a:t>, g(</a:t>
                </a:r>
                <a:r>
                  <a:rPr lang="en-US" sz="2700" i="1" dirty="0">
                    <a:latin typeface="Arial" panose="020B0604020202020204" pitchFamily="34" charset="0"/>
                    <a:cs typeface="Arial" panose="020B0604020202020204" pitchFamily="34" charset="0"/>
                  </a:rPr>
                  <a:t>x</a:t>
                </a:r>
                <a:r>
                  <a:rPr lang="en-US" sz="2700" dirty="0" smtClean="0">
                    <a:latin typeface="Arial" panose="020B0604020202020204" pitchFamily="34" charset="0"/>
                    <a:cs typeface="Arial" panose="020B0604020202020204" pitchFamily="34" charset="0"/>
                  </a:rPr>
                  <a:t>) = 3</a:t>
                </a:r>
                <a:r>
                  <a:rPr lang="en-US" sz="2700" i="1" dirty="0">
                    <a:latin typeface="Arial" panose="020B0604020202020204" pitchFamily="34" charset="0"/>
                    <a:cs typeface="Arial" panose="020B0604020202020204" pitchFamily="34" charset="0"/>
                  </a:rPr>
                  <a:t>x</a:t>
                </a:r>
                <a:r>
                  <a:rPr lang="en-US" sz="2700" baseline="30000" dirty="0" smtClean="0">
                    <a:latin typeface="Arial" panose="020B0604020202020204" pitchFamily="34" charset="0"/>
                    <a:cs typeface="Arial" panose="020B0604020202020204" pitchFamily="34" charset="0"/>
                  </a:rPr>
                  <a:t>2</a:t>
                </a:r>
                <a:r>
                  <a:rPr lang="en-US" sz="2700" dirty="0" smtClean="0">
                    <a:latin typeface="Arial" panose="020B0604020202020204" pitchFamily="34" charset="0"/>
                    <a:cs typeface="Arial" panose="020B0604020202020204" pitchFamily="34" charset="0"/>
                  </a:rPr>
                  <a:t>. Work out </a:t>
                </a:r>
              </a:p>
              <a:p>
                <a:pPr marL="971550" lvl="1" indent="-514350">
                  <a:spcAft>
                    <a:spcPts val="0"/>
                  </a:spcAft>
                  <a:buClr>
                    <a:srgbClr val="C00000"/>
                  </a:buClr>
                  <a:buFont typeface="+mj-lt"/>
                  <a:buAutoNum type="alphaLcPeriod"/>
                  <a:tabLst>
                    <a:tab pos="914400" algn="l"/>
                    <a:tab pos="2346325" algn="l"/>
                  </a:tabLst>
                </a:pPr>
                <a:r>
                  <a:rPr lang="en-US" sz="2700" dirty="0" smtClean="0">
                    <a:latin typeface="Arial" panose="020B0604020202020204" pitchFamily="34" charset="0"/>
                    <a:cs typeface="Arial" panose="020B0604020202020204" pitchFamily="34" charset="0"/>
                  </a:rPr>
                  <a:t>f(1) + g(1)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f(4) - g(2)</a:t>
                </a:r>
              </a:p>
              <a:p>
                <a:pPr marL="971550" lvl="1" indent="-514350">
                  <a:spcAft>
                    <a:spcPts val="0"/>
                  </a:spcAft>
                  <a:buClr>
                    <a:srgbClr val="C00000"/>
                  </a:buClr>
                  <a:buFont typeface="+mj-lt"/>
                  <a:buAutoNum type="alphaLcPeriod" startAt="3"/>
                  <a:tabLst>
                    <a:tab pos="914400" algn="l"/>
                    <a:tab pos="2346325" algn="l"/>
                  </a:tabLst>
                </a:pPr>
                <a:r>
                  <a:rPr lang="en-US" sz="2700" dirty="0" smtClean="0">
                    <a:latin typeface="Arial" panose="020B0604020202020204" pitchFamily="34" charset="0"/>
                    <a:cs typeface="Arial" panose="020B0604020202020204" pitchFamily="34" charset="0"/>
                  </a:rPr>
                  <a:t>f(2) x g(4)</a:t>
                </a:r>
                <a:endParaRPr lang="en-US" sz="2700" dirty="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3"/>
                  <a:tabLst>
                    <a:tab pos="914400" algn="l"/>
                    <a:tab pos="2346325"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m:rPr>
                            <m:sty m:val="p"/>
                          </m:rPr>
                          <a:rPr lang="en-US" sz="2700" b="0" i="0" smtClean="0">
                            <a:latin typeface="Cambria Math" panose="02040503050406030204" pitchFamily="18" charset="0"/>
                            <a:cs typeface="Arial" panose="020B0604020202020204" pitchFamily="34" charset="0"/>
                          </a:rPr>
                          <m:t>g</m:t>
                        </m:r>
                        <m:r>
                          <a:rPr lang="en-US" sz="2700" b="0" i="0" smtClean="0">
                            <a:latin typeface="Cambria Math" panose="02040503050406030204" pitchFamily="18" charset="0"/>
                            <a:cs typeface="Arial" panose="020B0604020202020204" pitchFamily="34" charset="0"/>
                          </a:rPr>
                          <m:t>(5)</m:t>
                        </m:r>
                      </m:num>
                      <m:den>
                        <m:r>
                          <m:rPr>
                            <m:sty m:val="p"/>
                          </m:rPr>
                          <a:rPr lang="en-US" sz="2700" b="0" i="0" smtClean="0">
                            <a:latin typeface="Cambria Math" panose="02040503050406030204" pitchFamily="18" charset="0"/>
                            <a:cs typeface="Arial" panose="020B0604020202020204" pitchFamily="34" charset="0"/>
                          </a:rPr>
                          <m:t>f</m:t>
                        </m:r>
                        <m:r>
                          <a:rPr lang="en-US" sz="2700" b="0" i="0" smtClean="0">
                            <a:latin typeface="Cambria Math" panose="02040503050406030204" pitchFamily="18" charset="0"/>
                            <a:cs typeface="Arial" panose="020B0604020202020204" pitchFamily="34" charset="0"/>
                          </a:rPr>
                          <m:t>(3)</m:t>
                        </m:r>
                      </m:den>
                    </m:f>
                  </m:oMath>
                </a14:m>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e.</a:t>
                </a:r>
                <a:r>
                  <a:rPr lang="en-US" sz="2700" dirty="0" smtClean="0">
                    <a:latin typeface="Arial" panose="020B0604020202020204" pitchFamily="34" charset="0"/>
                    <a:cs typeface="Arial" panose="020B0604020202020204" pitchFamily="34" charset="0"/>
                  </a:rPr>
                  <a:t> 2g(10)</a:t>
                </a:r>
                <a:endParaRPr lang="en-US" sz="2700" dirty="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6"/>
                  <a:tabLst>
                    <a:tab pos="914400" algn="l"/>
                    <a:tab pos="2346325" algn="l"/>
                  </a:tabLst>
                </a:pPr>
                <a:r>
                  <a:rPr lang="en-US" sz="2700" dirty="0" smtClean="0">
                    <a:latin typeface="Arial" panose="020B0604020202020204" pitchFamily="34" charset="0"/>
                    <a:cs typeface="Arial" panose="020B0604020202020204" pitchFamily="34" charset="0"/>
                  </a:rPr>
                  <a:t>3f(-1) </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g(3)</a:t>
                </a:r>
                <a:endParaRPr lang="en-US" sz="27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5256584" cy="4693721"/>
              </a:xfrm>
              <a:prstGeom prst="rect">
                <a:avLst/>
              </a:prstGeom>
              <a:blipFill rotWithShape="0">
                <a:blip r:embed="rId4"/>
                <a:stretch>
                  <a:fillRect l="-1970" t="-1169" b="-1299"/>
                </a:stretch>
              </a:blipFill>
            </p:spPr>
            <p:txBody>
              <a:bodyPr/>
              <a:lstStyle/>
              <a:p>
                <a:r>
                  <a:rPr lang="en-US">
                    <a:noFill/>
                  </a:rPr>
                  <a:t> </a:t>
                </a:r>
              </a:p>
            </p:txBody>
          </p:sp>
        </mc:Fallback>
      </mc:AlternateContent>
      <p:sp>
        <p:nvSpPr>
          <p:cNvPr id="8" name="Rectangle 7"/>
          <p:cNvSpPr/>
          <p:nvPr/>
        </p:nvSpPr>
        <p:spPr>
          <a:xfrm flipH="1">
            <a:off x="251520" y="2564904"/>
            <a:ext cx="5204539" cy="4401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60" b="1" dirty="0" smtClean="0">
                <a:solidFill>
                  <a:srgbClr val="C00000"/>
                </a:solidFill>
                <a:latin typeface="Arial" panose="020B0604020202020204" pitchFamily="34" charset="0"/>
                <a:cs typeface="Arial" panose="020B0604020202020204" pitchFamily="34" charset="0"/>
              </a:rPr>
              <a:t>Q6 </a:t>
            </a:r>
            <a:r>
              <a:rPr lang="en-US" sz="2260" b="1" dirty="0">
                <a:solidFill>
                  <a:srgbClr val="C00000"/>
                </a:solidFill>
                <a:latin typeface="Arial" panose="020B0604020202020204" pitchFamily="34" charset="0"/>
                <a:cs typeface="Arial" panose="020B0604020202020204" pitchFamily="34" charset="0"/>
              </a:rPr>
              <a:t>hint</a:t>
            </a:r>
            <a:r>
              <a:rPr lang="en-US" sz="2260" dirty="0">
                <a:solidFill>
                  <a:schemeClr val="tx1"/>
                </a:solidFill>
                <a:latin typeface="Arial" panose="020B0604020202020204" pitchFamily="34" charset="0"/>
                <a:cs typeface="Arial" panose="020B0604020202020204" pitchFamily="34" charset="0"/>
              </a:rPr>
              <a:t> - Use the priority of operations.</a:t>
            </a: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9" name="Rectangle 8"/>
          <p:cNvSpPr/>
          <p:nvPr/>
        </p:nvSpPr>
        <p:spPr>
          <a:xfrm flipH="1">
            <a:off x="251520" y="5805264"/>
            <a:ext cx="5204539" cy="7879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60" b="1" dirty="0" smtClean="0">
                <a:solidFill>
                  <a:srgbClr val="C00000"/>
                </a:solidFill>
                <a:latin typeface="Arial" panose="020B0604020202020204" pitchFamily="34" charset="0"/>
                <a:cs typeface="Arial" panose="020B0604020202020204" pitchFamily="34" charset="0"/>
              </a:rPr>
              <a:t>Q7e </a:t>
            </a:r>
            <a:r>
              <a:rPr lang="en-US" sz="2260" b="1" dirty="0">
                <a:solidFill>
                  <a:srgbClr val="C00000"/>
                </a:solidFill>
                <a:latin typeface="Arial" panose="020B0604020202020204" pitchFamily="34" charset="0"/>
                <a:cs typeface="Arial" panose="020B0604020202020204" pitchFamily="34" charset="0"/>
              </a:rPr>
              <a:t>hint</a:t>
            </a:r>
            <a:r>
              <a:rPr lang="en-US" sz="2260" dirty="0">
                <a:solidFill>
                  <a:schemeClr val="tx1"/>
                </a:solidFill>
                <a:latin typeface="Arial" panose="020B0604020202020204" pitchFamily="34" charset="0"/>
                <a:cs typeface="Arial" panose="020B0604020202020204" pitchFamily="34" charset="0"/>
              </a:rPr>
              <a:t> - First work out g(10) and then multiply the answer by 2.</a:t>
            </a:r>
          </a:p>
        </p:txBody>
      </p:sp>
    </p:spTree>
    <p:extLst>
      <p:ext uri="{BB962C8B-B14F-4D97-AF65-F5344CB8AC3E}">
        <p14:creationId xmlns:p14="http://schemas.microsoft.com/office/powerpoint/2010/main" val="3224009664"/>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543</a:t>
            </a:r>
            <a:endParaRPr lang="en-GB" sz="1400" b="1" dirty="0">
              <a:latin typeface="Calibri" panose="020F0502020204030204" pitchFamily="34" charset="0"/>
            </a:endParaRPr>
          </a:p>
        </p:txBody>
      </p:sp>
      <p:sp>
        <p:nvSpPr>
          <p:cNvPr id="3" name="Rectangle 2"/>
          <p:cNvSpPr/>
          <p:nvPr/>
        </p:nvSpPr>
        <p:spPr>
          <a:xfrm>
            <a:off x="251520" y="1214129"/>
            <a:ext cx="5256584" cy="4508927"/>
          </a:xfrm>
          <a:prstGeom prst="rect">
            <a:avLst/>
          </a:prstGeom>
        </p:spPr>
        <p:txBody>
          <a:bodyPr wrap="square">
            <a:spAutoFit/>
          </a:bodyPr>
          <a:lstStyle/>
          <a:p>
            <a:pPr marL="465138" indent="-465138">
              <a:spcAft>
                <a:spcPts val="0"/>
              </a:spcAft>
              <a:buClr>
                <a:srgbClr val="C00000"/>
              </a:buClr>
              <a:buFont typeface="+mj-lt"/>
              <a:buAutoNum type="arabicPeriod" startAt="8"/>
              <a:tabLst>
                <a:tab pos="914400" algn="l"/>
                <a:tab pos="2346325" algn="l"/>
              </a:tabLst>
            </a:pPr>
            <a:r>
              <a:rPr lang="en-US" sz="2700" dirty="0">
                <a:latin typeface="Arial" panose="020B0604020202020204" pitchFamily="34" charset="0"/>
                <a:cs typeface="Arial" panose="020B0604020202020204" pitchFamily="34" charset="0"/>
              </a:rPr>
              <a:t>g(</a:t>
            </a:r>
            <a:r>
              <a:rPr lang="en-US" sz="2700" i="1" dirty="0">
                <a:latin typeface="Arial" panose="020B0604020202020204" pitchFamily="34" charset="0"/>
                <a:cs typeface="Arial" panose="020B0604020202020204" pitchFamily="34" charset="0"/>
              </a:rPr>
              <a:t>x</a:t>
            </a:r>
            <a:r>
              <a:rPr lang="en-US" sz="2700" dirty="0">
                <a:latin typeface="Arial" panose="020B0604020202020204" pitchFamily="34" charset="0"/>
                <a:cs typeface="Arial" panose="020B0604020202020204" pitchFamily="34" charset="0"/>
              </a:rPr>
              <a:t>) = 5</a:t>
            </a:r>
            <a:r>
              <a:rPr lang="en-US" sz="2700" i="1" dirty="0">
                <a:latin typeface="Arial" panose="020B0604020202020204" pitchFamily="34" charset="0"/>
                <a:cs typeface="Arial" panose="020B0604020202020204" pitchFamily="34" charset="0"/>
              </a:rPr>
              <a:t>x</a:t>
            </a:r>
            <a:r>
              <a:rPr lang="en-US" sz="2700" dirty="0">
                <a:latin typeface="Arial" panose="020B0604020202020204" pitchFamily="34" charset="0"/>
                <a:cs typeface="Arial" panose="020B0604020202020204" pitchFamily="34" charset="0"/>
              </a:rPr>
              <a:t> - 3. Work out the value of </a:t>
            </a:r>
            <a:r>
              <a:rPr lang="en-US" sz="2700" i="1" dirty="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when </a:t>
            </a:r>
            <a:endParaRPr lang="en-US" sz="2700" dirty="0" smtClean="0">
              <a:latin typeface="Arial" panose="020B0604020202020204" pitchFamily="34" charset="0"/>
              <a:cs typeface="Arial" panose="020B0604020202020204" pitchFamily="34" charset="0"/>
            </a:endParaRPr>
          </a:p>
          <a:p>
            <a:pPr marL="966788" lvl="1" indent="-509588">
              <a:spcAft>
                <a:spcPts val="0"/>
              </a:spcAft>
              <a:buClr>
                <a:srgbClr val="C00000"/>
              </a:buClr>
              <a:buFont typeface="+mj-lt"/>
              <a:buAutoNum type="alphaLcPeriod"/>
              <a:tabLst>
                <a:tab pos="2346325" algn="l"/>
              </a:tabLst>
            </a:pPr>
            <a:r>
              <a:rPr lang="en-US" sz="2700" dirty="0" smtClean="0">
                <a:latin typeface="Arial" panose="020B0604020202020204" pitchFamily="34" charset="0"/>
                <a:cs typeface="Arial" panose="020B0604020202020204" pitchFamily="34" charset="0"/>
              </a:rPr>
              <a:t>g(</a:t>
            </a:r>
            <a:r>
              <a:rPr lang="en-US" sz="2700" i="1" dirty="0" smtClean="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12 </a:t>
            </a:r>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g(</a:t>
            </a:r>
            <a:r>
              <a:rPr lang="en-US" sz="2700" i="1" dirty="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0 </a:t>
            </a:r>
            <a:endParaRPr lang="en-US" sz="2700" dirty="0" smtClean="0">
              <a:latin typeface="Arial" panose="020B0604020202020204" pitchFamily="34" charset="0"/>
              <a:cs typeface="Arial" panose="020B0604020202020204" pitchFamily="34" charset="0"/>
            </a:endParaRPr>
          </a:p>
          <a:p>
            <a:pPr marL="971550" lvl="1" indent="-514350">
              <a:spcAft>
                <a:spcPts val="0"/>
              </a:spcAft>
              <a:buClr>
                <a:srgbClr val="C00000"/>
              </a:buClr>
              <a:buFont typeface="+mj-lt"/>
              <a:buAutoNum type="alphaLcPeriod" startAt="3"/>
              <a:tabLst>
                <a:tab pos="2346325" algn="l"/>
              </a:tabLst>
            </a:pPr>
            <a:r>
              <a:rPr lang="en-US" sz="2700" dirty="0" smtClean="0">
                <a:latin typeface="Arial" panose="020B0604020202020204" pitchFamily="34" charset="0"/>
                <a:cs typeface="Arial" panose="020B0604020202020204" pitchFamily="34" charset="0"/>
              </a:rPr>
              <a:t>g(</a:t>
            </a:r>
            <a:r>
              <a:rPr lang="en-US" sz="2700" i="1" dirty="0" smtClean="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a:t>
            </a:r>
            <a:r>
              <a:rPr lang="en-US" sz="2700" dirty="0" smtClean="0">
                <a:latin typeface="Arial" panose="020B0604020202020204" pitchFamily="34" charset="0"/>
                <a:cs typeface="Arial" panose="020B0604020202020204" pitchFamily="34" charset="0"/>
              </a:rPr>
              <a:t>-7</a:t>
            </a:r>
            <a:br>
              <a:rPr lang="en-US" sz="27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endParaRPr lang="en-US" sz="2700" dirty="0" smtClean="0">
              <a:latin typeface="Arial" panose="020B0604020202020204" pitchFamily="34" charset="0"/>
              <a:cs typeface="Arial" panose="020B0604020202020204" pitchFamily="34" charset="0"/>
            </a:endParaRPr>
          </a:p>
          <a:p>
            <a:pPr marL="465138" indent="-465138">
              <a:spcAft>
                <a:spcPts val="0"/>
              </a:spcAft>
              <a:buClr>
                <a:srgbClr val="C00000"/>
              </a:buClr>
              <a:buFont typeface="+mj-lt"/>
              <a:buAutoNum type="arabicPeriod" startAt="8"/>
              <a:tabLst>
                <a:tab pos="914400" algn="l"/>
                <a:tab pos="2346325" algn="l"/>
              </a:tabLst>
            </a:pPr>
            <a:r>
              <a:rPr lang="en-US" sz="2700" dirty="0" smtClean="0">
                <a:latin typeface="Arial" panose="020B0604020202020204" pitchFamily="34" charset="0"/>
                <a:cs typeface="Arial" panose="020B0604020202020204" pitchFamily="34" charset="0"/>
              </a:rPr>
              <a:t>f(x</a:t>
            </a:r>
            <a:r>
              <a:rPr lang="en-US" sz="2700" dirty="0">
                <a:latin typeface="Arial" panose="020B0604020202020204" pitchFamily="34" charset="0"/>
                <a:cs typeface="Arial" panose="020B0604020202020204" pitchFamily="34" charset="0"/>
              </a:rPr>
              <a:t>) = </a:t>
            </a:r>
            <a:r>
              <a:rPr lang="en-US" sz="2700" i="1" dirty="0">
                <a:latin typeface="Arial" panose="020B0604020202020204" pitchFamily="34" charset="0"/>
                <a:cs typeface="Arial" panose="020B0604020202020204" pitchFamily="34" charset="0"/>
              </a:rPr>
              <a:t>x</a:t>
            </a:r>
            <a:r>
              <a:rPr lang="en-US" sz="2700" baseline="30000" dirty="0">
                <a:latin typeface="Arial" panose="020B0604020202020204" pitchFamily="34" charset="0"/>
                <a:cs typeface="Arial" panose="020B0604020202020204" pitchFamily="34" charset="0"/>
              </a:rPr>
              <a:t>2</a:t>
            </a:r>
            <a:r>
              <a:rPr lang="en-US" sz="2700" dirty="0">
                <a:latin typeface="Arial" panose="020B0604020202020204" pitchFamily="34" charset="0"/>
                <a:cs typeface="Arial" panose="020B0604020202020204" pitchFamily="34" charset="0"/>
              </a:rPr>
              <a:t> - 8. Work out the values of </a:t>
            </a:r>
            <a:r>
              <a:rPr lang="en-US" sz="2700" i="1" dirty="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when </a:t>
            </a:r>
            <a:endParaRPr lang="en-US" sz="2700" dirty="0" smtClean="0">
              <a:latin typeface="Arial" panose="020B0604020202020204" pitchFamily="34" charset="0"/>
              <a:cs typeface="Arial" panose="020B0604020202020204" pitchFamily="34" charset="0"/>
            </a:endParaRPr>
          </a:p>
          <a:p>
            <a:pPr marL="971550" lvl="1" indent="-506413">
              <a:spcAft>
                <a:spcPts val="0"/>
              </a:spcAft>
              <a:buClr>
                <a:srgbClr val="C00000"/>
              </a:buClr>
              <a:buFont typeface="+mj-lt"/>
              <a:buAutoNum type="alphaLcPeriod"/>
              <a:tabLst>
                <a:tab pos="914400" algn="l"/>
                <a:tab pos="2346325" algn="l"/>
              </a:tabLst>
            </a:pPr>
            <a:r>
              <a:rPr lang="en-US" sz="2700" dirty="0" smtClean="0">
                <a:latin typeface="Arial" panose="020B0604020202020204" pitchFamily="34" charset="0"/>
                <a:cs typeface="Arial" panose="020B0604020202020204" pitchFamily="34" charset="0"/>
              </a:rPr>
              <a:t>f(</a:t>
            </a:r>
            <a:r>
              <a:rPr lang="en-US" sz="2700" i="1" dirty="0" smtClean="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17 </a:t>
            </a:r>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f(</a:t>
            </a:r>
            <a:r>
              <a:rPr lang="en-US" sz="2700" i="1" dirty="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a:t>
            </a:r>
            <a:r>
              <a:rPr lang="en-US" sz="2700" dirty="0" smtClean="0">
                <a:latin typeface="Arial" panose="020B0604020202020204" pitchFamily="34" charset="0"/>
                <a:cs typeface="Arial" panose="020B0604020202020204" pitchFamily="34" charset="0"/>
              </a:rPr>
              <a:t>4</a:t>
            </a:r>
          </a:p>
          <a:p>
            <a:pPr marL="979487" lvl="1" indent="-514350">
              <a:spcAft>
                <a:spcPts val="0"/>
              </a:spcAft>
              <a:buClr>
                <a:srgbClr val="C00000"/>
              </a:buClr>
              <a:buFont typeface="+mj-lt"/>
              <a:buAutoNum type="alphaLcPeriod" startAt="3"/>
              <a:tabLst>
                <a:tab pos="914400" algn="l"/>
                <a:tab pos="2346325" algn="l"/>
              </a:tabLst>
            </a:pPr>
            <a:r>
              <a:rPr lang="en-US" sz="2700" dirty="0" smtClean="0">
                <a:latin typeface="Arial" panose="020B0604020202020204" pitchFamily="34" charset="0"/>
                <a:cs typeface="Arial" panose="020B0604020202020204" pitchFamily="34" charset="0"/>
              </a:rPr>
              <a:t>f(</a:t>
            </a:r>
            <a:r>
              <a:rPr lang="en-US" sz="2700" i="1" dirty="0" smtClean="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0 </a:t>
            </a:r>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d.</a:t>
            </a:r>
            <a:r>
              <a:rPr lang="en-US" sz="2700" dirty="0" smtClean="0">
                <a:latin typeface="Arial" panose="020B0604020202020204" pitchFamily="34" charset="0"/>
                <a:cs typeface="Arial" panose="020B0604020202020204" pitchFamily="34" charset="0"/>
              </a:rPr>
              <a:t>  f(</a:t>
            </a:r>
            <a:r>
              <a:rPr lang="en-US" sz="2700" i="1" dirty="0" smtClean="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 12</a:t>
            </a:r>
          </a:p>
        </p:txBody>
      </p:sp>
      <p:sp>
        <p:nvSpPr>
          <p:cNvPr id="8" name="Rectangle 7"/>
          <p:cNvSpPr/>
          <p:nvPr/>
        </p:nvSpPr>
        <p:spPr>
          <a:xfrm flipH="1">
            <a:off x="251520" y="5733256"/>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Q9c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Write your answer as a surd in its simplest form.</a:t>
            </a:r>
          </a:p>
        </p:txBody>
      </p:sp>
      <p:sp>
        <p:nvSpPr>
          <p:cNvPr id="9" name="Rectangle 8"/>
          <p:cNvSpPr/>
          <p:nvPr/>
        </p:nvSpPr>
        <p:spPr>
          <a:xfrm flipH="1">
            <a:off x="251520" y="3051596"/>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pt-BR" sz="2400" dirty="0" smtClean="0">
                <a:solidFill>
                  <a:schemeClr val="tx1"/>
                </a:solidFill>
                <a:latin typeface="Arial" panose="020B0604020202020204" pitchFamily="34" charset="0"/>
                <a:cs typeface="Arial" panose="020B0604020202020204" pitchFamily="34" charset="0"/>
              </a:rPr>
              <a:t>g(</a:t>
            </a:r>
            <a:r>
              <a:rPr lang="pt-BR" sz="2400" i="1" dirty="0" smtClean="0">
                <a:solidFill>
                  <a:schemeClr val="tx1"/>
                </a:solidFill>
                <a:latin typeface="Arial" panose="020B0604020202020204" pitchFamily="34" charset="0"/>
                <a:cs typeface="Arial" panose="020B0604020202020204" pitchFamily="34" charset="0"/>
              </a:rPr>
              <a:t>a</a:t>
            </a:r>
            <a:r>
              <a:rPr lang="pt-BR" sz="2400" dirty="0" smtClean="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 5</a:t>
            </a:r>
            <a:r>
              <a:rPr lang="pt-BR" sz="2400" i="1" dirty="0">
                <a:solidFill>
                  <a:schemeClr val="tx1"/>
                </a:solidFill>
                <a:latin typeface="Arial" panose="020B0604020202020204" pitchFamily="34" charset="0"/>
                <a:cs typeface="Arial" panose="020B0604020202020204" pitchFamily="34" charset="0"/>
              </a:rPr>
              <a:t>a</a:t>
            </a:r>
            <a:r>
              <a:rPr lang="pt-BR" sz="2400" dirty="0">
                <a:solidFill>
                  <a:schemeClr val="tx1"/>
                </a:solidFill>
                <a:latin typeface="Arial" panose="020B0604020202020204" pitchFamily="34" charset="0"/>
                <a:cs typeface="Arial" panose="020B0604020202020204" pitchFamily="34" charset="0"/>
              </a:rPr>
              <a:t> - 3 = 12 Solve for </a:t>
            </a:r>
            <a:r>
              <a:rPr lang="pt-BR" sz="2400" i="1" dirty="0">
                <a:solidFill>
                  <a:schemeClr val="tx1"/>
                </a:solidFill>
                <a:latin typeface="Arial" panose="020B0604020202020204" pitchFamily="34" charset="0"/>
                <a:cs typeface="Arial" panose="020B0604020202020204" pitchFamily="34" charset="0"/>
              </a:rPr>
              <a:t>a</a:t>
            </a:r>
            <a:r>
              <a:rPr lang="pt-BR" sz="24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933056"/>
            <a:ext cx="548640" cy="537090"/>
          </a:xfrm>
          <a:prstGeom prst="rect">
            <a:avLst/>
          </a:prstGeom>
        </p:spPr>
      </p:pic>
    </p:spTree>
    <p:extLst>
      <p:ext uri="{BB962C8B-B14F-4D97-AF65-F5344CB8AC3E}">
        <p14:creationId xmlns:p14="http://schemas.microsoft.com/office/powerpoint/2010/main" val="365927130"/>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544</a:t>
            </a:r>
            <a:endParaRPr lang="en-GB" sz="1400" b="1" dirty="0">
              <a:latin typeface="Calibri" panose="020F0502020204030204" pitchFamily="34" charset="0"/>
            </a:endParaRPr>
          </a:p>
        </p:txBody>
      </p:sp>
      <p:sp>
        <p:nvSpPr>
          <p:cNvPr id="3" name="Rectangle 2"/>
          <p:cNvSpPr/>
          <p:nvPr/>
        </p:nvSpPr>
        <p:spPr>
          <a:xfrm>
            <a:off x="251520" y="1214129"/>
            <a:ext cx="5256584" cy="3620991"/>
          </a:xfrm>
          <a:prstGeom prst="rect">
            <a:avLst/>
          </a:prstGeom>
        </p:spPr>
        <p:txBody>
          <a:bodyPr wrap="square">
            <a:spAutoFit/>
          </a:bodyPr>
          <a:lstStyle/>
          <a:p>
            <a:pPr marL="569913" indent="-569913">
              <a:spcAft>
                <a:spcPts val="0"/>
              </a:spcAft>
              <a:buClr>
                <a:srgbClr val="C00000"/>
              </a:buClr>
              <a:buFont typeface="+mj-lt"/>
              <a:buAutoNum type="arabicPeriod" startAt="10"/>
              <a:tabLst>
                <a:tab pos="914400" algn="l"/>
                <a:tab pos="2519363" algn="l"/>
              </a:tabLst>
            </a:pPr>
            <a:r>
              <a:rPr lang="en-US" sz="2370" dirty="0" smtClean="0">
                <a:latin typeface="Arial" panose="020B0604020202020204" pitchFamily="34" charset="0"/>
                <a:cs typeface="Arial" panose="020B0604020202020204" pitchFamily="34" charset="0"/>
              </a:rPr>
              <a:t>f(</a:t>
            </a:r>
            <a:r>
              <a:rPr lang="en-US" sz="2370" i="1" dirty="0" smtClean="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a:latin typeface="Arial" panose="020B0604020202020204" pitchFamily="34" charset="0"/>
                <a:cs typeface="Arial" panose="020B0604020202020204" pitchFamily="34" charset="0"/>
              </a:rPr>
              <a:t>= </a:t>
            </a:r>
            <a:r>
              <a:rPr lang="en-US" sz="2370" i="1" dirty="0" smtClean="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a:latin typeface="Arial" panose="020B0604020202020204" pitchFamily="34" charset="0"/>
                <a:cs typeface="Arial" panose="020B0604020202020204" pitchFamily="34" charset="0"/>
              </a:rPr>
              <a:t>+ 3), </a:t>
            </a:r>
            <a:r>
              <a:rPr lang="en-US" sz="2370" dirty="0" smtClean="0">
                <a:latin typeface="Arial" panose="020B0604020202020204" pitchFamily="34" charset="0"/>
                <a:cs typeface="Arial" panose="020B0604020202020204" pitchFamily="34" charset="0"/>
              </a:rPr>
              <a:t>g(</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a:latin typeface="Arial" panose="020B0604020202020204" pitchFamily="34" charset="0"/>
                <a:cs typeface="Arial" panose="020B0604020202020204" pitchFamily="34" charset="0"/>
              </a:rPr>
              <a:t>= </a:t>
            </a:r>
            <a:r>
              <a:rPr lang="en-US" sz="2370" dirty="0" smtClean="0">
                <a:latin typeface="Arial" panose="020B0604020202020204" pitchFamily="34" charset="0"/>
                <a:cs typeface="Arial" panose="020B0604020202020204" pitchFamily="34" charset="0"/>
              </a:rPr>
              <a:t>(</a:t>
            </a:r>
            <a:r>
              <a:rPr lang="en-US" sz="2370" i="1" dirty="0" smtClean="0">
                <a:latin typeface="Arial" panose="020B0604020202020204" pitchFamily="34" charset="0"/>
                <a:cs typeface="Arial" panose="020B0604020202020204" pitchFamily="34" charset="0"/>
              </a:rPr>
              <a:t>x </a:t>
            </a:r>
            <a:r>
              <a:rPr lang="en-US" sz="2370" dirty="0" smtClean="0">
                <a:latin typeface="Arial" panose="020B0604020202020204" pitchFamily="34" charset="0"/>
                <a:cs typeface="Arial" panose="020B0604020202020204" pitchFamily="34" charset="0"/>
              </a:rPr>
              <a:t>- 1)(</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a:latin typeface="Arial" panose="020B0604020202020204" pitchFamily="34" charset="0"/>
                <a:cs typeface="Arial" panose="020B0604020202020204" pitchFamily="34" charset="0"/>
              </a:rPr>
              <a:t>+ 5). Work out the values of </a:t>
            </a:r>
            <a:r>
              <a:rPr lang="en-US" sz="2370" i="1" dirty="0">
                <a:latin typeface="Arial" panose="020B0604020202020204" pitchFamily="34" charset="0"/>
                <a:cs typeface="Arial" panose="020B0604020202020204" pitchFamily="34" charset="0"/>
              </a:rPr>
              <a:t>a</a:t>
            </a:r>
            <a:r>
              <a:rPr lang="en-US" sz="2370" dirty="0">
                <a:latin typeface="Arial" panose="020B0604020202020204" pitchFamily="34" charset="0"/>
                <a:cs typeface="Arial" panose="020B0604020202020204" pitchFamily="34" charset="0"/>
              </a:rPr>
              <a:t> when</a:t>
            </a:r>
          </a:p>
          <a:p>
            <a:pPr marL="1027113" lvl="1" indent="-457200">
              <a:spcAft>
                <a:spcPts val="0"/>
              </a:spcAft>
              <a:buClr>
                <a:srgbClr val="C00000"/>
              </a:buClr>
              <a:buFont typeface="+mj-lt"/>
              <a:buAutoNum type="alphaLcPeriod"/>
              <a:tabLst>
                <a:tab pos="914400" algn="l"/>
                <a:tab pos="2519363" algn="l"/>
              </a:tabLst>
            </a:pPr>
            <a:r>
              <a:rPr lang="en-US" sz="2370" dirty="0" smtClean="0">
                <a:latin typeface="Arial" panose="020B0604020202020204" pitchFamily="34" charset="0"/>
                <a:cs typeface="Arial" panose="020B0604020202020204" pitchFamily="34" charset="0"/>
              </a:rPr>
              <a:t>f(</a:t>
            </a:r>
            <a:r>
              <a:rPr lang="en-US" sz="2370" i="1" dirty="0" smtClean="0">
                <a:latin typeface="Arial" panose="020B0604020202020204" pitchFamily="34" charset="0"/>
                <a:cs typeface="Arial" panose="020B0604020202020204" pitchFamily="34" charset="0"/>
              </a:rPr>
              <a:t>a</a:t>
            </a:r>
            <a:r>
              <a:rPr lang="en-US" sz="2370" dirty="0">
                <a:latin typeface="Arial" panose="020B0604020202020204" pitchFamily="34" charset="0"/>
                <a:cs typeface="Arial" panose="020B0604020202020204" pitchFamily="34" charset="0"/>
              </a:rPr>
              <a:t>) = 0 </a:t>
            </a:r>
            <a:r>
              <a:rPr lang="en-US" sz="2370" dirty="0" smtClean="0">
                <a:latin typeface="Arial" panose="020B0604020202020204" pitchFamily="34" charset="0"/>
                <a:cs typeface="Arial" panose="020B0604020202020204" pitchFamily="34" charset="0"/>
              </a:rPr>
              <a:t>		</a:t>
            </a:r>
            <a:r>
              <a:rPr lang="en-US" sz="2370" dirty="0" smtClean="0">
                <a:solidFill>
                  <a:srgbClr val="C00000"/>
                </a:solidFill>
                <a:latin typeface="Arial" panose="020B0604020202020204" pitchFamily="34" charset="0"/>
                <a:cs typeface="Arial" panose="020B0604020202020204" pitchFamily="34" charset="0"/>
              </a:rPr>
              <a:t>b.</a:t>
            </a:r>
            <a:r>
              <a:rPr lang="en-US" sz="2370" dirty="0" smtClean="0">
                <a:latin typeface="Arial" panose="020B0604020202020204" pitchFamily="34" charset="0"/>
                <a:cs typeface="Arial" panose="020B0604020202020204" pitchFamily="34" charset="0"/>
              </a:rPr>
              <a:t>  g(</a:t>
            </a:r>
            <a:r>
              <a:rPr lang="en-US" sz="2370" i="1" dirty="0" smtClean="0">
                <a:latin typeface="Arial" panose="020B0604020202020204" pitchFamily="34" charset="0"/>
                <a:cs typeface="Arial" panose="020B0604020202020204" pitchFamily="34" charset="0"/>
              </a:rPr>
              <a:t>a</a:t>
            </a:r>
            <a:r>
              <a:rPr lang="en-US" sz="2370" dirty="0">
                <a:latin typeface="Arial" panose="020B0604020202020204" pitchFamily="34" charset="0"/>
                <a:cs typeface="Arial" panose="020B0604020202020204" pitchFamily="34" charset="0"/>
              </a:rPr>
              <a:t>) = 0 </a:t>
            </a:r>
            <a:endParaRPr lang="en-US" sz="2370" dirty="0" smtClean="0">
              <a:latin typeface="Arial" panose="020B0604020202020204" pitchFamily="34" charset="0"/>
              <a:cs typeface="Arial" panose="020B0604020202020204" pitchFamily="34" charset="0"/>
            </a:endParaRPr>
          </a:p>
          <a:p>
            <a:pPr marL="1084263" lvl="1" indent="-514350">
              <a:spcAft>
                <a:spcPts val="0"/>
              </a:spcAft>
              <a:buClr>
                <a:srgbClr val="C00000"/>
              </a:buClr>
              <a:buFont typeface="+mj-lt"/>
              <a:buAutoNum type="alphaLcPeriod" startAt="3"/>
              <a:tabLst>
                <a:tab pos="914400" algn="l"/>
                <a:tab pos="2519363" algn="l"/>
              </a:tabLst>
            </a:pPr>
            <a:r>
              <a:rPr lang="en-US" sz="2370" dirty="0" smtClean="0">
                <a:latin typeface="Arial" panose="020B0604020202020204" pitchFamily="34" charset="0"/>
                <a:cs typeface="Arial" panose="020B0604020202020204" pitchFamily="34" charset="0"/>
              </a:rPr>
              <a:t>f(</a:t>
            </a:r>
            <a:r>
              <a:rPr lang="en-US" sz="2370" i="1" dirty="0" smtClean="0">
                <a:latin typeface="Arial" panose="020B0604020202020204" pitchFamily="34" charset="0"/>
                <a:cs typeface="Arial" panose="020B0604020202020204" pitchFamily="34" charset="0"/>
              </a:rPr>
              <a:t>a</a:t>
            </a:r>
            <a:r>
              <a:rPr lang="en-US" sz="2370" dirty="0">
                <a:latin typeface="Arial" panose="020B0604020202020204" pitchFamily="34" charset="0"/>
                <a:cs typeface="Arial" panose="020B0604020202020204" pitchFamily="34" charset="0"/>
              </a:rPr>
              <a:t>) = -</a:t>
            </a:r>
            <a:r>
              <a:rPr lang="en-US" sz="2370" dirty="0" smtClean="0">
                <a:latin typeface="Arial" panose="020B0604020202020204" pitchFamily="34" charset="0"/>
                <a:cs typeface="Arial" panose="020B0604020202020204" pitchFamily="34" charset="0"/>
              </a:rPr>
              <a:t>2		</a:t>
            </a:r>
            <a:r>
              <a:rPr lang="en-US" sz="2370" dirty="0" smtClean="0">
                <a:solidFill>
                  <a:srgbClr val="C00000"/>
                </a:solidFill>
                <a:latin typeface="Arial" panose="020B0604020202020204" pitchFamily="34" charset="0"/>
                <a:cs typeface="Arial" panose="020B0604020202020204" pitchFamily="34" charset="0"/>
              </a:rPr>
              <a:t>d.</a:t>
            </a:r>
            <a:r>
              <a:rPr lang="en-US" sz="2370" dirty="0" smtClean="0">
                <a:latin typeface="Arial" panose="020B0604020202020204" pitchFamily="34" charset="0"/>
                <a:cs typeface="Arial" panose="020B0604020202020204" pitchFamily="34" charset="0"/>
              </a:rPr>
              <a:t>  g(</a:t>
            </a:r>
            <a:r>
              <a:rPr lang="en-US" sz="2370" i="1" dirty="0" smtClean="0">
                <a:latin typeface="Arial" panose="020B0604020202020204" pitchFamily="34" charset="0"/>
                <a:cs typeface="Arial" panose="020B0604020202020204" pitchFamily="34" charset="0"/>
              </a:rPr>
              <a:t>a</a:t>
            </a:r>
            <a:r>
              <a:rPr lang="en-US" sz="2370" dirty="0">
                <a:latin typeface="Arial" panose="020B0604020202020204" pitchFamily="34" charset="0"/>
                <a:cs typeface="Arial" panose="020B0604020202020204" pitchFamily="34" charset="0"/>
              </a:rPr>
              <a:t>) = -</a:t>
            </a:r>
            <a:r>
              <a:rPr lang="en-US" sz="2370" dirty="0" smtClean="0">
                <a:latin typeface="Arial" panose="020B0604020202020204" pitchFamily="34" charset="0"/>
                <a:cs typeface="Arial" panose="020B0604020202020204" pitchFamily="34" charset="0"/>
              </a:rPr>
              <a:t>8</a:t>
            </a:r>
            <a:br>
              <a:rPr lang="en-US" sz="2370" dirty="0" smtClean="0">
                <a:latin typeface="Arial" panose="020B0604020202020204" pitchFamily="34" charset="0"/>
                <a:cs typeface="Arial" panose="020B0604020202020204" pitchFamily="34" charset="0"/>
              </a:rPr>
            </a:br>
            <a:r>
              <a:rPr lang="en-US" sz="2370" dirty="0" smtClean="0">
                <a:latin typeface="Arial" panose="020B0604020202020204" pitchFamily="34" charset="0"/>
                <a:cs typeface="Arial" panose="020B0604020202020204" pitchFamily="34" charset="0"/>
              </a:rPr>
              <a:t/>
            </a:r>
            <a:br>
              <a:rPr lang="en-US" sz="237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569913" indent="-569913">
              <a:spcAft>
                <a:spcPts val="0"/>
              </a:spcAft>
              <a:buClr>
                <a:srgbClr val="C00000"/>
              </a:buClr>
              <a:buFont typeface="+mj-lt"/>
              <a:buAutoNum type="arabicPeriod" startAt="10"/>
              <a:tabLst>
                <a:tab pos="914400" algn="l"/>
                <a:tab pos="2519363" algn="l"/>
              </a:tabLst>
            </a:pPr>
            <a:r>
              <a:rPr lang="en-US" sz="2370" dirty="0" smtClean="0">
                <a:latin typeface="Arial" panose="020B0604020202020204" pitchFamily="34" charset="0"/>
                <a:cs typeface="Arial" panose="020B0604020202020204" pitchFamily="34" charset="0"/>
              </a:rPr>
              <a:t>f(</a:t>
            </a:r>
            <a:r>
              <a:rPr lang="en-US" sz="2370" i="1" dirty="0" smtClean="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 5</a:t>
            </a:r>
            <a:r>
              <a:rPr lang="en-US" sz="2370" i="1" dirty="0" smtClean="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- 4. Write out in full</a:t>
            </a:r>
          </a:p>
          <a:p>
            <a:pPr marL="1084263" lvl="1" indent="-514350">
              <a:spcAft>
                <a:spcPts val="0"/>
              </a:spcAft>
              <a:buClr>
                <a:srgbClr val="C00000"/>
              </a:buClr>
              <a:buFont typeface="+mj-lt"/>
              <a:buAutoNum type="alphaLcPeriod"/>
              <a:tabLst>
                <a:tab pos="914400" algn="l"/>
                <a:tab pos="2519363" algn="l"/>
              </a:tabLst>
            </a:pPr>
            <a:r>
              <a:rPr lang="en-US" sz="2370" dirty="0" smtClean="0">
                <a:latin typeface="Arial" panose="020B0604020202020204" pitchFamily="34" charset="0"/>
                <a:cs typeface="Arial" panose="020B0604020202020204" pitchFamily="34" charset="0"/>
              </a:rPr>
              <a:t>f(</a:t>
            </a:r>
            <a:r>
              <a:rPr lang="en-US" sz="2370" i="1" dirty="0" smtClean="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a:latin typeface="Arial" panose="020B0604020202020204" pitchFamily="34" charset="0"/>
                <a:cs typeface="Arial" panose="020B0604020202020204" pitchFamily="34" charset="0"/>
              </a:rPr>
              <a:t>+ 5 </a:t>
            </a:r>
            <a:r>
              <a:rPr lang="en-US" sz="2370" dirty="0" smtClean="0">
                <a:latin typeface="Arial" panose="020B0604020202020204" pitchFamily="34" charset="0"/>
                <a:cs typeface="Arial" panose="020B0604020202020204" pitchFamily="34" charset="0"/>
              </a:rPr>
              <a:t>	</a:t>
            </a:r>
            <a:r>
              <a:rPr lang="en-US" sz="2370" dirty="0" smtClean="0">
                <a:solidFill>
                  <a:srgbClr val="C00000"/>
                </a:solidFill>
                <a:latin typeface="Arial" panose="020B0604020202020204" pitchFamily="34" charset="0"/>
                <a:cs typeface="Arial" panose="020B0604020202020204" pitchFamily="34" charset="0"/>
              </a:rPr>
              <a:t>b.</a:t>
            </a:r>
            <a:r>
              <a:rPr lang="en-US" sz="2370" dirty="0" smtClean="0">
                <a:latin typeface="Arial" panose="020B0604020202020204" pitchFamily="34" charset="0"/>
                <a:cs typeface="Arial" panose="020B0604020202020204" pitchFamily="34" charset="0"/>
              </a:rPr>
              <a:t> f(</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- 9</a:t>
            </a:r>
            <a:endParaRPr lang="en-US" sz="2370" dirty="0">
              <a:latin typeface="Arial" panose="020B0604020202020204" pitchFamily="34" charset="0"/>
              <a:cs typeface="Arial" panose="020B0604020202020204" pitchFamily="34" charset="0"/>
            </a:endParaRPr>
          </a:p>
          <a:p>
            <a:pPr marL="1084263" lvl="1" indent="-514350">
              <a:spcAft>
                <a:spcPts val="0"/>
              </a:spcAft>
              <a:buClr>
                <a:srgbClr val="C00000"/>
              </a:buClr>
              <a:buFont typeface="+mj-lt"/>
              <a:buAutoNum type="alphaLcPeriod" startAt="3"/>
              <a:tabLst>
                <a:tab pos="914400" algn="l"/>
                <a:tab pos="2519363" algn="l"/>
              </a:tabLst>
            </a:pPr>
            <a:r>
              <a:rPr lang="en-US" sz="2370" dirty="0" smtClean="0">
                <a:latin typeface="Arial" panose="020B0604020202020204" pitchFamily="34" charset="0"/>
                <a:cs typeface="Arial" panose="020B0604020202020204" pitchFamily="34" charset="0"/>
              </a:rPr>
              <a:t>2f(</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smtClean="0">
                <a:solidFill>
                  <a:srgbClr val="C00000"/>
                </a:solidFill>
                <a:latin typeface="Arial" panose="020B0604020202020204" pitchFamily="34" charset="0"/>
                <a:cs typeface="Arial" panose="020B0604020202020204" pitchFamily="34" charset="0"/>
              </a:rPr>
              <a:t>d.</a:t>
            </a:r>
            <a:r>
              <a:rPr lang="en-US" sz="2370" dirty="0" smtClean="0">
                <a:latin typeface="Arial" panose="020B0604020202020204" pitchFamily="34" charset="0"/>
                <a:cs typeface="Arial" panose="020B0604020202020204" pitchFamily="34" charset="0"/>
              </a:rPr>
              <a:t> 7f(</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a:t>
            </a:r>
            <a:endParaRPr lang="en-US" sz="2370" dirty="0">
              <a:latin typeface="Arial" panose="020B0604020202020204" pitchFamily="34" charset="0"/>
              <a:cs typeface="Arial" panose="020B0604020202020204" pitchFamily="34" charset="0"/>
            </a:endParaRPr>
          </a:p>
          <a:p>
            <a:pPr marL="1084263" lvl="1" indent="-514350">
              <a:spcAft>
                <a:spcPts val="0"/>
              </a:spcAft>
              <a:buClr>
                <a:srgbClr val="C00000"/>
              </a:buClr>
              <a:buFont typeface="+mj-lt"/>
              <a:buAutoNum type="alphaLcPeriod" startAt="5"/>
              <a:tabLst>
                <a:tab pos="914400" algn="l"/>
                <a:tab pos="2519363" algn="l"/>
              </a:tabLst>
            </a:pPr>
            <a:r>
              <a:rPr lang="en-US" sz="2370" dirty="0" smtClean="0">
                <a:latin typeface="Arial" panose="020B0604020202020204" pitchFamily="34" charset="0"/>
                <a:cs typeface="Arial" panose="020B0604020202020204" pitchFamily="34" charset="0"/>
              </a:rPr>
              <a:t>f(2</a:t>
            </a:r>
            <a:r>
              <a:rPr lang="en-US" sz="2370" i="1" dirty="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 	</a:t>
            </a:r>
            <a:r>
              <a:rPr lang="en-US" sz="2370" dirty="0" smtClean="0">
                <a:solidFill>
                  <a:srgbClr val="C00000"/>
                </a:solidFill>
                <a:latin typeface="Arial" panose="020B0604020202020204" pitchFamily="34" charset="0"/>
                <a:cs typeface="Arial" panose="020B0604020202020204" pitchFamily="34" charset="0"/>
              </a:rPr>
              <a:t>f.</a:t>
            </a:r>
            <a:r>
              <a:rPr lang="en-US" sz="2370" dirty="0" smtClean="0">
                <a:latin typeface="Arial" panose="020B0604020202020204" pitchFamily="34" charset="0"/>
                <a:cs typeface="Arial" panose="020B0604020202020204" pitchFamily="34" charset="0"/>
              </a:rPr>
              <a:t>  f(4</a:t>
            </a:r>
            <a:r>
              <a:rPr lang="en-US" sz="2370" i="1" dirty="0" smtClean="0">
                <a:latin typeface="Arial" panose="020B0604020202020204" pitchFamily="34" charset="0"/>
                <a:cs typeface="Arial" panose="020B0604020202020204" pitchFamily="34" charset="0"/>
              </a:rPr>
              <a:t>x</a:t>
            </a:r>
            <a:r>
              <a:rPr lang="en-US" sz="2370" dirty="0" smtClean="0">
                <a:latin typeface="Arial" panose="020B0604020202020204" pitchFamily="34" charset="0"/>
                <a:cs typeface="Arial" panose="020B0604020202020204" pitchFamily="34" charset="0"/>
              </a:rPr>
              <a:t>)</a:t>
            </a:r>
            <a:endParaRPr lang="en-US" sz="2370" dirty="0">
              <a:latin typeface="Arial" panose="020B0604020202020204" pitchFamily="34" charset="0"/>
              <a:cs typeface="Arial" panose="020B0604020202020204" pitchFamily="34" charset="0"/>
            </a:endParaRPr>
          </a:p>
        </p:txBody>
      </p:sp>
      <p:sp>
        <p:nvSpPr>
          <p:cNvPr id="8" name="Rectangle 7"/>
          <p:cNvSpPr/>
          <p:nvPr/>
        </p:nvSpPr>
        <p:spPr>
          <a:xfrm flipH="1">
            <a:off x="267185" y="2780928"/>
            <a:ext cx="5204539"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Q10a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f(</a:t>
            </a:r>
            <a:r>
              <a:rPr lang="en-US" sz="2000" i="1" dirty="0" smtClean="0">
                <a:solidFill>
                  <a:schemeClr val="tx1"/>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i="1" dirty="0" smtClean="0">
                <a:solidFill>
                  <a:schemeClr val="tx1"/>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a:t>
            </a:r>
            <a:r>
              <a:rPr lang="en-US" sz="2000" i="1" dirty="0">
                <a:solidFill>
                  <a:schemeClr val="tx1"/>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+ 3) = 0. Solve for </a:t>
            </a:r>
            <a:r>
              <a:rPr lang="en-US" sz="2000" i="1" dirty="0" smtClean="0">
                <a:solidFill>
                  <a:schemeClr val="tx1"/>
                </a:solidFill>
                <a:latin typeface="Arial" panose="020B0604020202020204" pitchFamily="34" charset="0"/>
                <a:cs typeface="Arial" panose="020B0604020202020204" pitchFamily="34" charset="0"/>
              </a:rPr>
              <a:t>a.</a:t>
            </a:r>
            <a:endParaRPr lang="en-US"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flipH="1">
            <a:off x="251520" y="4983559"/>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pt-BR" sz="2400" dirty="0" smtClean="0">
                <a:solidFill>
                  <a:schemeClr val="tx1"/>
                </a:solidFill>
                <a:latin typeface="Arial" panose="020B0604020202020204" pitchFamily="34" charset="0"/>
                <a:cs typeface="Arial" panose="020B0604020202020204" pitchFamily="34" charset="0"/>
              </a:rPr>
              <a:t>f(</a:t>
            </a:r>
            <a:r>
              <a:rPr lang="pt-BR" sz="2400" i="1" dirty="0" smtClean="0">
                <a:solidFill>
                  <a:schemeClr val="tx1"/>
                </a:solidFill>
                <a:latin typeface="Arial" panose="020B0604020202020204" pitchFamily="34" charset="0"/>
                <a:cs typeface="Arial" panose="020B0604020202020204" pitchFamily="34" charset="0"/>
              </a:rPr>
              <a:t>x</a:t>
            </a:r>
            <a:r>
              <a:rPr lang="pt-BR" sz="2400" dirty="0" smtClean="0">
                <a:solidFill>
                  <a:schemeClr val="tx1"/>
                </a:solidFill>
                <a:latin typeface="Arial" panose="020B0604020202020204" pitchFamily="34" charset="0"/>
                <a:cs typeface="Arial" panose="020B0604020202020204" pitchFamily="34" charset="0"/>
              </a:rPr>
              <a:t>) + 5 </a:t>
            </a:r>
            <a:r>
              <a:rPr lang="pt-BR" sz="2400" dirty="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5</a:t>
            </a:r>
            <a:r>
              <a:rPr lang="pt-BR" sz="2400" i="1" dirty="0" smtClean="0">
                <a:solidFill>
                  <a:schemeClr val="tx1"/>
                </a:solidFill>
                <a:latin typeface="Arial" panose="020B0604020202020204" pitchFamily="34" charset="0"/>
                <a:cs typeface="Arial" panose="020B0604020202020204" pitchFamily="34" charset="0"/>
              </a:rPr>
              <a:t>x </a:t>
            </a:r>
            <a:r>
              <a:rPr lang="pt-BR" sz="2400" dirty="0" smtClean="0">
                <a:solidFill>
                  <a:schemeClr val="tx1"/>
                </a:solidFill>
                <a:latin typeface="Arial" panose="020B0604020202020204" pitchFamily="34" charset="0"/>
                <a:cs typeface="Arial" panose="020B0604020202020204" pitchFamily="34" charset="0"/>
              </a:rPr>
              <a:t>- 4 </a:t>
            </a:r>
            <a:r>
              <a:rPr lang="pt-BR" sz="2400" dirty="0">
                <a:solidFill>
                  <a:schemeClr val="tx1"/>
                </a:solidFill>
                <a:latin typeface="Arial" panose="020B0604020202020204" pitchFamily="34" charset="0"/>
                <a:cs typeface="Arial" panose="020B0604020202020204" pitchFamily="34" charset="0"/>
              </a:rPr>
              <a:t>+ 5 </a:t>
            </a:r>
            <a:r>
              <a:rPr lang="pt-BR" sz="2400" dirty="0" smtClean="0">
                <a:solidFill>
                  <a:schemeClr val="tx1"/>
                </a:solidFill>
                <a:latin typeface="Arial" panose="020B0604020202020204" pitchFamily="34" charset="0"/>
                <a:cs typeface="Arial" panose="020B0604020202020204" pitchFamily="34" charset="0"/>
              </a:rPr>
              <a:t>= __</a:t>
            </a:r>
            <a:endParaRPr lang="en-US" sz="2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933056"/>
            <a:ext cx="548640" cy="537090"/>
          </a:xfrm>
          <a:prstGeom prst="rect">
            <a:avLst/>
          </a:prstGeom>
        </p:spPr>
      </p:pic>
      <p:sp>
        <p:nvSpPr>
          <p:cNvPr id="10" name="Rectangle 9"/>
          <p:cNvSpPr/>
          <p:nvPr/>
        </p:nvSpPr>
        <p:spPr>
          <a:xfrm flipH="1">
            <a:off x="231557" y="5559623"/>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2f(</a:t>
            </a:r>
            <a:r>
              <a:rPr lang="pt-BR" sz="2400" i="1" dirty="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 </a:t>
            </a:r>
            <a:r>
              <a:rPr lang="pt-BR" sz="2400" dirty="0" smtClean="0">
                <a:solidFill>
                  <a:schemeClr val="tx1"/>
                </a:solidFill>
                <a:latin typeface="Arial" panose="020B0604020202020204" pitchFamily="34" charset="0"/>
                <a:cs typeface="Arial" panose="020B0604020202020204" pitchFamily="34" charset="0"/>
              </a:rPr>
              <a:t>2(5</a:t>
            </a:r>
            <a:r>
              <a:rPr lang="pt-BR" sz="2400" i="1" dirty="0" smtClean="0">
                <a:solidFill>
                  <a:schemeClr val="tx1"/>
                </a:solidFill>
                <a:latin typeface="Arial" panose="020B0604020202020204" pitchFamily="34" charset="0"/>
                <a:cs typeface="Arial" panose="020B0604020202020204" pitchFamily="34" charset="0"/>
              </a:rPr>
              <a:t>x </a:t>
            </a:r>
            <a:r>
              <a:rPr lang="pt-BR" sz="2400" dirty="0" smtClean="0">
                <a:solidFill>
                  <a:schemeClr val="tx1"/>
                </a:solidFill>
                <a:latin typeface="Arial" panose="020B0604020202020204" pitchFamily="34" charset="0"/>
                <a:cs typeface="Arial" panose="020B0604020202020204" pitchFamily="34" charset="0"/>
              </a:rPr>
              <a:t>- 4</a:t>
            </a:r>
            <a:r>
              <a:rPr lang="pt-BR" sz="2400" dirty="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 _____</a:t>
            </a:r>
            <a:endParaRPr lang="en-US" sz="24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flipH="1">
            <a:off x="251520" y="6093296"/>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Q11e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Replace </a:t>
            </a:r>
            <a:r>
              <a:rPr lang="pt-BR" sz="2400" i="1" dirty="0" smtClean="0">
                <a:solidFill>
                  <a:schemeClr val="tx1"/>
                </a:solidFill>
                <a:latin typeface="Arial" panose="020B0604020202020204" pitchFamily="34" charset="0"/>
                <a:cs typeface="Arial" panose="020B0604020202020204" pitchFamily="34" charset="0"/>
              </a:rPr>
              <a:t>x</a:t>
            </a:r>
            <a:r>
              <a:rPr lang="pt-BR" sz="2400" dirty="0" smtClean="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by </a:t>
            </a:r>
            <a:r>
              <a:rPr lang="pt-BR" sz="2400" dirty="0" smtClean="0">
                <a:solidFill>
                  <a:schemeClr val="tx1"/>
                </a:solidFill>
                <a:latin typeface="Arial" panose="020B0604020202020204" pitchFamily="34" charset="0"/>
                <a:cs typeface="Arial" panose="020B0604020202020204" pitchFamily="34" charset="0"/>
              </a:rPr>
              <a:t>2</a:t>
            </a:r>
            <a:r>
              <a:rPr lang="pt-BR" sz="2400" i="1" dirty="0" smtClean="0">
                <a:solidFill>
                  <a:schemeClr val="tx1"/>
                </a:solidFill>
                <a:latin typeface="Arial" panose="020B0604020202020204" pitchFamily="34" charset="0"/>
                <a:cs typeface="Arial" panose="020B0604020202020204" pitchFamily="34" charset="0"/>
              </a:rPr>
              <a:t>x</a:t>
            </a:r>
            <a:r>
              <a:rPr lang="pt-BR" sz="24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262334"/>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544</a:t>
            </a:r>
            <a:endParaRPr lang="en-GB" sz="1400" b="1" dirty="0">
              <a:latin typeface="Calibri" panose="020F0502020204030204" pitchFamily="34" charset="0"/>
            </a:endParaRPr>
          </a:p>
        </p:txBody>
      </p:sp>
      <p:sp>
        <p:nvSpPr>
          <p:cNvPr id="3" name="Rectangle 2"/>
          <p:cNvSpPr/>
          <p:nvPr/>
        </p:nvSpPr>
        <p:spPr>
          <a:xfrm>
            <a:off x="251520" y="1214129"/>
            <a:ext cx="5256584" cy="3539430"/>
          </a:xfrm>
          <a:prstGeom prst="rect">
            <a:avLst/>
          </a:prstGeom>
        </p:spPr>
        <p:txBody>
          <a:bodyPr wrap="square">
            <a:spAutoFit/>
          </a:bodyPr>
          <a:lstStyle/>
          <a:p>
            <a:pPr marL="569913" indent="-569913">
              <a:spcAft>
                <a:spcPts val="0"/>
              </a:spcAft>
              <a:buClr>
                <a:srgbClr val="C00000"/>
              </a:buClr>
              <a:buFont typeface="+mj-lt"/>
              <a:buAutoNum type="arabicPeriod" startAt="12"/>
              <a:tabLst>
                <a:tab pos="914400" algn="l"/>
                <a:tab pos="2519363" algn="l"/>
              </a:tabLst>
            </a:pPr>
            <a:r>
              <a:rPr lang="en-US" sz="2800" dirty="0">
                <a:latin typeface="Arial" panose="020B0604020202020204" pitchFamily="34" charset="0"/>
                <a:cs typeface="Arial" panose="020B0604020202020204" pitchFamily="34" charset="0"/>
              </a:rPr>
              <a:t>h(</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3</a:t>
            </a:r>
            <a:r>
              <a:rPr lang="en-US" sz="2800" i="1" dirty="0">
                <a:latin typeface="Arial" panose="020B0604020202020204" pitchFamily="34" charset="0"/>
                <a:cs typeface="Arial" panose="020B0604020202020204" pitchFamily="34" charset="0"/>
              </a:rPr>
              <a:t>x</a:t>
            </a:r>
            <a:r>
              <a:rPr lang="en-US" sz="2800" baseline="30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- 4. Write out in full</a:t>
            </a:r>
          </a:p>
          <a:p>
            <a:pPr marL="1027113" lvl="1" indent="-457200">
              <a:spcAft>
                <a:spcPts val="0"/>
              </a:spcAft>
              <a:buClr>
                <a:srgbClr val="C00000"/>
              </a:buClr>
              <a:buFont typeface="+mj-lt"/>
              <a:buAutoNum type="alphaLcPeriod"/>
              <a:tabLst>
                <a:tab pos="914400" algn="l"/>
                <a:tab pos="2519363" algn="l"/>
              </a:tabLst>
            </a:pPr>
            <a:r>
              <a:rPr lang="en-US" sz="2800" dirty="0" smtClean="0">
                <a:latin typeface="Arial" panose="020B0604020202020204" pitchFamily="34" charset="0"/>
                <a:cs typeface="Arial" panose="020B0604020202020204" pitchFamily="34" charset="0"/>
              </a:rPr>
              <a:t>h(</a:t>
            </a:r>
            <a:r>
              <a:rPr lang="en-US" sz="2800" i="1" dirty="0" smtClean="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+ 7 </a:t>
            </a:r>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2h(</a:t>
            </a:r>
            <a:r>
              <a:rPr lang="en-US" sz="2800" i="1" dirty="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p>
          <a:p>
            <a:pPr marL="1027113" lvl="1" indent="-457200">
              <a:spcAft>
                <a:spcPts val="0"/>
              </a:spcAft>
              <a:buClr>
                <a:srgbClr val="C00000"/>
              </a:buClr>
              <a:buFont typeface="+mj-lt"/>
              <a:buAutoNum type="alphaLcPeriod" startAt="3"/>
              <a:tabLst>
                <a:tab pos="914400" algn="l"/>
                <a:tab pos="2519363" algn="l"/>
              </a:tabLst>
            </a:pPr>
            <a:r>
              <a:rPr lang="en-US" sz="2800" dirty="0" smtClean="0">
                <a:latin typeface="Arial" panose="020B0604020202020204" pitchFamily="34" charset="0"/>
                <a:cs typeface="Arial" panose="020B0604020202020204" pitchFamily="34" charset="0"/>
              </a:rPr>
              <a:t>h(2</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569913" lvl="1">
              <a:spcAft>
                <a:spcPts val="0"/>
              </a:spcAft>
              <a:buClr>
                <a:srgbClr val="C00000"/>
              </a:buClr>
              <a:tabLst>
                <a:tab pos="914400" algn="l"/>
                <a:tab pos="2519363" algn="l"/>
              </a:tabLst>
            </a:pPr>
            <a:r>
              <a:rPr lang="en-US" sz="2800" b="1" dirty="0" smtClean="0">
                <a:solidFill>
                  <a:srgbClr val="C00000"/>
                </a:solidFill>
                <a:latin typeface="Arial" panose="020B0604020202020204" pitchFamily="34" charset="0"/>
                <a:cs typeface="Arial" panose="020B0604020202020204" pitchFamily="34" charset="0"/>
              </a:rPr>
              <a:t>Discussion </a:t>
            </a:r>
            <a:r>
              <a:rPr lang="en-US" sz="2800" dirty="0">
                <a:latin typeface="Arial" panose="020B0604020202020204" pitchFamily="34" charset="0"/>
                <a:cs typeface="Arial" panose="020B0604020202020204" pitchFamily="34" charset="0"/>
              </a:rPr>
              <a:t>What do you notice about your answer to part </a:t>
            </a:r>
            <a:r>
              <a:rPr lang="en-US" sz="2800" b="1" dirty="0">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Explain why this happens.</a:t>
            </a:r>
          </a:p>
        </p:txBody>
      </p:sp>
      <p:grpSp>
        <p:nvGrpSpPr>
          <p:cNvPr id="14" name="Group 13"/>
          <p:cNvGrpSpPr/>
          <p:nvPr/>
        </p:nvGrpSpPr>
        <p:grpSpPr>
          <a:xfrm>
            <a:off x="251520" y="4941168"/>
            <a:ext cx="5213924" cy="1610017"/>
            <a:chOff x="150164" y="6494199"/>
            <a:chExt cx="5213924" cy="1610017"/>
          </a:xfrm>
        </p:grpSpPr>
        <p:sp>
          <p:nvSpPr>
            <p:cNvPr id="15" name="Rectangle 14"/>
            <p:cNvSpPr/>
            <p:nvPr/>
          </p:nvSpPr>
          <p:spPr>
            <a:xfrm flipH="1">
              <a:off x="150164" y="6673055"/>
              <a:ext cx="5213924"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err="1">
                  <a:solidFill>
                    <a:schemeClr val="tx1"/>
                  </a:solidFill>
                  <a:latin typeface="Arial" panose="020B0604020202020204" pitchFamily="34" charset="0"/>
                  <a:cs typeface="Arial" panose="020B0604020202020204" pitchFamily="34" charset="0"/>
                </a:rPr>
                <a:t>fg</a:t>
              </a:r>
              <a:r>
                <a:rPr lang="en-US" sz="2400" dirty="0">
                  <a:solidFill>
                    <a:schemeClr val="tx1"/>
                  </a:solidFill>
                  <a:latin typeface="Arial" panose="020B0604020202020204" pitchFamily="34" charset="0"/>
                  <a:cs typeface="Arial" panose="020B0604020202020204" pitchFamily="34" charset="0"/>
                </a:rPr>
                <a:t> is a composite function. To work out </a:t>
              </a:r>
              <a:r>
                <a:rPr lang="en-US" sz="2400" dirty="0" err="1">
                  <a:solidFill>
                    <a:schemeClr val="tx1"/>
                  </a:solidFill>
                  <a:latin typeface="Arial" panose="020B0604020202020204" pitchFamily="34" charset="0"/>
                  <a:cs typeface="Arial" panose="020B0604020202020204" pitchFamily="34" charset="0"/>
                </a:rPr>
                <a:t>fg</a:t>
              </a:r>
              <a:r>
                <a:rPr lang="en-US" sz="2400" dirty="0">
                  <a:solidFill>
                    <a:schemeClr val="tx1"/>
                  </a:solidFill>
                  <a:latin typeface="Arial" panose="020B0604020202020204" pitchFamily="34" charset="0"/>
                  <a:cs typeface="Arial" panose="020B0604020202020204" pitchFamily="34" charset="0"/>
                </a:rPr>
                <a:t>(x), first work out g(x) and then substitute your answer into f(x).</a:t>
              </a:r>
            </a:p>
          </p:txBody>
        </p:sp>
        <p:sp>
          <p:nvSpPr>
            <p:cNvPr id="16" name="Pentagon 15"/>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6</a:t>
              </a:r>
              <a:endParaRPr lang="en-US" sz="2400" b="1" dirty="0">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714236267"/>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544</a:t>
            </a:r>
            <a:endParaRPr lang="en-GB" sz="1400" b="1" dirty="0">
              <a:latin typeface="Calibri" panose="020F0502020204030204" pitchFamily="34" charset="0"/>
            </a:endParaRPr>
          </a:p>
        </p:txBody>
      </p:sp>
      <p:sp>
        <p:nvSpPr>
          <p:cNvPr id="3" name="Rectangle 2"/>
          <p:cNvSpPr/>
          <p:nvPr/>
        </p:nvSpPr>
        <p:spPr>
          <a:xfrm>
            <a:off x="251520" y="1214129"/>
            <a:ext cx="5256584" cy="4524315"/>
          </a:xfrm>
          <a:prstGeom prst="rect">
            <a:avLst/>
          </a:prstGeom>
        </p:spPr>
        <p:txBody>
          <a:bodyPr wrap="square">
            <a:spAutoFit/>
          </a:bodyPr>
          <a:lstStyle/>
          <a:p>
            <a:pPr marL="569913" indent="-569913">
              <a:spcAft>
                <a:spcPts val="0"/>
              </a:spcAft>
              <a:buClr>
                <a:srgbClr val="C00000"/>
              </a:buClr>
              <a:buFont typeface="+mj-lt"/>
              <a:buAutoNum type="arabicPeriod" startAt="13"/>
              <a:tabLst>
                <a:tab pos="914400" algn="l"/>
                <a:tab pos="2519363" algn="l"/>
              </a:tabLst>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6 – 2</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g(</a:t>
            </a:r>
            <a:r>
              <a:rPr lang="en-US" sz="2400" i="1" dirty="0" smtClean="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+ 7. Work out </a:t>
            </a:r>
            <a:endParaRPr lang="en-US" sz="2400" dirty="0" smtClean="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a:tabLst>
                <a:tab pos="2519363" algn="l"/>
              </a:tabLst>
            </a:pPr>
            <a:r>
              <a:rPr lang="en-US" sz="2400" dirty="0" smtClean="0">
                <a:latin typeface="Arial" panose="020B0604020202020204" pitchFamily="34" charset="0"/>
                <a:cs typeface="Arial" panose="020B0604020202020204" pitchFamily="34" charset="0"/>
              </a:rPr>
              <a:t>gf(2</a:t>
            </a:r>
            <a:r>
              <a:rPr lang="en-US" sz="2400" dirty="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gf(7)</a:t>
            </a:r>
          </a:p>
          <a:p>
            <a:pPr marL="1027113" lvl="1" indent="-457200">
              <a:spcAft>
                <a:spcPts val="0"/>
              </a:spcAft>
              <a:buClr>
                <a:srgbClr val="C00000"/>
              </a:buClr>
              <a:buFont typeface="+mj-lt"/>
              <a:buAutoNum type="alphaLcPeriod" startAt="3"/>
              <a:tabLst>
                <a:tab pos="2519363" algn="l"/>
              </a:tabLst>
            </a:pPr>
            <a:r>
              <a:rPr lang="en-US" sz="2400" dirty="0" err="1" smtClean="0">
                <a:latin typeface="Arial" panose="020B0604020202020204" pitchFamily="34" charset="0"/>
                <a:cs typeface="Arial" panose="020B0604020202020204" pitchFamily="34" charset="0"/>
              </a:rPr>
              <a:t>fg</a:t>
            </a:r>
            <a:r>
              <a:rPr lang="en-US" sz="2400" dirty="0" smtClean="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fg</a:t>
            </a:r>
            <a:r>
              <a:rPr lang="en-US" sz="2400" dirty="0" smtClean="0">
                <a:latin typeface="Arial" panose="020B0604020202020204" pitchFamily="34" charset="0"/>
                <a:cs typeface="Arial" panose="020B0604020202020204" pitchFamily="34" charset="0"/>
              </a:rPr>
              <a:t>(5)</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569913" indent="-569913">
              <a:spcAft>
                <a:spcPts val="0"/>
              </a:spcAft>
              <a:buClr>
                <a:srgbClr val="C00000"/>
              </a:buClr>
              <a:buFont typeface="+mj-lt"/>
              <a:buAutoNum type="arabicPeriod" startAt="13"/>
              <a:tabLst>
                <a:tab pos="2519363" algn="l"/>
              </a:tabLst>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a:t>
            </a:r>
            <a:r>
              <a:rPr lang="en-US" sz="2400" i="1" dirty="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4</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- 3, </a:t>
            </a:r>
            <a:r>
              <a:rPr lang="en-US" sz="2400" dirty="0" smtClean="0">
                <a:latin typeface="Arial" panose="020B0604020202020204" pitchFamily="34" charset="0"/>
                <a:cs typeface="Arial" panose="020B0604020202020204" pitchFamily="34" charset="0"/>
              </a:rPr>
              <a:t>g(</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10 - </a:t>
            </a:r>
            <a:r>
              <a:rPr lang="en-US" sz="2400" i="1" dirty="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h(</a:t>
            </a:r>
            <a:r>
              <a:rPr lang="en-US" sz="2400" i="1" dirty="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x</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+ 7. Work out </a:t>
            </a:r>
            <a:endParaRPr lang="en-US" sz="2400" dirty="0" smtClean="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a:tabLst>
                <a:tab pos="2519363" algn="l"/>
              </a:tabLst>
            </a:pPr>
            <a:r>
              <a:rPr lang="en-US" sz="2400" dirty="0" smtClean="0">
                <a:latin typeface="Arial" panose="020B0604020202020204" pitchFamily="34" charset="0"/>
                <a:cs typeface="Arial" panose="020B0604020202020204" pitchFamily="34" charset="0"/>
              </a:rPr>
              <a:t>gf(</a:t>
            </a:r>
            <a:r>
              <a:rPr lang="en-US" sz="2400" i="1" dirty="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fg</a:t>
            </a:r>
            <a:r>
              <a:rPr 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t>
            </a:r>
          </a:p>
          <a:p>
            <a:pPr marL="1027113" lvl="1" indent="-457200">
              <a:spcAft>
                <a:spcPts val="0"/>
              </a:spcAft>
              <a:buClr>
                <a:srgbClr val="C00000"/>
              </a:buClr>
              <a:buFont typeface="+mj-lt"/>
              <a:buAutoNum type="alphaLcPeriod" startAt="3"/>
              <a:tabLst>
                <a:tab pos="2519363" algn="l"/>
              </a:tabLst>
            </a:pPr>
            <a:r>
              <a:rPr lang="en-US" sz="2400" dirty="0" err="1" smtClean="0">
                <a:latin typeface="Arial" panose="020B0604020202020204" pitchFamily="34" charset="0"/>
                <a:cs typeface="Arial" panose="020B0604020202020204" pitchFamily="34" charset="0"/>
              </a:rPr>
              <a:t>fh</a:t>
            </a:r>
            <a:r>
              <a:rPr 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hf</a:t>
            </a:r>
            <a:r>
              <a:rPr 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t>
            </a:r>
          </a:p>
          <a:p>
            <a:pPr marL="1027113" lvl="1" indent="-457200">
              <a:spcAft>
                <a:spcPts val="0"/>
              </a:spcAft>
              <a:buClr>
                <a:srgbClr val="C00000"/>
              </a:buClr>
              <a:buFont typeface="+mj-lt"/>
              <a:buAutoNum type="alphaLcPeriod" startAt="5"/>
              <a:tabLst>
                <a:tab pos="2519363" algn="l"/>
              </a:tabLst>
            </a:pPr>
            <a:r>
              <a:rPr lang="en-US" sz="2400" dirty="0" err="1" smtClean="0">
                <a:latin typeface="Arial" panose="020B0604020202020204" pitchFamily="34" charset="0"/>
                <a:cs typeface="Arial" panose="020B0604020202020204" pitchFamily="34" charset="0"/>
              </a:rPr>
              <a:t>gh</a:t>
            </a:r>
            <a:r>
              <a:rPr lang="en-US" sz="2400" dirty="0" smtClean="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  hg(</a:t>
            </a:r>
            <a:r>
              <a:rPr lang="en-US" sz="2400" i="1" dirty="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251520" y="2886035"/>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Q13a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First work out </a:t>
            </a:r>
            <a:r>
              <a:rPr lang="en-US" sz="2400" dirty="0" smtClean="0">
                <a:solidFill>
                  <a:schemeClr val="tx1"/>
                </a:solidFill>
                <a:latin typeface="Arial" panose="020B0604020202020204" pitchFamily="34" charset="0"/>
                <a:cs typeface="Arial" panose="020B0604020202020204" pitchFamily="34" charset="0"/>
              </a:rPr>
              <a:t>f(2</a:t>
            </a:r>
            <a:r>
              <a:rPr lang="en-US" sz="2400" dirty="0">
                <a:solidFill>
                  <a:schemeClr val="tx1"/>
                </a:solidFill>
                <a:latin typeface="Arial" panose="020B0604020202020204" pitchFamily="34" charset="0"/>
                <a:cs typeface="Arial" panose="020B0604020202020204" pitchFamily="34" charset="0"/>
              </a:rPr>
              <a:t>) and then substitute your answer into g(</a:t>
            </a:r>
            <a:r>
              <a:rPr lang="en-US" sz="2400" i="1" dirty="0">
                <a:solidFill>
                  <a:schemeClr val="tx1"/>
                </a:solidFill>
                <a:latin typeface="Arial" panose="020B0604020202020204" pitchFamily="34" charset="0"/>
                <a:cs typeface="Arial" panose="020B0604020202020204" pitchFamily="34" charset="0"/>
              </a:rPr>
              <a:t>x</a:t>
            </a:r>
            <a:r>
              <a:rPr lang="en-US" sz="2400" dirty="0">
                <a:solidFill>
                  <a:schemeClr val="tx1"/>
                </a:solidFill>
                <a:latin typeface="Arial" panose="020B0604020202020204" pitchFamily="34" charset="0"/>
                <a:cs typeface="Arial" panose="020B0604020202020204" pitchFamily="34" charset="0"/>
              </a:rPr>
              <a:t>).</a:t>
            </a:r>
          </a:p>
        </p:txBody>
      </p:sp>
      <p:sp>
        <p:nvSpPr>
          <p:cNvPr id="17" name="Rectangle 16"/>
          <p:cNvSpPr/>
          <p:nvPr/>
        </p:nvSpPr>
        <p:spPr>
          <a:xfrm flipH="1">
            <a:off x="251520" y="5817458"/>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Q14a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gf(</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means substitute f(</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for </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in g(</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 gf(</a:t>
            </a:r>
            <a:r>
              <a:rPr lang="en-US" sz="2000" i="1" dirty="0" smtClean="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 g(4</a:t>
            </a:r>
            <a:r>
              <a:rPr lang="en-US" sz="2000" i="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 - 3) = 10 - </a:t>
            </a:r>
            <a:r>
              <a:rPr lang="en-US" sz="2000" dirty="0" smtClean="0">
                <a:solidFill>
                  <a:schemeClr val="tx1"/>
                </a:solidFill>
                <a:latin typeface="Arial" panose="020B0604020202020204" pitchFamily="34" charset="0"/>
                <a:cs typeface="Arial" panose="020B0604020202020204" pitchFamily="34" charset="0"/>
              </a:rPr>
              <a:t>(4x </a:t>
            </a:r>
            <a:r>
              <a:rPr lang="en-US" sz="2000" dirty="0">
                <a:solidFill>
                  <a:schemeClr val="tx1"/>
                </a:solidFill>
                <a:latin typeface="Arial" panose="020B0604020202020204" pitchFamily="34" charset="0"/>
                <a:cs typeface="Arial" panose="020B0604020202020204" pitchFamily="34" charset="0"/>
              </a:rPr>
              <a:t>- 3) </a:t>
            </a:r>
            <a:r>
              <a:rPr lang="en-US" sz="2000" dirty="0" smtClean="0">
                <a:solidFill>
                  <a:schemeClr val="tx1"/>
                </a:solidFill>
                <a:latin typeface="Arial" panose="020B0604020202020204" pitchFamily="34" charset="0"/>
                <a:cs typeface="Arial" panose="020B0604020202020204" pitchFamily="34" charset="0"/>
              </a:rPr>
              <a:t>= ___</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32988"/>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544</a:t>
            </a:r>
            <a:endParaRPr lang="en-GB" sz="1400" b="1" dirty="0">
              <a:latin typeface="Calibri" panose="020F0502020204030204" pitchFamily="34" charset="0"/>
            </a:endParaRPr>
          </a:p>
        </p:txBody>
      </p:sp>
      <p:sp>
        <p:nvSpPr>
          <p:cNvPr id="13" name="Round Diagonal Corner Rectangle 12"/>
          <p:cNvSpPr/>
          <p:nvPr/>
        </p:nvSpPr>
        <p:spPr>
          <a:xfrm>
            <a:off x="179512" y="2564904"/>
            <a:ext cx="8712968" cy="4032448"/>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179514" y="2564904"/>
            <a:ext cx="8712966"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Example 5</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51520" y="3068959"/>
                <a:ext cx="5328592" cy="3325269"/>
              </a:xfrm>
              <a:prstGeom prst="rect">
                <a:avLst/>
              </a:prstGeom>
            </p:spPr>
            <p:txBody>
              <a:bodyPr wrap="square">
                <a:spAutoFit/>
              </a:bodyPr>
              <a:lstStyle/>
              <a:p>
                <a:pPr>
                  <a:spcAft>
                    <a:spcPts val="0"/>
                  </a:spcAft>
                  <a:tabLst>
                    <a:tab pos="4972050" algn="r"/>
                  </a:tabLst>
                </a:pPr>
                <a:r>
                  <a:rPr lang="en-US" sz="2400" dirty="0" smtClean="0"/>
                  <a:t>Find the inverse function of </a:t>
                </a:r>
                <a:r>
                  <a:rPr lang="en-US" sz="2400" i="1" dirty="0" smtClean="0"/>
                  <a:t>x</a:t>
                </a:r>
                <a:r>
                  <a:rPr lang="en-US" sz="2400" dirty="0" smtClean="0"/>
                  <a:t> → 5</a:t>
                </a:r>
                <a:r>
                  <a:rPr lang="en-US" sz="2400" i="1" dirty="0" smtClean="0"/>
                  <a:t>x</a:t>
                </a:r>
                <a:r>
                  <a:rPr lang="en-US" sz="2400" dirty="0" smtClean="0"/>
                  <a:t> </a:t>
                </a:r>
                <a:r>
                  <a:rPr lang="en-US" sz="2400" dirty="0"/>
                  <a:t>- 1</a:t>
                </a:r>
              </a:p>
              <a:p>
                <a:r>
                  <a:rPr lang="en-US" sz="1400" dirty="0" smtClean="0">
                    <a:solidFill>
                      <a:srgbClr val="0070C0"/>
                    </a:solidFill>
                    <a:latin typeface="Comic Sans MS" panose="030F0702030302020204" pitchFamily="66" charset="0"/>
                  </a:rPr>
                  <a:t/>
                </a:r>
                <a:br>
                  <a:rPr lang="en-US" sz="1400" dirty="0" smtClean="0">
                    <a:solidFill>
                      <a:srgbClr val="0070C0"/>
                    </a:solidFill>
                    <a:latin typeface="Comic Sans MS" panose="030F0702030302020204" pitchFamily="66" charset="0"/>
                  </a:rPr>
                </a:br>
                <a:r>
                  <a:rPr lang="en-US" sz="2400" i="1" dirty="0">
                    <a:solidFill>
                      <a:srgbClr val="0070C0"/>
                    </a:solidFill>
                    <a:latin typeface="Comic Sans MS" panose="030F0702030302020204" pitchFamily="66" charset="0"/>
                  </a:rPr>
                  <a:t>x → </a:t>
                </a:r>
                <a:r>
                  <a:rPr lang="en-US" sz="2400" i="1" dirty="0" smtClean="0">
                    <a:solidFill>
                      <a:srgbClr val="0070C0"/>
                    </a:solidFill>
                    <a:latin typeface="Comic Sans MS" panose="030F0702030302020204" pitchFamily="66" charset="0"/>
                  </a:rPr>
                  <a:t>              →             → </a:t>
                </a:r>
                <a:r>
                  <a:rPr lang="en-US" sz="2400" dirty="0" smtClean="0">
                    <a:solidFill>
                      <a:srgbClr val="0070C0"/>
                    </a:solidFill>
                    <a:latin typeface="Comic Sans MS" panose="030F0702030302020204" pitchFamily="66" charset="0"/>
                  </a:rPr>
                  <a:t>5</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- 1</a:t>
                </a:r>
              </a:p>
              <a:p>
                <a:pPr>
                  <a:tabLst>
                    <a:tab pos="1254125" algn="l"/>
                  </a:tabLst>
                </a:pPr>
                <a:r>
                  <a:rPr lang="en-US" dirty="0" smtClean="0">
                    <a:solidFill>
                      <a:srgbClr val="0070C0"/>
                    </a:solidFill>
                    <a:latin typeface="Comic Sans MS" panose="030F0702030302020204" pitchFamily="66" charset="0"/>
                  </a:rPr>
                  <a:t/>
                </a:r>
                <a:br>
                  <a:rPr lang="en-US" dirty="0" smtClean="0">
                    <a:solidFill>
                      <a:srgbClr val="0070C0"/>
                    </a:solidFill>
                    <a:latin typeface="Comic Sans MS" panose="030F0702030302020204" pitchFamily="66" charset="0"/>
                  </a:rPr>
                </a:br>
                <a:endParaRPr lang="en-US" dirty="0" smtClean="0">
                  <a:solidFill>
                    <a:srgbClr val="0070C0"/>
                  </a:solidFill>
                  <a:latin typeface="Comic Sans MS" panose="030F0702030302020204" pitchFamily="66" charset="0"/>
                </a:endParaRPr>
              </a:p>
              <a:p>
                <a:pPr>
                  <a:tabLst>
                    <a:tab pos="1254125" algn="l"/>
                  </a:tabLst>
                </a:pPr>
                <a14:m>
                  <m:oMath xmlns:m="http://schemas.openxmlformats.org/officeDocument/2006/math">
                    <m:f>
                      <m:fPr>
                        <m:ctrlPr>
                          <a:rPr lang="en-US" sz="2400" i="1" smtClean="0">
                            <a:solidFill>
                              <a:srgbClr val="0070C0"/>
                            </a:solidFill>
                            <a:latin typeface="Cambria Math" panose="02040503050406030204" pitchFamily="18" charset="0"/>
                            <a:cs typeface="Arial" panose="020B0604020202020204" pitchFamily="34" charset="0"/>
                          </a:rPr>
                        </m:ctrlPr>
                      </m:fPr>
                      <m:num>
                        <m:r>
                          <m:rPr>
                            <m:sty m:val="p"/>
                          </m:rPr>
                          <a:rPr lang="en-US" sz="2400" b="0" i="0" smtClean="0">
                            <a:solidFill>
                              <a:srgbClr val="0070C0"/>
                            </a:solidFill>
                            <a:latin typeface="Cambria Math" panose="02040503050406030204" pitchFamily="18" charset="0"/>
                            <a:cs typeface="Arial" panose="020B0604020202020204" pitchFamily="34" charset="0"/>
                          </a:rPr>
                          <m:t>x</m:t>
                        </m:r>
                        <m:r>
                          <a:rPr lang="en-US" sz="2400" b="0" i="0" smtClean="0">
                            <a:solidFill>
                              <a:srgbClr val="0070C0"/>
                            </a:solidFill>
                            <a:latin typeface="Cambria Math" panose="02040503050406030204" pitchFamily="18" charset="0"/>
                            <a:cs typeface="Arial" panose="020B0604020202020204" pitchFamily="34" charset="0"/>
                          </a:rPr>
                          <m:t> + 1</m:t>
                        </m:r>
                      </m:num>
                      <m:den>
                        <m:r>
                          <a:rPr lang="en-US" sz="2400" b="0" i="0" smtClean="0">
                            <a:solidFill>
                              <a:srgbClr val="0070C0"/>
                            </a:solidFill>
                            <a:latin typeface="Cambria Math" panose="02040503050406030204" pitchFamily="18" charset="0"/>
                            <a:cs typeface="Arial" panose="020B0604020202020204" pitchFamily="34" charset="0"/>
                          </a:rPr>
                          <m:t>5</m:t>
                        </m:r>
                      </m:den>
                    </m:f>
                  </m:oMath>
                </a14:m>
                <a:r>
                  <a:rPr lang="en-US"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            ← </a:t>
                </a:r>
                <a:r>
                  <a:rPr lang="en-US" sz="2400" i="1" dirty="0" smtClean="0">
                    <a:solidFill>
                      <a:srgbClr val="0070C0"/>
                    </a:solidFill>
                    <a:latin typeface="Comic Sans MS" panose="030F0702030302020204" pitchFamily="66" charset="0"/>
                  </a:rPr>
                  <a:t>x</a:t>
                </a:r>
                <a:br>
                  <a:rPr lang="en-US" sz="2400" i="1" dirty="0" smtClean="0">
                    <a:solidFill>
                      <a:srgbClr val="0070C0"/>
                    </a:solidFill>
                    <a:latin typeface="Comic Sans MS" panose="030F0702030302020204" pitchFamily="66" charset="0"/>
                  </a:rPr>
                </a:br>
                <a:endParaRPr lang="en-US" sz="2000" i="1" dirty="0">
                  <a:solidFill>
                    <a:srgbClr val="0070C0"/>
                  </a:solidFill>
                  <a:latin typeface="Comic Sans MS" panose="030F0702030302020204" pitchFamily="66" charset="0"/>
                </a:endParaRPr>
              </a:p>
              <a:p>
                <a:pPr>
                  <a:tabLst>
                    <a:tab pos="1254125" algn="l"/>
                  </a:tabLst>
                </a:pPr>
                <a:r>
                  <a:rPr lang="en-US" sz="2400" dirty="0" smtClean="0">
                    <a:solidFill>
                      <a:srgbClr val="0070C0"/>
                    </a:solidFill>
                    <a:latin typeface="Comic Sans MS" panose="030F0702030302020204" pitchFamily="66" charset="0"/>
                  </a:rPr>
                  <a:t>The </a:t>
                </a:r>
                <a:r>
                  <a:rPr lang="en-US" sz="2400" dirty="0">
                    <a:solidFill>
                      <a:srgbClr val="0070C0"/>
                    </a:solidFill>
                    <a:latin typeface="Comic Sans MS" panose="030F0702030302020204" pitchFamily="66" charset="0"/>
                  </a:rPr>
                  <a:t>inverse function of </a:t>
                </a:r>
                <a:r>
                  <a:rPr lang="en-US" sz="2400" dirty="0" smtClean="0">
                    <a:solidFill>
                      <a:srgbClr val="0070C0"/>
                    </a:solidFill>
                    <a:latin typeface="Comic Sans MS" panose="030F0702030302020204" pitchFamily="66" charset="0"/>
                  </a:rPr>
                  <a:t>x </a:t>
                </a:r>
                <a:r>
                  <a:rPr lang="en-US" sz="2400" i="1" dirty="0">
                    <a:solidFill>
                      <a:srgbClr val="0070C0"/>
                    </a:solidFill>
                    <a:latin typeface="Comic Sans MS" panose="030F0702030302020204" pitchFamily="66" charset="0"/>
                  </a:rPr>
                  <a:t>→</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5</a:t>
                </a:r>
                <a:r>
                  <a:rPr lang="en-US" sz="2400" i="1" dirty="0">
                    <a:solidFill>
                      <a:srgbClr val="0070C0"/>
                    </a:solidFill>
                    <a:latin typeface="Comic Sans MS" panose="030F0702030302020204" pitchFamily="66" charset="0"/>
                  </a:rPr>
                  <a:t>x</a:t>
                </a:r>
                <a:r>
                  <a:rPr lang="en-US" sz="2400" dirty="0">
                    <a:solidFill>
                      <a:srgbClr val="0070C0"/>
                    </a:solidFill>
                    <a:latin typeface="Comic Sans MS" panose="030F0702030302020204" pitchFamily="66" charset="0"/>
                  </a:rPr>
                  <a:t> - 1 </a:t>
                </a:r>
                <a:r>
                  <a:rPr lang="en-US" sz="2400" dirty="0" smtClean="0">
                    <a:solidFill>
                      <a:srgbClr val="0070C0"/>
                    </a:solidFill>
                    <a:latin typeface="Comic Sans MS" panose="030F0702030302020204" pitchFamily="66" charset="0"/>
                  </a:rPr>
                  <a:t>is x </a:t>
                </a:r>
                <a:r>
                  <a:rPr lang="en-US" sz="2400" i="1" dirty="0">
                    <a:solidFill>
                      <a:srgbClr val="0070C0"/>
                    </a:solidFill>
                    <a:latin typeface="Comic Sans MS" panose="030F0702030302020204" pitchFamily="66" charset="0"/>
                  </a:rPr>
                  <a:t>→</a:t>
                </a:r>
                <a:r>
                  <a:rPr lang="en-US" sz="2400" dirty="0" smtClean="0">
                    <a:solidFill>
                      <a:srgbClr val="0070C0"/>
                    </a:solidFill>
                    <a:latin typeface="Comic Sans MS" panose="030F0702030302020204" pitchFamily="66" charset="0"/>
                  </a:rPr>
                  <a:t> </a:t>
                </a:r>
                <a14:m>
                  <m:oMath xmlns:m="http://schemas.openxmlformats.org/officeDocument/2006/math">
                    <m:f>
                      <m:fPr>
                        <m:ctrlPr>
                          <a:rPr lang="en-US" sz="2400" i="1">
                            <a:solidFill>
                              <a:srgbClr val="0070C0"/>
                            </a:solidFill>
                            <a:latin typeface="Cambria Math" panose="02040503050406030204" pitchFamily="18" charset="0"/>
                            <a:cs typeface="Arial" panose="020B0604020202020204" pitchFamily="34" charset="0"/>
                          </a:rPr>
                        </m:ctrlPr>
                      </m:fPr>
                      <m:num>
                        <m:r>
                          <m:rPr>
                            <m:sty m:val="p"/>
                          </m:rPr>
                          <a:rPr lang="en-US" sz="2400">
                            <a:solidFill>
                              <a:srgbClr val="0070C0"/>
                            </a:solidFill>
                            <a:latin typeface="Cambria Math" panose="02040503050406030204" pitchFamily="18" charset="0"/>
                            <a:cs typeface="Arial" panose="020B0604020202020204" pitchFamily="34" charset="0"/>
                          </a:rPr>
                          <m:t>x</m:t>
                        </m:r>
                        <m:r>
                          <a:rPr lang="en-US" sz="2400">
                            <a:solidFill>
                              <a:srgbClr val="0070C0"/>
                            </a:solidFill>
                            <a:latin typeface="Cambria Math" panose="02040503050406030204" pitchFamily="18" charset="0"/>
                            <a:cs typeface="Arial" panose="020B0604020202020204" pitchFamily="34" charset="0"/>
                          </a:rPr>
                          <m:t> + 1</m:t>
                        </m:r>
                      </m:num>
                      <m:den>
                        <m:r>
                          <a:rPr lang="en-US" sz="2400">
                            <a:solidFill>
                              <a:srgbClr val="0070C0"/>
                            </a:solidFill>
                            <a:latin typeface="Cambria Math" panose="02040503050406030204" pitchFamily="18" charset="0"/>
                            <a:cs typeface="Arial" panose="020B0604020202020204" pitchFamily="34" charset="0"/>
                          </a:rPr>
                          <m:t>5</m:t>
                        </m:r>
                      </m:den>
                    </m:f>
                  </m:oMath>
                </a14:m>
                <a:endParaRPr lang="en-US" sz="2400" dirty="0">
                  <a:solidFill>
                    <a:srgbClr val="0070C0"/>
                  </a:solidFill>
                  <a:latin typeface="Comic Sans MS" panose="030F0702030302020204" pitchFamily="66"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51520" y="3068959"/>
                <a:ext cx="5328592" cy="3325269"/>
              </a:xfrm>
              <a:prstGeom prst="rect">
                <a:avLst/>
              </a:prstGeom>
              <a:blipFill rotWithShape="0">
                <a:blip r:embed="rId4"/>
                <a:stretch>
                  <a:fillRect l="-1716" t="-1282" r="-1602" b="-916"/>
                </a:stretch>
              </a:blipFill>
            </p:spPr>
            <p:txBody>
              <a:bodyPr/>
              <a:lstStyle/>
              <a:p>
                <a:r>
                  <a:rPr lang="en-US">
                    <a:noFill/>
                  </a:rPr>
                  <a:t> </a:t>
                </a:r>
              </a:p>
            </p:txBody>
          </p:sp>
        </mc:Fallback>
      </mc:AlternateContent>
      <p:sp>
        <p:nvSpPr>
          <p:cNvPr id="16" name="Rectangle 15"/>
          <p:cNvSpPr/>
          <p:nvPr/>
        </p:nvSpPr>
        <p:spPr>
          <a:xfrm flipH="1">
            <a:off x="5580112" y="4221088"/>
            <a:ext cx="3240360" cy="7386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dirty="0">
                <a:solidFill>
                  <a:schemeClr val="tx1"/>
                </a:solidFill>
                <a:latin typeface="Arial" panose="020B0604020202020204" pitchFamily="34" charset="0"/>
                <a:cs typeface="Arial" panose="020B0604020202020204" pitchFamily="34" charset="0"/>
              </a:rPr>
              <a:t>Write the function as a function machine.</a:t>
            </a:r>
          </a:p>
        </p:txBody>
      </p:sp>
      <p:cxnSp>
        <p:nvCxnSpPr>
          <p:cNvPr id="19" name="Straight Arrow Connector 18"/>
          <p:cNvCxnSpPr>
            <a:stCxn id="16" idx="3"/>
          </p:cNvCxnSpPr>
          <p:nvPr/>
        </p:nvCxnSpPr>
        <p:spPr>
          <a:xfrm flipH="1" flipV="1">
            <a:off x="5004048" y="4172021"/>
            <a:ext cx="576064" cy="418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flipH="1">
            <a:off x="5580112" y="5099119"/>
            <a:ext cx="3240360"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dirty="0">
                <a:solidFill>
                  <a:schemeClr val="tx1"/>
                </a:solidFill>
                <a:latin typeface="Arial" panose="020B0604020202020204" pitchFamily="34" charset="0"/>
                <a:cs typeface="Arial" panose="020B0604020202020204" pitchFamily="34" charset="0"/>
              </a:rPr>
              <a:t>Reverse the function machine to find the inverse function. Start with x as the input</a:t>
            </a:r>
          </a:p>
        </p:txBody>
      </p:sp>
      <p:cxnSp>
        <p:nvCxnSpPr>
          <p:cNvPr id="38" name="Straight Arrow Connector 37"/>
          <p:cNvCxnSpPr>
            <a:stCxn id="26" idx="3"/>
          </p:cNvCxnSpPr>
          <p:nvPr/>
        </p:nvCxnSpPr>
        <p:spPr>
          <a:xfrm flipH="1" flipV="1">
            <a:off x="4716016" y="5129897"/>
            <a:ext cx="864096" cy="661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79512" y="1124744"/>
            <a:ext cx="8712968" cy="1363796"/>
            <a:chOff x="150164" y="6494199"/>
            <a:chExt cx="8712968" cy="1363796"/>
          </a:xfrm>
        </p:grpSpPr>
        <p:sp>
          <p:nvSpPr>
            <p:cNvPr id="30" name="Rectangle 29"/>
            <p:cNvSpPr/>
            <p:nvPr/>
          </p:nvSpPr>
          <p:spPr>
            <a:xfrm flipH="1">
              <a:off x="150164" y="6673055"/>
              <a:ext cx="8712968" cy="1184940"/>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800" dirty="0">
                  <a:solidFill>
                    <a:schemeClr val="tx1"/>
                  </a:solidFill>
                  <a:latin typeface="Arial" panose="020B0604020202020204" pitchFamily="34" charset="0"/>
                  <a:cs typeface="Arial" panose="020B0604020202020204" pitchFamily="34" charset="0"/>
                </a:rPr>
                <a:t>The inverse function reverses the effect of the original function.</a:t>
              </a:r>
            </a:p>
          </p:txBody>
        </p:sp>
        <p:sp>
          <p:nvSpPr>
            <p:cNvPr id="31" name="Pentagon 3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6</a:t>
              </a:r>
              <a:endParaRPr lang="en-US" sz="2400" b="1" dirty="0">
                <a:latin typeface="Arial" panose="020B0604020202020204" pitchFamily="34" charset="0"/>
                <a:cs typeface="Arial" panose="020B0604020202020204" pitchFamily="34" charset="0"/>
              </a:endParaRPr>
            </a:p>
          </p:txBody>
        </p:sp>
      </p:grpSp>
      <p:sp>
        <p:nvSpPr>
          <p:cNvPr id="32" name="Rectangle 31"/>
          <p:cNvSpPr/>
          <p:nvPr/>
        </p:nvSpPr>
        <p:spPr>
          <a:xfrm flipH="1">
            <a:off x="5583554" y="3072526"/>
            <a:ext cx="3209382" cy="1061829"/>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Communication hint </a:t>
            </a:r>
            <a:r>
              <a:rPr lang="en-US" sz="2100" dirty="0" smtClean="0">
                <a:solidFill>
                  <a:schemeClr val="tx1"/>
                </a:solidFill>
                <a:latin typeface="Arial" panose="020B0604020202020204" pitchFamily="34" charset="0"/>
                <a:cs typeface="Arial" panose="020B0604020202020204" pitchFamily="34" charset="0"/>
              </a:rPr>
              <a:t>- </a:t>
            </a:r>
            <a:r>
              <a:rPr lang="en-US" sz="2100" i="1" dirty="0" smtClean="0">
                <a:solidFill>
                  <a:schemeClr val="tx1"/>
                </a:solidFill>
                <a:latin typeface="Arial" panose="020B0604020202020204" pitchFamily="34" charset="0"/>
                <a:cs typeface="Arial" panose="020B0604020202020204" pitchFamily="34" charset="0"/>
              </a:rPr>
              <a:t>x</a:t>
            </a:r>
            <a:r>
              <a:rPr lang="en-US" sz="2100" dirty="0" smtClean="0">
                <a:solidFill>
                  <a:schemeClr val="tx1"/>
                </a:solidFill>
                <a:latin typeface="Arial" panose="020B0604020202020204" pitchFamily="34" charset="0"/>
                <a:cs typeface="Arial" panose="020B0604020202020204" pitchFamily="34" charset="0"/>
              </a:rPr>
              <a:t> </a:t>
            </a:r>
            <a:r>
              <a:rPr lang="en-US" sz="2100" i="1" dirty="0">
                <a:solidFill>
                  <a:schemeClr val="tx1"/>
                </a:solidFill>
                <a:latin typeface="Comic Sans MS" panose="030F0702030302020204" pitchFamily="66" charset="0"/>
              </a:rPr>
              <a:t>→</a:t>
            </a:r>
            <a:r>
              <a:rPr lang="en-US" sz="2100" dirty="0" smtClean="0">
                <a:solidFill>
                  <a:schemeClr val="tx1"/>
                </a:solidFill>
                <a:latin typeface="Arial" panose="020B0604020202020204" pitchFamily="34" charset="0"/>
                <a:cs typeface="Arial" panose="020B0604020202020204" pitchFamily="34" charset="0"/>
              </a:rPr>
              <a:t> 5</a:t>
            </a:r>
            <a:r>
              <a:rPr lang="en-US" sz="2100" i="1" dirty="0" smtClean="0">
                <a:solidFill>
                  <a:schemeClr val="tx1"/>
                </a:solidFill>
                <a:latin typeface="Arial" panose="020B0604020202020204" pitchFamily="34" charset="0"/>
                <a:cs typeface="Arial" panose="020B0604020202020204" pitchFamily="34" charset="0"/>
              </a:rPr>
              <a:t>x</a:t>
            </a:r>
            <a:r>
              <a:rPr lang="en-US" sz="2100" dirty="0" smtClean="0">
                <a:solidFill>
                  <a:schemeClr val="tx1"/>
                </a:solidFill>
                <a:latin typeface="Arial" panose="020B0604020202020204" pitchFamily="34" charset="0"/>
                <a:cs typeface="Arial" panose="020B0604020202020204" pitchFamily="34" charset="0"/>
              </a:rPr>
              <a:t> - 1 </a:t>
            </a:r>
            <a:r>
              <a:rPr lang="en-US" sz="2100" dirty="0">
                <a:solidFill>
                  <a:schemeClr val="tx1"/>
                </a:solidFill>
                <a:latin typeface="Arial" panose="020B0604020202020204" pitchFamily="34" charset="0"/>
                <a:cs typeface="Arial" panose="020B0604020202020204" pitchFamily="34" charset="0"/>
              </a:rPr>
              <a:t>is another way of showing </a:t>
            </a:r>
            <a:r>
              <a:rPr lang="en-US" sz="2100" dirty="0" smtClean="0">
                <a:solidFill>
                  <a:schemeClr val="tx1"/>
                </a:solidFill>
                <a:latin typeface="Arial" panose="020B0604020202020204" pitchFamily="34" charset="0"/>
                <a:cs typeface="Arial" panose="020B0604020202020204" pitchFamily="34" charset="0"/>
              </a:rPr>
              <a:t>f(x) </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5</a:t>
            </a:r>
            <a:r>
              <a:rPr lang="en-US" sz="2100" i="1" dirty="0" smtClean="0">
                <a:solidFill>
                  <a:schemeClr val="tx1"/>
                </a:solidFill>
                <a:latin typeface="Arial" panose="020B0604020202020204" pitchFamily="34" charset="0"/>
                <a:cs typeface="Arial" panose="020B0604020202020204" pitchFamily="34" charset="0"/>
              </a:rPr>
              <a:t>x</a:t>
            </a:r>
            <a:r>
              <a:rPr lang="en-US" sz="2100" dirty="0" smtClean="0">
                <a:solidFill>
                  <a:schemeClr val="tx1"/>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- 1</a:t>
            </a:r>
          </a:p>
        </p:txBody>
      </p:sp>
      <p:sp>
        <p:nvSpPr>
          <p:cNvPr id="34" name="Flowchart: Delay 8"/>
          <p:cNvSpPr/>
          <p:nvPr/>
        </p:nvSpPr>
        <p:spPr>
          <a:xfrm>
            <a:off x="1109290" y="3609241"/>
            <a:ext cx="1086446"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latin typeface="Arial" panose="020B0604020202020204" pitchFamily="34" charset="0"/>
                <a:cs typeface="Arial" panose="020B0604020202020204" pitchFamily="34" charset="0"/>
              </a:rPr>
              <a:t>X5</a:t>
            </a:r>
            <a:endParaRPr lang="en-US" dirty="0">
              <a:solidFill>
                <a:schemeClr val="tx1"/>
              </a:solidFill>
              <a:latin typeface="Arial" panose="020B0604020202020204" pitchFamily="34" charset="0"/>
              <a:cs typeface="Arial" panose="020B0604020202020204" pitchFamily="34" charset="0"/>
            </a:endParaRPr>
          </a:p>
        </p:txBody>
      </p:sp>
      <p:sp>
        <p:nvSpPr>
          <p:cNvPr id="35" name="Flowchart: Delay 8"/>
          <p:cNvSpPr/>
          <p:nvPr/>
        </p:nvSpPr>
        <p:spPr>
          <a:xfrm>
            <a:off x="2699792" y="3599665"/>
            <a:ext cx="942430"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latin typeface="Arial" panose="020B0604020202020204" pitchFamily="34" charset="0"/>
                <a:cs typeface="Arial" panose="020B0604020202020204" pitchFamily="34" charset="0"/>
              </a:rPr>
              <a:t>- 1</a:t>
            </a:r>
            <a:endParaRPr lang="en-US" dirty="0">
              <a:solidFill>
                <a:schemeClr val="tx1"/>
              </a:solidFill>
              <a:latin typeface="Arial" panose="020B0604020202020204" pitchFamily="34" charset="0"/>
              <a:cs typeface="Arial" panose="020B0604020202020204" pitchFamily="34" charset="0"/>
            </a:endParaRPr>
          </a:p>
        </p:txBody>
      </p:sp>
      <p:sp>
        <p:nvSpPr>
          <p:cNvPr id="36" name="Flowchart: Delay 8"/>
          <p:cNvSpPr/>
          <p:nvPr/>
        </p:nvSpPr>
        <p:spPr>
          <a:xfrm flipH="1">
            <a:off x="1331640" y="4617353"/>
            <a:ext cx="1145802"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rPr>
              <a:t>÷ </a:t>
            </a:r>
            <a:r>
              <a:rPr lang="en-US" sz="2000" dirty="0" smtClean="0">
                <a:solidFill>
                  <a:schemeClr val="tx1"/>
                </a:solidFill>
                <a:latin typeface="Arial" panose="020B0604020202020204" pitchFamily="34" charset="0"/>
                <a:cs typeface="Arial" panose="020B0604020202020204" pitchFamily="34" charset="0"/>
              </a:rPr>
              <a:t>5</a:t>
            </a:r>
            <a:endParaRPr lang="en-US" dirty="0">
              <a:solidFill>
                <a:schemeClr val="tx1"/>
              </a:solidFill>
              <a:latin typeface="Arial" panose="020B0604020202020204" pitchFamily="34" charset="0"/>
              <a:cs typeface="Arial" panose="020B0604020202020204" pitchFamily="34" charset="0"/>
            </a:endParaRPr>
          </a:p>
        </p:txBody>
      </p:sp>
      <p:sp>
        <p:nvSpPr>
          <p:cNvPr id="37" name="Flowchart: Delay 8"/>
          <p:cNvSpPr/>
          <p:nvPr/>
        </p:nvSpPr>
        <p:spPr>
          <a:xfrm flipH="1">
            <a:off x="2987824" y="4607777"/>
            <a:ext cx="993918" cy="566488"/>
          </a:xfrm>
          <a:custGeom>
            <a:avLst/>
            <a:gdLst>
              <a:gd name="connsiteX0" fmla="*/ 0 w 1149369"/>
              <a:gd name="connsiteY0" fmla="*/ 0 h 566487"/>
              <a:gd name="connsiteX1" fmla="*/ 574685 w 1149369"/>
              <a:gd name="connsiteY1" fmla="*/ 0 h 566487"/>
              <a:gd name="connsiteX2" fmla="*/ 1149370 w 1149369"/>
              <a:gd name="connsiteY2" fmla="*/ 283244 h 566487"/>
              <a:gd name="connsiteX3" fmla="*/ 574685 w 1149369"/>
              <a:gd name="connsiteY3" fmla="*/ 566488 h 566487"/>
              <a:gd name="connsiteX4" fmla="*/ 0 w 1149369"/>
              <a:gd name="connsiteY4" fmla="*/ 566487 h 566487"/>
              <a:gd name="connsiteX5" fmla="*/ 0 w 1149369"/>
              <a:gd name="connsiteY5" fmla="*/ 0 h 566487"/>
              <a:gd name="connsiteX0" fmla="*/ 0 w 959589"/>
              <a:gd name="connsiteY0" fmla="*/ 0 h 566488"/>
              <a:gd name="connsiteX1" fmla="*/ 574685 w 959589"/>
              <a:gd name="connsiteY1" fmla="*/ 0 h 566488"/>
              <a:gd name="connsiteX2" fmla="*/ 959589 w 959589"/>
              <a:gd name="connsiteY2" fmla="*/ 265991 h 566488"/>
              <a:gd name="connsiteX3" fmla="*/ 574685 w 959589"/>
              <a:gd name="connsiteY3" fmla="*/ 566488 h 566488"/>
              <a:gd name="connsiteX4" fmla="*/ 0 w 959589"/>
              <a:gd name="connsiteY4" fmla="*/ 566487 h 566488"/>
              <a:gd name="connsiteX5" fmla="*/ 0 w 959589"/>
              <a:gd name="connsiteY5" fmla="*/ 0 h 566488"/>
              <a:gd name="connsiteX0" fmla="*/ 0 w 904179"/>
              <a:gd name="connsiteY0" fmla="*/ 0 h 566488"/>
              <a:gd name="connsiteX1" fmla="*/ 574685 w 904179"/>
              <a:gd name="connsiteY1" fmla="*/ 0 h 566488"/>
              <a:gd name="connsiteX2" fmla="*/ 904179 w 904179"/>
              <a:gd name="connsiteY2" fmla="*/ 265991 h 566488"/>
              <a:gd name="connsiteX3" fmla="*/ 574685 w 904179"/>
              <a:gd name="connsiteY3" fmla="*/ 566488 h 566488"/>
              <a:gd name="connsiteX4" fmla="*/ 0 w 904179"/>
              <a:gd name="connsiteY4" fmla="*/ 566487 h 566488"/>
              <a:gd name="connsiteX5" fmla="*/ 0 w 904179"/>
              <a:gd name="connsiteY5" fmla="*/ 0 h 566488"/>
              <a:gd name="connsiteX0" fmla="*/ 0 w 916052"/>
              <a:gd name="connsiteY0" fmla="*/ 0 h 566488"/>
              <a:gd name="connsiteX1" fmla="*/ 574685 w 916052"/>
              <a:gd name="connsiteY1" fmla="*/ 0 h 566488"/>
              <a:gd name="connsiteX2" fmla="*/ 916052 w 916052"/>
              <a:gd name="connsiteY2" fmla="*/ 281940 h 566488"/>
              <a:gd name="connsiteX3" fmla="*/ 574685 w 916052"/>
              <a:gd name="connsiteY3" fmla="*/ 566488 h 566488"/>
              <a:gd name="connsiteX4" fmla="*/ 0 w 916052"/>
              <a:gd name="connsiteY4" fmla="*/ 566487 h 566488"/>
              <a:gd name="connsiteX5" fmla="*/ 0 w 916052"/>
              <a:gd name="connsiteY5" fmla="*/ 0 h 5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52" h="566488">
                <a:moveTo>
                  <a:pt x="0" y="0"/>
                </a:moveTo>
                <a:lnTo>
                  <a:pt x="574685" y="0"/>
                </a:lnTo>
                <a:cubicBezTo>
                  <a:pt x="892075" y="0"/>
                  <a:pt x="916052" y="125509"/>
                  <a:pt x="916052" y="281940"/>
                </a:cubicBezTo>
                <a:cubicBezTo>
                  <a:pt x="916052" y="438371"/>
                  <a:pt x="892075" y="566488"/>
                  <a:pt x="574685" y="566488"/>
                </a:cubicBezTo>
                <a:lnTo>
                  <a:pt x="0" y="566487"/>
                </a:lnTo>
                <a:lnTo>
                  <a:pt x="0" y="0"/>
                </a:lnTo>
                <a:close/>
              </a:path>
            </a:pathLst>
          </a:cu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latin typeface="Arial" panose="020B0604020202020204" pitchFamily="34" charset="0"/>
                <a:cs typeface="Arial" panose="020B0604020202020204" pitchFamily="34" charset="0"/>
              </a:rPr>
              <a:t>+ 1</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914551"/>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14129"/>
                <a:ext cx="5256584" cy="2061462"/>
              </a:xfrm>
              <a:prstGeom prst="rect">
                <a:avLst/>
              </a:prstGeom>
            </p:spPr>
            <p:txBody>
              <a:bodyPr wrap="square">
                <a:spAutoFit/>
              </a:bodyPr>
              <a:lstStyle/>
              <a:p>
                <a:pPr marL="569913" indent="-569913">
                  <a:spcAft>
                    <a:spcPts val="0"/>
                  </a:spcAft>
                  <a:buClr>
                    <a:srgbClr val="C00000"/>
                  </a:buClr>
                  <a:buFont typeface="+mj-lt"/>
                  <a:buAutoNum type="arabicPeriod" startAt="15"/>
                  <a:tabLst>
                    <a:tab pos="914400" algn="l"/>
                    <a:tab pos="2519363" algn="l"/>
                  </a:tabLst>
                </a:pPr>
                <a:r>
                  <a:rPr lang="en-US" sz="2400" dirty="0" smtClean="0">
                    <a:latin typeface="Arial" panose="020B0604020202020204" pitchFamily="34" charset="0"/>
                    <a:cs typeface="Arial" panose="020B0604020202020204" pitchFamily="34" charset="0"/>
                  </a:rPr>
                  <a:t>Find </a:t>
                </a:r>
                <a:r>
                  <a:rPr lang="en-US" sz="2400" dirty="0">
                    <a:latin typeface="Arial" panose="020B0604020202020204" pitchFamily="34" charset="0"/>
                    <a:cs typeface="Arial" panose="020B0604020202020204" pitchFamily="34" charset="0"/>
                  </a:rPr>
                  <a:t>the inverse of each function. </a:t>
                </a:r>
                <a:endParaRPr lang="en-US" sz="2400" dirty="0" smtClean="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a:tabLst>
                    <a:tab pos="914400" algn="l"/>
                    <a:tab pos="2519363" algn="l"/>
                  </a:tabLst>
                </a:pP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i="1" dirty="0">
                    <a:latin typeface="Comic Sans MS" panose="030F0702030302020204" pitchFamily="66" charset="0"/>
                  </a:rPr>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4</a:t>
                </a: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9</a:t>
                </a:r>
              </a:p>
              <a:p>
                <a:pPr marL="1027113" lvl="1" indent="-457200">
                  <a:spcAft>
                    <a:spcPts val="0"/>
                  </a:spcAft>
                  <a:buClr>
                    <a:srgbClr val="C00000"/>
                  </a:buClr>
                  <a:buFont typeface="+mj-lt"/>
                  <a:buAutoNum type="alphaLcPeriod"/>
                  <a:tabLst>
                    <a:tab pos="914400" algn="l"/>
                    <a:tab pos="2519363" algn="l"/>
                  </a:tabLst>
                </a:pP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i="1" dirty="0">
                    <a:latin typeface="Comic Sans MS" panose="030F0702030302020204" pitchFamily="66" charset="0"/>
                  </a:rPr>
                  <a:t>→</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b="0" i="0" smtClean="0">
                            <a:latin typeface="Cambria Math" panose="02040503050406030204" pitchFamily="18" charset="0"/>
                            <a:cs typeface="Arial" panose="020B0604020202020204" pitchFamily="34" charset="0"/>
                          </a:rPr>
                          <m:t>x</m:t>
                        </m:r>
                      </m:num>
                      <m:den>
                        <m:r>
                          <a:rPr lang="en-US" sz="2400" b="0" i="0" smtClean="0">
                            <a:latin typeface="Cambria Math" panose="02040503050406030204" pitchFamily="18" charset="0"/>
                            <a:cs typeface="Arial" panose="020B0604020202020204" pitchFamily="34" charset="0"/>
                          </a:rPr>
                          <m:t>3</m:t>
                        </m:r>
                      </m:den>
                    </m:f>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- 4</a:t>
                </a:r>
              </a:p>
              <a:p>
                <a:pPr marL="1027113" lvl="1" indent="-457200">
                  <a:spcAft>
                    <a:spcPts val="0"/>
                  </a:spcAft>
                  <a:buClr>
                    <a:srgbClr val="C00000"/>
                  </a:buClr>
                  <a:buFont typeface="+mj-lt"/>
                  <a:buAutoNum type="alphaLcPeriod"/>
                  <a:tabLst>
                    <a:tab pos="914400" algn="l"/>
                    <a:tab pos="2519363" algn="l"/>
                  </a:tabLst>
                </a:pP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i="1" dirty="0">
                    <a:latin typeface="Comic Sans MS" panose="030F0702030302020204" pitchFamily="66" charset="0"/>
                  </a:rPr>
                  <a: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p>
                <a:pPr marL="1027113" lvl="1" indent="-457200">
                  <a:spcAft>
                    <a:spcPts val="0"/>
                  </a:spcAft>
                  <a:buClr>
                    <a:srgbClr val="C00000"/>
                  </a:buClr>
                  <a:buFont typeface="+mj-lt"/>
                  <a:buAutoNum type="alphaLcPeriod"/>
                  <a:tabLst>
                    <a:tab pos="914400" algn="l"/>
                    <a:tab pos="2519363" algn="l"/>
                  </a:tabLst>
                </a:pPr>
                <a:r>
                  <a:rPr lang="en-US" sz="2400" i="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a:t>
                </a:r>
                <a:r>
                  <a:rPr lang="en-US" sz="2400" i="1" dirty="0">
                    <a:latin typeface="Comic Sans MS" panose="030F0702030302020204" pitchFamily="66" charset="0"/>
                  </a:rPr>
                  <a: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7(</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 4) - 1</a:t>
                </a:r>
                <a:endParaRPr lang="en-US" sz="2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14129"/>
                <a:ext cx="5256584" cy="2061462"/>
              </a:xfrm>
              <a:prstGeom prst="rect">
                <a:avLst/>
              </a:prstGeom>
              <a:blipFill rotWithShape="0">
                <a:blip r:embed="rId4"/>
                <a:stretch>
                  <a:fillRect l="-1506" t="-2071" r="-3129" b="-5917"/>
                </a:stretch>
              </a:blipFill>
            </p:spPr>
            <p:txBody>
              <a:bodyPr/>
              <a:lstStyle/>
              <a:p>
                <a:r>
                  <a:rPr lang="en-US">
                    <a:noFill/>
                  </a:rPr>
                  <a:t> </a:t>
                </a:r>
              </a:p>
            </p:txBody>
          </p:sp>
        </mc:Fallback>
      </mc:AlternateContent>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3" name="Rectangle 12"/>
          <p:cNvSpPr/>
          <p:nvPr/>
        </p:nvSpPr>
        <p:spPr>
          <a:xfrm flipH="1">
            <a:off x="251520" y="3645024"/>
            <a:ext cx="5204539" cy="156966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Q15a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You can check your answer by </a:t>
            </a:r>
            <a:r>
              <a:rPr lang="en-US" sz="2400" dirty="0" smtClean="0">
                <a:solidFill>
                  <a:schemeClr val="tx1"/>
                </a:solidFill>
                <a:latin typeface="Arial" panose="020B0604020202020204" pitchFamily="34" charset="0"/>
                <a:cs typeface="Arial" panose="020B0604020202020204" pitchFamily="34" charset="0"/>
              </a:rPr>
              <a:t>substituting </a:t>
            </a:r>
            <a:r>
              <a:rPr lang="en-US" sz="2400" dirty="0">
                <a:solidFill>
                  <a:schemeClr val="tx1"/>
                </a:solidFill>
                <a:latin typeface="Arial" panose="020B0604020202020204" pitchFamily="34" charset="0"/>
                <a:cs typeface="Arial" panose="020B0604020202020204" pitchFamily="34" charset="0"/>
              </a:rPr>
              <a:t>e.g. </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2 into the original </a:t>
            </a:r>
            <a:r>
              <a:rPr lang="en-US" sz="2400" dirty="0" smtClean="0">
                <a:solidFill>
                  <a:schemeClr val="tx1"/>
                </a:solidFill>
                <a:latin typeface="Arial" panose="020B0604020202020204" pitchFamily="34" charset="0"/>
                <a:cs typeface="Arial" panose="020B0604020202020204" pitchFamily="34" charset="0"/>
              </a:rPr>
              <a:t>function </a:t>
            </a:r>
            <a:r>
              <a:rPr lang="en-US" sz="2400" dirty="0">
                <a:solidFill>
                  <a:schemeClr val="tx1"/>
                </a:solidFill>
                <a:latin typeface="Arial" panose="020B0604020202020204" pitchFamily="34" charset="0"/>
                <a:cs typeface="Arial" panose="020B0604020202020204" pitchFamily="34" charset="0"/>
              </a:rPr>
              <a:t>and then the answer into the inverse.</a:t>
            </a:r>
          </a:p>
        </p:txBody>
      </p:sp>
      <p:sp>
        <p:nvSpPr>
          <p:cNvPr id="17" name="Rectangle 16"/>
          <p:cNvSpPr/>
          <p:nvPr/>
        </p:nvSpPr>
        <p:spPr>
          <a:xfrm flipH="1">
            <a:off x="251520" y="5371848"/>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Q15d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Simplify the function first</a:t>
            </a:r>
            <a:r>
              <a:rPr lang="en-US" sz="2400" dirty="0" smtClean="0">
                <a:solidFill>
                  <a:schemeClr val="tx1"/>
                </a:solidFill>
                <a:latin typeface="Arial" panose="020B0604020202020204" pitchFamily="34" charset="0"/>
                <a:cs typeface="Arial" panose="020B0604020202020204" pitchFamily="34" charset="0"/>
              </a:rPr>
              <a:t>. x </a:t>
            </a:r>
            <a:r>
              <a:rPr lang="en-US" sz="2400" i="1" dirty="0">
                <a:solidFill>
                  <a:schemeClr val="tx1"/>
                </a:solidFill>
                <a:latin typeface="Comic Sans MS" panose="030F0702030302020204" pitchFamily="66" charset="0"/>
              </a:rPr>
              <a:t>→</a:t>
            </a:r>
            <a:r>
              <a:rPr lang="en-US" sz="2400" dirty="0" smtClean="0">
                <a:solidFill>
                  <a:schemeClr val="tx1"/>
                </a:solidFill>
                <a:latin typeface="Arial" panose="020B0604020202020204" pitchFamily="34" charset="0"/>
                <a:cs typeface="Arial" panose="020B0604020202020204" pitchFamily="34" charset="0"/>
              </a:rPr>
              <a:t> 7(</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- 4) - 1 is the same as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i="1" dirty="0">
                <a:solidFill>
                  <a:schemeClr val="tx1"/>
                </a:solidFill>
                <a:latin typeface="Comic Sans MS" panose="030F0702030302020204" pitchFamily="66" charset="0"/>
              </a:rPr>
              <a:t>→</a:t>
            </a:r>
            <a:r>
              <a:rPr lang="en-US" sz="2400" dirty="0" smtClean="0">
                <a:solidFill>
                  <a:schemeClr val="tx1"/>
                </a:solidFill>
                <a:latin typeface="Arial" panose="020B0604020202020204" pitchFamily="34" charset="0"/>
                <a:cs typeface="Arial" panose="020B0604020202020204" pitchFamily="34" charset="0"/>
              </a:rPr>
              <a:t> 7</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- 29</a:t>
            </a:r>
          </a:p>
        </p:txBody>
      </p:sp>
    </p:spTree>
    <p:extLst>
      <p:ext uri="{BB962C8B-B14F-4D97-AF65-F5344CB8AC3E}">
        <p14:creationId xmlns:p14="http://schemas.microsoft.com/office/powerpoint/2010/main" val="2129005839"/>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17.7 – Functions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544</a:t>
            </a:r>
            <a:endParaRPr lang="en-GB" sz="1400" b="1" dirty="0">
              <a:latin typeface="Calibri" panose="020F0502020204030204" pitchFamily="34" charset="0"/>
            </a:endParaRPr>
          </a:p>
        </p:txBody>
      </p:sp>
      <p:sp>
        <p:nvSpPr>
          <p:cNvPr id="3" name="Rectangle 2"/>
          <p:cNvSpPr/>
          <p:nvPr/>
        </p:nvSpPr>
        <p:spPr>
          <a:xfrm>
            <a:off x="251520" y="2348880"/>
            <a:ext cx="5256584" cy="4524315"/>
          </a:xfrm>
          <a:prstGeom prst="rect">
            <a:avLst/>
          </a:prstGeom>
        </p:spPr>
        <p:txBody>
          <a:bodyPr wrap="square">
            <a:spAutoFit/>
          </a:bodyPr>
          <a:lstStyle/>
          <a:p>
            <a:pPr marL="690563" indent="-690563">
              <a:spcAft>
                <a:spcPts val="0"/>
              </a:spcAft>
              <a:buClr>
                <a:srgbClr val="C00000"/>
              </a:buClr>
              <a:buFont typeface="+mj-lt"/>
              <a:buAutoNum type="arabicPeriod" startAt="16"/>
              <a:tabLst>
                <a:tab pos="914400" algn="l"/>
                <a:tab pos="2519363" algn="l"/>
              </a:tabLst>
            </a:pPr>
            <a:r>
              <a:rPr lang="en-US" sz="3100" b="1" dirty="0">
                <a:solidFill>
                  <a:srgbClr val="C00000"/>
                </a:solidFill>
                <a:latin typeface="Arial" panose="020B0604020202020204" pitchFamily="34" charset="0"/>
                <a:cs typeface="Arial" panose="020B0604020202020204" pitchFamily="34" charset="0"/>
              </a:rPr>
              <a:t>Reasoning</a:t>
            </a:r>
            <a:r>
              <a:rPr lang="en-US" sz="3100" dirty="0">
                <a:solidFill>
                  <a:srgbClr val="C00000"/>
                </a:solidFill>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f(</a:t>
            </a:r>
            <a:r>
              <a:rPr lang="en-US" sz="3100" i="1" dirty="0">
                <a:latin typeface="Arial" panose="020B0604020202020204" pitchFamily="34" charset="0"/>
                <a:cs typeface="Arial" panose="020B0604020202020204" pitchFamily="34" charset="0"/>
              </a:rPr>
              <a:t>x</a:t>
            </a:r>
            <a:r>
              <a:rPr lang="en-US" sz="3100" dirty="0">
                <a:latin typeface="Arial" panose="020B0604020202020204" pitchFamily="34" charset="0"/>
                <a:cs typeface="Arial" panose="020B0604020202020204" pitchFamily="34" charset="0"/>
              </a:rPr>
              <a:t>) = </a:t>
            </a:r>
            <a:r>
              <a:rPr lang="en-US" sz="3100" dirty="0" smtClean="0">
                <a:latin typeface="Arial" panose="020B0604020202020204" pitchFamily="34" charset="0"/>
                <a:cs typeface="Arial" panose="020B0604020202020204" pitchFamily="34" charset="0"/>
              </a:rPr>
              <a:t>4(</a:t>
            </a:r>
            <a:r>
              <a:rPr lang="en-US" sz="3100" i="1" dirty="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- 1), </a:t>
            </a:r>
            <a:r>
              <a:rPr lang="en-US" sz="3100" dirty="0" smtClean="0">
                <a:latin typeface="Arial" panose="020B0604020202020204" pitchFamily="34" charset="0"/>
                <a:cs typeface="Arial" panose="020B0604020202020204" pitchFamily="34" charset="0"/>
              </a:rPr>
              <a:t>g(</a:t>
            </a:r>
            <a:r>
              <a:rPr lang="en-US" sz="3100" i="1" dirty="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4(</a:t>
            </a:r>
            <a:r>
              <a:rPr lang="en-US" sz="3100" i="1" dirty="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+ 1)</a:t>
            </a:r>
          </a:p>
          <a:p>
            <a:pPr marL="1208088" lvl="1" indent="-517525">
              <a:spcAft>
                <a:spcPts val="0"/>
              </a:spcAft>
              <a:buClr>
                <a:srgbClr val="C00000"/>
              </a:buClr>
              <a:buFont typeface="+mj-lt"/>
              <a:buAutoNum type="alphaLcPeriod"/>
              <a:tabLst>
                <a:tab pos="2519363" algn="l"/>
              </a:tabLst>
            </a:pPr>
            <a:r>
              <a:rPr lang="en-US" sz="3100" dirty="0" smtClean="0">
                <a:latin typeface="Arial" panose="020B0604020202020204" pitchFamily="34" charset="0"/>
                <a:cs typeface="Arial" panose="020B0604020202020204" pitchFamily="34" charset="0"/>
              </a:rPr>
              <a:t>Find f</a:t>
            </a:r>
            <a:r>
              <a:rPr lang="en-US" sz="3100" baseline="30000" dirty="0" smtClean="0">
                <a:latin typeface="Arial" panose="020B0604020202020204" pitchFamily="34" charset="0"/>
                <a:cs typeface="Arial" panose="020B0604020202020204" pitchFamily="34" charset="0"/>
              </a:rPr>
              <a:t>-1</a:t>
            </a:r>
            <a:r>
              <a:rPr lang="en-US" sz="3100" dirty="0" smtClean="0">
                <a:latin typeface="Arial" panose="020B0604020202020204" pitchFamily="34" charset="0"/>
                <a:cs typeface="Arial" panose="020B0604020202020204" pitchFamily="34" charset="0"/>
              </a:rPr>
              <a:t>(</a:t>
            </a:r>
            <a:r>
              <a:rPr lang="en-US" sz="3100" i="1" dirty="0" smtClean="0">
                <a:latin typeface="Arial" panose="020B0604020202020204" pitchFamily="34" charset="0"/>
                <a:cs typeface="Arial" panose="020B0604020202020204" pitchFamily="34" charset="0"/>
              </a:rPr>
              <a:t>x</a:t>
            </a:r>
            <a:r>
              <a:rPr lang="en-US" sz="3100" dirty="0">
                <a:latin typeface="Arial" panose="020B0604020202020204" pitchFamily="34" charset="0"/>
                <a:cs typeface="Arial" panose="020B0604020202020204" pitchFamily="34" charset="0"/>
              </a:rPr>
              <a:t>). </a:t>
            </a:r>
            <a:endParaRPr lang="en-US" sz="3100" dirty="0" smtClean="0">
              <a:latin typeface="Arial" panose="020B0604020202020204" pitchFamily="34" charset="0"/>
              <a:cs typeface="Arial" panose="020B0604020202020204" pitchFamily="34" charset="0"/>
            </a:endParaRPr>
          </a:p>
          <a:p>
            <a:pPr marL="1208088" lvl="1" indent="-517525">
              <a:spcAft>
                <a:spcPts val="0"/>
              </a:spcAft>
              <a:buClr>
                <a:srgbClr val="C00000"/>
              </a:buClr>
              <a:buFont typeface="+mj-lt"/>
              <a:buAutoNum type="alphaLcPeriod"/>
              <a:tabLst>
                <a:tab pos="2519363" algn="l"/>
              </a:tabLst>
            </a:pPr>
            <a:r>
              <a:rPr lang="en-US" sz="3100" dirty="0" smtClean="0">
                <a:latin typeface="Arial" panose="020B0604020202020204" pitchFamily="34" charset="0"/>
                <a:cs typeface="Arial" panose="020B0604020202020204" pitchFamily="34" charset="0"/>
              </a:rPr>
              <a:t>Find g</a:t>
            </a:r>
            <a:r>
              <a:rPr lang="en-US" sz="3100" baseline="30000" dirty="0" smtClean="0">
                <a:latin typeface="Arial" panose="020B0604020202020204" pitchFamily="34" charset="0"/>
                <a:cs typeface="Arial" panose="020B0604020202020204" pitchFamily="34" charset="0"/>
              </a:rPr>
              <a:t>-1</a:t>
            </a:r>
            <a:r>
              <a:rPr lang="en-US" sz="3100" dirty="0" smtClean="0">
                <a:latin typeface="Arial" panose="020B0604020202020204" pitchFamily="34" charset="0"/>
                <a:cs typeface="Arial" panose="020B0604020202020204" pitchFamily="34" charset="0"/>
              </a:rPr>
              <a:t>(</a:t>
            </a:r>
            <a:r>
              <a:rPr lang="en-US" sz="3100" i="1" dirty="0" smtClean="0">
                <a:latin typeface="Arial" panose="020B0604020202020204" pitchFamily="34" charset="0"/>
                <a:cs typeface="Arial" panose="020B0604020202020204" pitchFamily="34" charset="0"/>
              </a:rPr>
              <a:t>x</a:t>
            </a:r>
            <a:r>
              <a:rPr lang="en-US" sz="3100" dirty="0">
                <a:latin typeface="Arial" panose="020B0604020202020204" pitchFamily="34" charset="0"/>
                <a:cs typeface="Arial" panose="020B0604020202020204" pitchFamily="34" charset="0"/>
              </a:rPr>
              <a:t>). </a:t>
            </a:r>
            <a:endParaRPr lang="en-US" sz="3100" dirty="0" smtClean="0">
              <a:latin typeface="Arial" panose="020B0604020202020204" pitchFamily="34" charset="0"/>
              <a:cs typeface="Arial" panose="020B0604020202020204" pitchFamily="34" charset="0"/>
            </a:endParaRPr>
          </a:p>
          <a:p>
            <a:pPr marL="1208088" lvl="1" indent="-517525">
              <a:spcAft>
                <a:spcPts val="0"/>
              </a:spcAft>
              <a:buClr>
                <a:srgbClr val="C00000"/>
              </a:buClr>
              <a:buFont typeface="+mj-lt"/>
              <a:buAutoNum type="alphaLcPeriod"/>
              <a:tabLst>
                <a:tab pos="2519363" algn="l"/>
              </a:tabLst>
            </a:pPr>
            <a:r>
              <a:rPr lang="en-US" sz="3100" dirty="0" smtClean="0">
                <a:latin typeface="Arial" panose="020B0604020202020204" pitchFamily="34" charset="0"/>
                <a:cs typeface="Arial" panose="020B0604020202020204" pitchFamily="34" charset="0"/>
              </a:rPr>
              <a:t>Work </a:t>
            </a:r>
            <a:r>
              <a:rPr lang="en-US" sz="3100" dirty="0">
                <a:latin typeface="Arial" panose="020B0604020202020204" pitchFamily="34" charset="0"/>
                <a:cs typeface="Arial" panose="020B0604020202020204" pitchFamily="34" charset="0"/>
              </a:rPr>
              <a:t>out </a:t>
            </a:r>
            <a:r>
              <a:rPr lang="en-US" sz="3100" dirty="0" smtClean="0">
                <a:latin typeface="Arial" panose="020B0604020202020204" pitchFamily="34" charset="0"/>
                <a:cs typeface="Arial" panose="020B0604020202020204" pitchFamily="34" charset="0"/>
              </a:rPr>
              <a:t>f</a:t>
            </a:r>
            <a:r>
              <a:rPr lang="en-US" sz="3100" baseline="30000" dirty="0" smtClean="0">
                <a:latin typeface="Arial" panose="020B0604020202020204" pitchFamily="34" charset="0"/>
                <a:cs typeface="Arial" panose="020B0604020202020204" pitchFamily="34" charset="0"/>
              </a:rPr>
              <a:t>-1</a:t>
            </a:r>
            <a:r>
              <a:rPr lang="en-US" sz="3100" dirty="0" smtClean="0">
                <a:latin typeface="Arial" panose="020B0604020202020204" pitchFamily="34" charset="0"/>
                <a:cs typeface="Arial" panose="020B0604020202020204" pitchFamily="34" charset="0"/>
              </a:rPr>
              <a:t>(</a:t>
            </a:r>
            <a:r>
              <a:rPr lang="en-US" sz="3100" i="1" dirty="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t>
            </a:r>
            <a:r>
              <a:rPr lang="en-US" sz="3100" dirty="0" smtClean="0">
                <a:latin typeface="Arial" panose="020B0604020202020204" pitchFamily="34" charset="0"/>
                <a:cs typeface="Arial" panose="020B0604020202020204" pitchFamily="34" charset="0"/>
              </a:rPr>
              <a:t>g</a:t>
            </a:r>
            <a:r>
              <a:rPr lang="en-US" sz="3100" baseline="30000" dirty="0" smtClean="0">
                <a:latin typeface="Arial" panose="020B0604020202020204" pitchFamily="34" charset="0"/>
                <a:cs typeface="Arial" panose="020B0604020202020204" pitchFamily="34" charset="0"/>
              </a:rPr>
              <a:t>-1</a:t>
            </a:r>
            <a:r>
              <a:rPr lang="en-US" sz="3100" dirty="0" smtClean="0">
                <a:latin typeface="Arial" panose="020B0604020202020204" pitchFamily="34" charset="0"/>
                <a:cs typeface="Arial" panose="020B0604020202020204" pitchFamily="34" charset="0"/>
              </a:rPr>
              <a:t>(</a:t>
            </a:r>
            <a:r>
              <a:rPr lang="en-US" sz="3100" i="1" dirty="0">
                <a:latin typeface="Arial" panose="020B0604020202020204" pitchFamily="34" charset="0"/>
                <a:cs typeface="Arial" panose="020B0604020202020204" pitchFamily="34" charset="0"/>
              </a:rPr>
              <a:t>x</a:t>
            </a:r>
            <a:r>
              <a:rPr lang="en-US" sz="3100" dirty="0" smtClean="0">
                <a:latin typeface="Arial" panose="020B0604020202020204" pitchFamily="34" charset="0"/>
                <a:cs typeface="Arial" panose="020B0604020202020204" pitchFamily="34" charset="0"/>
              </a:rPr>
              <a:t>).</a:t>
            </a:r>
            <a:endParaRPr lang="en-US" sz="3100" dirty="0">
              <a:latin typeface="Arial" panose="020B0604020202020204" pitchFamily="34" charset="0"/>
              <a:cs typeface="Arial" panose="020B0604020202020204" pitchFamily="34" charset="0"/>
            </a:endParaRPr>
          </a:p>
          <a:p>
            <a:pPr marL="1208088" lvl="1" indent="-517525">
              <a:spcAft>
                <a:spcPts val="0"/>
              </a:spcAft>
              <a:buClr>
                <a:srgbClr val="C00000"/>
              </a:buClr>
              <a:buFont typeface="+mj-lt"/>
              <a:buAutoNum type="alphaLcPeriod"/>
              <a:tabLst>
                <a:tab pos="2519363" algn="l"/>
              </a:tabLst>
            </a:pPr>
            <a:r>
              <a:rPr lang="en-US" sz="3100" dirty="0" smtClean="0">
                <a:latin typeface="Arial" panose="020B0604020202020204" pitchFamily="34" charset="0"/>
                <a:cs typeface="Arial" panose="020B0604020202020204" pitchFamily="34" charset="0"/>
              </a:rPr>
              <a:t>If f</a:t>
            </a:r>
            <a:r>
              <a:rPr lang="en-US" sz="3100" baseline="30000" dirty="0" smtClean="0">
                <a:latin typeface="Arial" panose="020B0604020202020204" pitchFamily="34" charset="0"/>
                <a:cs typeface="Arial" panose="020B0604020202020204" pitchFamily="34" charset="0"/>
              </a:rPr>
              <a:t>-1</a:t>
            </a:r>
            <a:r>
              <a:rPr lang="en-US" sz="3100" dirty="0" smtClean="0">
                <a:latin typeface="Arial" panose="020B0604020202020204" pitchFamily="34" charset="0"/>
                <a:cs typeface="Arial" panose="020B0604020202020204" pitchFamily="34" charset="0"/>
              </a:rPr>
              <a:t>(</a:t>
            </a:r>
            <a:r>
              <a:rPr lang="en-US" sz="3100" i="1" dirty="0" smtClean="0">
                <a:latin typeface="Arial" panose="020B0604020202020204" pitchFamily="34" charset="0"/>
                <a:cs typeface="Arial" panose="020B0604020202020204" pitchFamily="34" charset="0"/>
              </a:rPr>
              <a:t>a</a:t>
            </a:r>
            <a:r>
              <a:rPr lang="en-US" sz="3100" dirty="0">
                <a:latin typeface="Arial" panose="020B0604020202020204" pitchFamily="34" charset="0"/>
                <a:cs typeface="Arial" panose="020B0604020202020204" pitchFamily="34" charset="0"/>
              </a:rPr>
              <a:t>) + </a:t>
            </a:r>
            <a:r>
              <a:rPr lang="en-US" sz="3100" dirty="0" smtClean="0">
                <a:latin typeface="Arial" panose="020B0604020202020204" pitchFamily="34" charset="0"/>
                <a:cs typeface="Arial" panose="020B0604020202020204" pitchFamily="34" charset="0"/>
              </a:rPr>
              <a:t>g</a:t>
            </a:r>
            <a:r>
              <a:rPr lang="en-US" sz="3100" baseline="30000" dirty="0" smtClean="0">
                <a:latin typeface="Arial" panose="020B0604020202020204" pitchFamily="34" charset="0"/>
                <a:cs typeface="Arial" panose="020B0604020202020204" pitchFamily="34" charset="0"/>
              </a:rPr>
              <a:t>-1</a:t>
            </a:r>
            <a:r>
              <a:rPr lang="en-US" sz="3100" dirty="0" smtClean="0">
                <a:latin typeface="Arial" panose="020B0604020202020204" pitchFamily="34" charset="0"/>
                <a:cs typeface="Arial" panose="020B0604020202020204" pitchFamily="34" charset="0"/>
              </a:rPr>
              <a:t>(</a:t>
            </a:r>
            <a:r>
              <a:rPr lang="en-US" sz="3100" i="1" dirty="0" smtClean="0">
                <a:latin typeface="Arial" panose="020B0604020202020204" pitchFamily="34" charset="0"/>
                <a:cs typeface="Arial" panose="020B0604020202020204" pitchFamily="34" charset="0"/>
              </a:rPr>
              <a:t>a</a:t>
            </a:r>
            <a:r>
              <a:rPr lang="en-US" sz="3100" dirty="0">
                <a:latin typeface="Arial" panose="020B0604020202020204" pitchFamily="34" charset="0"/>
                <a:cs typeface="Arial" panose="020B0604020202020204" pitchFamily="34" charset="0"/>
              </a:rPr>
              <a:t>) = 1 work out the value of </a:t>
            </a:r>
            <a:r>
              <a:rPr lang="en-US" sz="3100" i="1" dirty="0">
                <a:latin typeface="Arial" panose="020B0604020202020204" pitchFamily="34" charset="0"/>
                <a:cs typeface="Arial" panose="020B0604020202020204" pitchFamily="34" charset="0"/>
              </a:rPr>
              <a:t>a</a:t>
            </a:r>
            <a:r>
              <a:rPr lang="en-US" sz="3100" dirty="0" smtClean="0">
                <a:latin typeface="Arial" panose="020B0604020202020204" pitchFamily="34" charset="0"/>
                <a:cs typeface="Arial" panose="020B0604020202020204" pitchFamily="34" charset="0"/>
              </a:rPr>
              <a:t>.</a:t>
            </a:r>
            <a:endParaRPr lang="en-US" sz="3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8" name="Group 7"/>
          <p:cNvGrpSpPr/>
          <p:nvPr/>
        </p:nvGrpSpPr>
        <p:grpSpPr>
          <a:xfrm>
            <a:off x="251520" y="1281828"/>
            <a:ext cx="5213924" cy="1025242"/>
            <a:chOff x="150164" y="6494199"/>
            <a:chExt cx="5213924" cy="1025242"/>
          </a:xfrm>
        </p:grpSpPr>
        <p:sp>
          <p:nvSpPr>
            <p:cNvPr id="9" name="Rectangle 8"/>
            <p:cNvSpPr/>
            <p:nvPr/>
          </p:nvSpPr>
          <p:spPr>
            <a:xfrm flipH="1">
              <a:off x="150164" y="6673055"/>
              <a:ext cx="5213924" cy="846386"/>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3400" dirty="0" smtClean="0">
                  <a:solidFill>
                    <a:schemeClr val="tx1"/>
                  </a:solidFill>
                  <a:latin typeface="Arial" panose="020B0604020202020204" pitchFamily="34" charset="0"/>
                  <a:cs typeface="Arial" panose="020B0604020202020204" pitchFamily="34" charset="0"/>
                </a:rPr>
                <a:t>f</a:t>
              </a:r>
              <a:r>
                <a:rPr lang="en-US" sz="3400" baseline="30000" dirty="0" smtClean="0">
                  <a:solidFill>
                    <a:schemeClr val="tx1"/>
                  </a:solidFill>
                  <a:latin typeface="Arial" panose="020B0604020202020204" pitchFamily="34" charset="0"/>
                  <a:cs typeface="Arial" panose="020B0604020202020204" pitchFamily="34" charset="0"/>
                </a:rPr>
                <a:t>-1</a:t>
              </a:r>
              <a:r>
                <a:rPr lang="en-US" sz="3400" dirty="0" smtClean="0">
                  <a:solidFill>
                    <a:schemeClr val="tx1"/>
                  </a:solidFill>
                  <a:latin typeface="Arial" panose="020B0604020202020204" pitchFamily="34" charset="0"/>
                  <a:cs typeface="Arial" panose="020B0604020202020204" pitchFamily="34" charset="0"/>
                </a:rPr>
                <a:t>(</a:t>
              </a:r>
              <a:r>
                <a:rPr lang="en-US" sz="3400" i="1" dirty="0" smtClean="0">
                  <a:solidFill>
                    <a:schemeClr val="tx1"/>
                  </a:solidFill>
                  <a:latin typeface="Arial" panose="020B0604020202020204" pitchFamily="34" charset="0"/>
                  <a:cs typeface="Arial" panose="020B0604020202020204" pitchFamily="34" charset="0"/>
                </a:rPr>
                <a:t>x</a:t>
              </a:r>
              <a:r>
                <a:rPr lang="en-US" sz="3400" dirty="0" smtClean="0">
                  <a:solidFill>
                    <a:schemeClr val="tx1"/>
                  </a:solidFill>
                  <a:latin typeface="Arial" panose="020B0604020202020204" pitchFamily="34" charset="0"/>
                  <a:cs typeface="Arial" panose="020B0604020202020204" pitchFamily="34" charset="0"/>
                </a:rPr>
                <a:t>) is the inverse </a:t>
              </a:r>
              <a:r>
                <a:rPr lang="en-US" sz="3400" dirty="0">
                  <a:solidFill>
                    <a:schemeClr val="tx1"/>
                  </a:solidFill>
                  <a:latin typeface="Arial" panose="020B0604020202020204" pitchFamily="34" charset="0"/>
                  <a:cs typeface="Arial" panose="020B0604020202020204" pitchFamily="34" charset="0"/>
                </a:rPr>
                <a:t>of </a:t>
              </a:r>
              <a:r>
                <a:rPr lang="en-US" sz="3400" dirty="0" smtClean="0">
                  <a:solidFill>
                    <a:schemeClr val="tx1"/>
                  </a:solidFill>
                  <a:latin typeface="Arial" panose="020B0604020202020204" pitchFamily="34" charset="0"/>
                  <a:cs typeface="Arial" panose="020B0604020202020204" pitchFamily="34" charset="0"/>
                </a:rPr>
                <a:t>f(</a:t>
              </a:r>
              <a:r>
                <a:rPr lang="en-US" sz="3400" i="1" dirty="0" smtClean="0">
                  <a:solidFill>
                    <a:schemeClr val="tx1"/>
                  </a:solidFill>
                  <a:latin typeface="Arial" panose="020B0604020202020204" pitchFamily="34" charset="0"/>
                  <a:cs typeface="Arial" panose="020B0604020202020204" pitchFamily="34" charset="0"/>
                </a:rPr>
                <a:t>x</a:t>
              </a:r>
              <a:r>
                <a:rPr lang="en-US" sz="3400" dirty="0">
                  <a:solidFill>
                    <a:schemeClr val="tx1"/>
                  </a:solidFill>
                  <a:latin typeface="Arial" panose="020B0604020202020204" pitchFamily="34" charset="0"/>
                  <a:cs typeface="Arial" panose="020B0604020202020204" pitchFamily="34" charset="0"/>
                </a:rPr>
                <a:t>)</a:t>
              </a: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8</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004120"/>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17.8 – Proof</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545</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45757775"/>
              </p:ext>
            </p:extLst>
          </p:nvPr>
        </p:nvGraphicFramePr>
        <p:xfrm>
          <a:off x="251518" y="1268761"/>
          <a:ext cx="8568952" cy="5096191"/>
        </p:xfrm>
        <a:graphic>
          <a:graphicData uri="http://schemas.openxmlformats.org/drawingml/2006/table">
            <a:tbl>
              <a:tblPr firstRow="1" bandRow="1">
                <a:effectLst/>
                <a:tableStyleId>{5940675A-B579-460E-94D1-54222C63F5DA}</a:tableStyleId>
              </a:tblPr>
              <a:tblGrid>
                <a:gridCol w="2142238"/>
                <a:gridCol w="666076"/>
                <a:gridCol w="5760638"/>
              </a:tblGrid>
              <a:tr h="51079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731163">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Prove a result using algebra</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In the 1990s, Andrew Wiles spent over seven years trying to prove Fermat's Last Theorem. He received a knighthood for his successful proof.</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8874">
                <a:tc>
                  <a:txBody>
                    <a:bodyPr/>
                    <a:lstStyle/>
                    <a:p>
                      <a:r>
                        <a:rPr kumimoji="0" lang="en-US" sz="2800" b="1" i="0"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i="0"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i="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42351">
                <a:tc gridSpan="3">
                  <a:txBody>
                    <a:bodyPr/>
                    <a:lstStyle/>
                    <a:p>
                      <a:pPr marL="0" indent="0">
                        <a:buFont typeface="Arial" panose="020B0604020202020204" pitchFamily="34" charset="0"/>
                        <a:buNone/>
                      </a:pPr>
                      <a:r>
                        <a:rPr lang="en-US" sz="2800" i="0" dirty="0" smtClean="0">
                          <a:latin typeface="Arial" panose="020B0604020202020204" pitchFamily="34" charset="0"/>
                          <a:cs typeface="Arial" panose="020B0604020202020204" pitchFamily="34" charset="0"/>
                        </a:rPr>
                        <a:t>What type of number is </a:t>
                      </a:r>
                      <a:r>
                        <a:rPr lang="en-US" sz="2800" b="1" i="0" dirty="0" smtClean="0">
                          <a:latin typeface="Arial" panose="020B0604020202020204" pitchFamily="34" charset="0"/>
                          <a:cs typeface="Arial" panose="020B0604020202020204" pitchFamily="34" charset="0"/>
                        </a:rPr>
                        <a:t>a.</a:t>
                      </a:r>
                      <a:r>
                        <a:rPr lang="en-US" sz="2800" i="0" dirty="0" smtClean="0">
                          <a:latin typeface="Arial" panose="020B0604020202020204" pitchFamily="34" charset="0"/>
                          <a:cs typeface="Arial" panose="020B0604020202020204" pitchFamily="34" charset="0"/>
                        </a:rPr>
                        <a:t> 2</a:t>
                      </a:r>
                      <a:r>
                        <a:rPr lang="en-US" sz="2800" i="1" dirty="0" smtClean="0">
                          <a:latin typeface="Arial" panose="020B0604020202020204" pitchFamily="34" charset="0"/>
                          <a:cs typeface="Arial" panose="020B0604020202020204" pitchFamily="34" charset="0"/>
                        </a:rPr>
                        <a:t>n</a:t>
                      </a:r>
                      <a:r>
                        <a:rPr lang="en-US" sz="2800" i="0" dirty="0" smtClean="0">
                          <a:latin typeface="Arial" panose="020B0604020202020204" pitchFamily="34" charset="0"/>
                          <a:cs typeface="Arial" panose="020B0604020202020204" pitchFamily="34" charset="0"/>
                        </a:rPr>
                        <a:t>    </a:t>
                      </a:r>
                      <a:r>
                        <a:rPr lang="en-US" sz="2800" b="1" i="0" dirty="0" smtClean="0">
                          <a:latin typeface="Arial" panose="020B0604020202020204" pitchFamily="34" charset="0"/>
                          <a:cs typeface="Arial" panose="020B0604020202020204" pitchFamily="34" charset="0"/>
                        </a:rPr>
                        <a:t>b.</a:t>
                      </a:r>
                      <a:r>
                        <a:rPr lang="en-US" sz="2800" i="0" dirty="0" smtClean="0">
                          <a:latin typeface="Arial" panose="020B0604020202020204" pitchFamily="34" charset="0"/>
                          <a:cs typeface="Arial" panose="020B0604020202020204" pitchFamily="34" charset="0"/>
                        </a:rPr>
                        <a:t> 2n + 1 for any </a:t>
                      </a:r>
                      <a:r>
                        <a:rPr lang="en-US" sz="2800" i="1" dirty="0" smtClean="0">
                          <a:latin typeface="Arial" panose="020B0604020202020204" pitchFamily="34" charset="0"/>
                          <a:cs typeface="Arial" panose="020B0604020202020204" pitchFamily="34" charset="0"/>
                        </a:rPr>
                        <a:t>n</a:t>
                      </a:r>
                      <a:r>
                        <a:rPr lang="en-US" sz="2800" i="0" dirty="0" smtClean="0">
                          <a:latin typeface="Arial" panose="020B0604020202020204" pitchFamily="34" charset="0"/>
                          <a:cs typeface="Arial" panose="020B0604020202020204" pitchFamily="34" charset="0"/>
                        </a:rPr>
                        <a:t>?</a:t>
                      </a:r>
                      <a:endParaRPr lang="en-US" sz="27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17.8</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403450"/>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531</a:t>
            </a:r>
            <a:endParaRPr lang="en-GB" sz="1400" b="1" dirty="0">
              <a:latin typeface="Calibri" panose="020F0502020204030204" pitchFamily="34" charset="0"/>
            </a:endParaRPr>
          </a:p>
        </p:txBody>
      </p:sp>
      <p:sp>
        <p:nvSpPr>
          <p:cNvPr id="3" name="Rectangle 2"/>
          <p:cNvSpPr/>
          <p:nvPr/>
        </p:nvSpPr>
        <p:spPr>
          <a:xfrm>
            <a:off x="251520" y="1196752"/>
            <a:ext cx="5256584" cy="5553828"/>
          </a:xfrm>
          <a:prstGeom prst="rect">
            <a:avLst/>
          </a:prstGeom>
        </p:spPr>
        <p:txBody>
          <a:bodyPr wrap="square">
            <a:spAutoFit/>
          </a:bodyPr>
          <a:lstStyle/>
          <a:p>
            <a:pPr marL="581025" indent="-581025">
              <a:buClr>
                <a:srgbClr val="C00000"/>
              </a:buClr>
              <a:buFont typeface="+mj-lt"/>
              <a:buAutoNum type="arabicPeriod" startAt="9"/>
              <a:tabLst>
                <a:tab pos="914400" algn="l"/>
                <a:tab pos="2514600" algn="l"/>
              </a:tabLst>
            </a:pPr>
            <a:r>
              <a:rPr lang="en-US" sz="2730" dirty="0" smtClean="0">
                <a:latin typeface="Arial" panose="020B0604020202020204" pitchFamily="34" charset="0"/>
                <a:cs typeface="Arial" panose="020B0604020202020204" pitchFamily="34" charset="0"/>
              </a:rPr>
              <a:t>Solve </a:t>
            </a:r>
            <a:r>
              <a:rPr lang="en-US" sz="2730" dirty="0">
                <a:latin typeface="Arial" panose="020B0604020202020204" pitchFamily="34" charset="0"/>
                <a:cs typeface="Arial" panose="020B0604020202020204" pitchFamily="34" charset="0"/>
              </a:rPr>
              <a:t>these equations by </a:t>
            </a:r>
            <a:r>
              <a:rPr lang="en-US" sz="2730" dirty="0" err="1">
                <a:latin typeface="Arial" panose="020B0604020202020204" pitchFamily="34" charset="0"/>
                <a:cs typeface="Arial" panose="020B0604020202020204" pitchFamily="34" charset="0"/>
              </a:rPr>
              <a:t>factorising</a:t>
            </a:r>
            <a:r>
              <a:rPr lang="en-US" sz="2730" dirty="0">
                <a:latin typeface="Arial" panose="020B0604020202020204" pitchFamily="34" charset="0"/>
                <a:cs typeface="Arial" panose="020B0604020202020204" pitchFamily="34" charset="0"/>
              </a:rPr>
              <a:t>, </a:t>
            </a:r>
            <a:endParaRPr lang="en-US" sz="2730" dirty="0" smtClean="0">
              <a:latin typeface="Arial" panose="020B0604020202020204" pitchFamily="34" charset="0"/>
              <a:cs typeface="Arial" panose="020B0604020202020204" pitchFamily="34" charset="0"/>
            </a:endParaRPr>
          </a:p>
          <a:p>
            <a:pPr marL="1038225" lvl="1" indent="-457200">
              <a:buClr>
                <a:srgbClr val="C00000"/>
              </a:buClr>
              <a:buFont typeface="+mj-lt"/>
              <a:buAutoNum type="alphaLcPeriod"/>
              <a:tabLst>
                <a:tab pos="2514600" algn="l"/>
              </a:tabLst>
            </a:pPr>
            <a:r>
              <a:rPr lang="en-US" sz="2730" i="1" dirty="0" smtClean="0">
                <a:latin typeface="Arial" panose="020B0604020202020204" pitchFamily="34" charset="0"/>
                <a:cs typeface="Arial" panose="020B0604020202020204" pitchFamily="34" charset="0"/>
              </a:rPr>
              <a:t>x</a:t>
            </a:r>
            <a:r>
              <a:rPr lang="en-US" sz="2730" baseline="30000" dirty="0" smtClean="0">
                <a:latin typeface="Arial" panose="020B0604020202020204" pitchFamily="34" charset="0"/>
                <a:cs typeface="Arial" panose="020B0604020202020204" pitchFamily="34" charset="0"/>
              </a:rPr>
              <a:t>2</a:t>
            </a:r>
            <a:r>
              <a:rPr lang="en-US" sz="2730" dirty="0" smtClean="0">
                <a:latin typeface="Arial" panose="020B0604020202020204" pitchFamily="34" charset="0"/>
                <a:cs typeface="Arial" panose="020B0604020202020204" pitchFamily="34" charset="0"/>
              </a:rPr>
              <a:t> </a:t>
            </a:r>
            <a:r>
              <a:rPr lang="en-US" sz="2730" dirty="0">
                <a:latin typeface="Arial" panose="020B0604020202020204" pitchFamily="34" charset="0"/>
                <a:cs typeface="Arial" panose="020B0604020202020204" pitchFamily="34" charset="0"/>
              </a:rPr>
              <a:t>+ </a:t>
            </a:r>
            <a:r>
              <a:rPr lang="en-US" sz="2730" dirty="0" smtClean="0">
                <a:latin typeface="Arial" panose="020B0604020202020204" pitchFamily="34" charset="0"/>
                <a:cs typeface="Arial" panose="020B0604020202020204" pitchFamily="34" charset="0"/>
              </a:rPr>
              <a:t>11</a:t>
            </a:r>
            <a:r>
              <a:rPr lang="en-US" sz="2730" i="1" dirty="0" smtClean="0">
                <a:latin typeface="Arial" panose="020B0604020202020204" pitchFamily="34" charset="0"/>
                <a:cs typeface="Arial" panose="020B0604020202020204" pitchFamily="34" charset="0"/>
              </a:rPr>
              <a:t>x</a:t>
            </a:r>
            <a:r>
              <a:rPr lang="en-US" sz="2730" dirty="0" smtClean="0">
                <a:latin typeface="Arial" panose="020B0604020202020204" pitchFamily="34" charset="0"/>
                <a:cs typeface="Arial" panose="020B0604020202020204" pitchFamily="34" charset="0"/>
              </a:rPr>
              <a:t> </a:t>
            </a:r>
            <a:r>
              <a:rPr lang="en-US" sz="2730" dirty="0">
                <a:latin typeface="Arial" panose="020B0604020202020204" pitchFamily="34" charset="0"/>
                <a:cs typeface="Arial" panose="020B0604020202020204" pitchFamily="34" charset="0"/>
              </a:rPr>
              <a:t>+ 30 = 0</a:t>
            </a:r>
          </a:p>
          <a:p>
            <a:pPr marL="1038225" lvl="1" indent="-457200">
              <a:buClr>
                <a:srgbClr val="C00000"/>
              </a:buClr>
              <a:buFont typeface="+mj-lt"/>
              <a:buAutoNum type="alphaLcPeriod"/>
              <a:tabLst>
                <a:tab pos="2514600" algn="l"/>
              </a:tabLst>
            </a:pPr>
            <a:r>
              <a:rPr lang="en-US" sz="2730" i="1" dirty="0" smtClean="0">
                <a:latin typeface="Arial" panose="020B0604020202020204" pitchFamily="34" charset="0"/>
                <a:cs typeface="Arial" panose="020B0604020202020204" pitchFamily="34" charset="0"/>
              </a:rPr>
              <a:t>x</a:t>
            </a:r>
            <a:r>
              <a:rPr lang="en-US" sz="2730" baseline="30000" dirty="0" smtClean="0">
                <a:latin typeface="Arial" panose="020B0604020202020204" pitchFamily="34" charset="0"/>
                <a:cs typeface="Arial" panose="020B0604020202020204" pitchFamily="34" charset="0"/>
              </a:rPr>
              <a:t>2</a:t>
            </a:r>
            <a:r>
              <a:rPr lang="en-US" sz="2730" dirty="0" smtClean="0">
                <a:latin typeface="Arial" panose="020B0604020202020204" pitchFamily="34" charset="0"/>
                <a:cs typeface="Arial" panose="020B0604020202020204" pitchFamily="34" charset="0"/>
              </a:rPr>
              <a:t> </a:t>
            </a:r>
            <a:r>
              <a:rPr lang="en-US" sz="2730" dirty="0">
                <a:latin typeface="Arial" panose="020B0604020202020204" pitchFamily="34" charset="0"/>
                <a:cs typeface="Arial" panose="020B0604020202020204" pitchFamily="34" charset="0"/>
              </a:rPr>
              <a:t>-</a:t>
            </a:r>
            <a:r>
              <a:rPr lang="en-US" sz="2730" dirty="0" smtClean="0">
                <a:latin typeface="Arial" panose="020B0604020202020204" pitchFamily="34" charset="0"/>
                <a:cs typeface="Arial" panose="020B0604020202020204" pitchFamily="34" charset="0"/>
              </a:rPr>
              <a:t>12</a:t>
            </a:r>
            <a:r>
              <a:rPr lang="en-US" sz="2730" i="1" dirty="0" smtClean="0">
                <a:latin typeface="Arial" panose="020B0604020202020204" pitchFamily="34" charset="0"/>
                <a:cs typeface="Arial" panose="020B0604020202020204" pitchFamily="34" charset="0"/>
              </a:rPr>
              <a:t>x</a:t>
            </a:r>
            <a:r>
              <a:rPr lang="en-US" sz="2730" dirty="0" smtClean="0">
                <a:latin typeface="Arial" panose="020B0604020202020204" pitchFamily="34" charset="0"/>
                <a:cs typeface="Arial" panose="020B0604020202020204" pitchFamily="34" charset="0"/>
              </a:rPr>
              <a:t> + 11=0 </a:t>
            </a:r>
          </a:p>
          <a:p>
            <a:pPr marL="1038225" lvl="1" indent="-457200">
              <a:buClr>
                <a:srgbClr val="C00000"/>
              </a:buClr>
              <a:buFont typeface="+mj-lt"/>
              <a:buAutoNum type="alphaLcPeriod"/>
              <a:tabLst>
                <a:tab pos="2514600" algn="l"/>
              </a:tabLst>
            </a:pPr>
            <a:r>
              <a:rPr lang="en-US" sz="2730" dirty="0" smtClean="0">
                <a:latin typeface="Arial" panose="020B0604020202020204" pitchFamily="34" charset="0"/>
                <a:cs typeface="Arial" panose="020B0604020202020204" pitchFamily="34" charset="0"/>
              </a:rPr>
              <a:t>2</a:t>
            </a:r>
            <a:r>
              <a:rPr lang="en-US" sz="2730" i="1" dirty="0" smtClean="0">
                <a:latin typeface="Arial" panose="020B0604020202020204" pitchFamily="34" charset="0"/>
                <a:cs typeface="Arial" panose="020B0604020202020204" pitchFamily="34" charset="0"/>
              </a:rPr>
              <a:t>x</a:t>
            </a:r>
            <a:r>
              <a:rPr lang="en-US" sz="2730" baseline="30000" dirty="0" smtClean="0">
                <a:latin typeface="Arial" panose="020B0604020202020204" pitchFamily="34" charset="0"/>
                <a:cs typeface="Arial" panose="020B0604020202020204" pitchFamily="34" charset="0"/>
              </a:rPr>
              <a:t>2</a:t>
            </a:r>
            <a:r>
              <a:rPr lang="en-US" sz="2730" dirty="0" smtClean="0">
                <a:latin typeface="Arial" panose="020B0604020202020204" pitchFamily="34" charset="0"/>
                <a:cs typeface="Arial" panose="020B0604020202020204" pitchFamily="34" charset="0"/>
              </a:rPr>
              <a:t> </a:t>
            </a:r>
            <a:r>
              <a:rPr lang="en-US" sz="2730" dirty="0">
                <a:latin typeface="Arial" panose="020B0604020202020204" pitchFamily="34" charset="0"/>
                <a:cs typeface="Arial" panose="020B0604020202020204" pitchFamily="34" charset="0"/>
              </a:rPr>
              <a:t>+ 9x + 7 = 0</a:t>
            </a:r>
          </a:p>
          <a:p>
            <a:pPr marL="581025" indent="-581025">
              <a:buClr>
                <a:srgbClr val="C00000"/>
              </a:buClr>
              <a:buFont typeface="+mj-lt"/>
              <a:buAutoNum type="arabicPeriod" startAt="9"/>
              <a:tabLst>
                <a:tab pos="914400" algn="l"/>
                <a:tab pos="2514600" algn="l"/>
              </a:tabLst>
            </a:pPr>
            <a:r>
              <a:rPr lang="en-US" sz="2730" dirty="0" smtClean="0">
                <a:latin typeface="Arial" panose="020B0604020202020204" pitchFamily="34" charset="0"/>
                <a:cs typeface="Arial" panose="020B0604020202020204" pitchFamily="34" charset="0"/>
              </a:rPr>
              <a:t>Solve </a:t>
            </a:r>
            <a:r>
              <a:rPr lang="en-US" sz="2730" i="1" dirty="0" smtClean="0">
                <a:latin typeface="Arial" panose="020B0604020202020204" pitchFamily="34" charset="0"/>
                <a:cs typeface="Arial" panose="020B0604020202020204" pitchFamily="34" charset="0"/>
              </a:rPr>
              <a:t>x</a:t>
            </a:r>
            <a:r>
              <a:rPr lang="en-US" sz="2730" baseline="30000" dirty="0" smtClean="0">
                <a:latin typeface="Arial" panose="020B0604020202020204" pitchFamily="34" charset="0"/>
                <a:cs typeface="Arial" panose="020B0604020202020204" pitchFamily="34" charset="0"/>
              </a:rPr>
              <a:t>2</a:t>
            </a:r>
            <a:r>
              <a:rPr lang="en-US" sz="2730" dirty="0" smtClean="0">
                <a:latin typeface="Arial" panose="020B0604020202020204" pitchFamily="34" charset="0"/>
                <a:cs typeface="Arial" panose="020B0604020202020204" pitchFamily="34" charset="0"/>
              </a:rPr>
              <a:t> </a:t>
            </a:r>
            <a:r>
              <a:rPr lang="en-US" sz="2730" dirty="0">
                <a:latin typeface="Arial" panose="020B0604020202020204" pitchFamily="34" charset="0"/>
                <a:cs typeface="Arial" panose="020B0604020202020204" pitchFamily="34" charset="0"/>
              </a:rPr>
              <a:t>+ 5</a:t>
            </a:r>
            <a:r>
              <a:rPr lang="en-US" sz="2730" i="1" dirty="0">
                <a:latin typeface="Arial" panose="020B0604020202020204" pitchFamily="34" charset="0"/>
                <a:cs typeface="Arial" panose="020B0604020202020204" pitchFamily="34" charset="0"/>
              </a:rPr>
              <a:t>x</a:t>
            </a:r>
            <a:r>
              <a:rPr lang="en-US" sz="2730" dirty="0">
                <a:latin typeface="Arial" panose="020B0604020202020204" pitchFamily="34" charset="0"/>
                <a:cs typeface="Arial" panose="020B0604020202020204" pitchFamily="34" charset="0"/>
              </a:rPr>
              <a:t> + 2 = 0 by using the quadratic </a:t>
            </a:r>
            <a:r>
              <a:rPr lang="en-US" sz="2730" dirty="0" smtClean="0">
                <a:latin typeface="Arial" panose="020B0604020202020204" pitchFamily="34" charset="0"/>
                <a:cs typeface="Arial" panose="020B0604020202020204" pitchFamily="34" charset="0"/>
              </a:rPr>
              <a:t>formula. Leave </a:t>
            </a:r>
            <a:r>
              <a:rPr lang="en-US" sz="2730" dirty="0">
                <a:latin typeface="Arial" panose="020B0604020202020204" pitchFamily="34" charset="0"/>
                <a:cs typeface="Arial" panose="020B0604020202020204" pitchFamily="34" charset="0"/>
              </a:rPr>
              <a:t>your answer in surd form.</a:t>
            </a:r>
          </a:p>
          <a:p>
            <a:pPr marL="581025" indent="-581025">
              <a:buClr>
                <a:srgbClr val="C00000"/>
              </a:buClr>
              <a:buFont typeface="+mj-lt"/>
              <a:buAutoNum type="arabicPeriod" startAt="9"/>
              <a:tabLst>
                <a:tab pos="914400" algn="l"/>
                <a:tab pos="2514600" algn="l"/>
              </a:tabLst>
            </a:pPr>
            <a:r>
              <a:rPr lang="en-US" sz="2730" dirty="0" smtClean="0">
                <a:latin typeface="Arial" panose="020B0604020202020204" pitchFamily="34" charset="0"/>
                <a:cs typeface="Arial" panose="020B0604020202020204" pitchFamily="34" charset="0"/>
              </a:rPr>
              <a:t>Solve </a:t>
            </a:r>
            <a:r>
              <a:rPr lang="en-US" sz="2730" i="1" dirty="0">
                <a:latin typeface="Arial" panose="020B0604020202020204" pitchFamily="34" charset="0"/>
                <a:cs typeface="Arial" panose="020B0604020202020204" pitchFamily="34" charset="0"/>
              </a:rPr>
              <a:t>x</a:t>
            </a:r>
            <a:r>
              <a:rPr lang="en-US" sz="2730" baseline="30000" dirty="0">
                <a:latin typeface="Arial" panose="020B0604020202020204" pitchFamily="34" charset="0"/>
                <a:cs typeface="Arial" panose="020B0604020202020204" pitchFamily="34" charset="0"/>
              </a:rPr>
              <a:t>2</a:t>
            </a:r>
            <a:r>
              <a:rPr lang="en-US" sz="2730" dirty="0">
                <a:latin typeface="Arial" panose="020B0604020202020204" pitchFamily="34" charset="0"/>
                <a:cs typeface="Arial" panose="020B0604020202020204" pitchFamily="34" charset="0"/>
              </a:rPr>
              <a:t> + 8</a:t>
            </a:r>
            <a:r>
              <a:rPr lang="en-US" sz="2730" i="1" dirty="0">
                <a:latin typeface="Arial" panose="020B0604020202020204" pitchFamily="34" charset="0"/>
                <a:cs typeface="Arial" panose="020B0604020202020204" pitchFamily="34" charset="0"/>
              </a:rPr>
              <a:t>x</a:t>
            </a:r>
            <a:r>
              <a:rPr lang="en-US" sz="2730" dirty="0">
                <a:latin typeface="Arial" panose="020B0604020202020204" pitchFamily="34" charset="0"/>
                <a:cs typeface="Arial" panose="020B0604020202020204" pitchFamily="34" charset="0"/>
              </a:rPr>
              <a:t> +10 = 0 by </a:t>
            </a:r>
            <a:r>
              <a:rPr lang="en-US" sz="2730" dirty="0" smtClean="0">
                <a:latin typeface="Arial" panose="020B0604020202020204" pitchFamily="34" charset="0"/>
                <a:cs typeface="Arial" panose="020B0604020202020204" pitchFamily="34" charset="0"/>
              </a:rPr>
              <a:t>completing </a:t>
            </a:r>
            <a:r>
              <a:rPr lang="en-US" sz="2730" dirty="0">
                <a:latin typeface="Arial" panose="020B0604020202020204" pitchFamily="34" charset="0"/>
                <a:cs typeface="Arial" panose="020B0604020202020204" pitchFamily="34" charset="0"/>
              </a:rPr>
              <a:t>the </a:t>
            </a:r>
            <a:r>
              <a:rPr lang="en-US" sz="2730" dirty="0" smtClean="0">
                <a:latin typeface="Arial" panose="020B0604020202020204" pitchFamily="34" charset="0"/>
                <a:cs typeface="Arial" panose="020B0604020202020204" pitchFamily="34" charset="0"/>
              </a:rPr>
              <a:t>square. Leave </a:t>
            </a:r>
            <a:r>
              <a:rPr lang="en-US" sz="2730" dirty="0">
                <a:latin typeface="Arial" panose="020B0604020202020204" pitchFamily="34" charset="0"/>
                <a:cs typeface="Arial" panose="020B0604020202020204" pitchFamily="34" charset="0"/>
              </a:rPr>
              <a:t>your answer in surd form.</a:t>
            </a:r>
            <a:endParaRPr lang="pl-PL" sz="273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108247"/>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545</a:t>
            </a:r>
            <a:endParaRPr lang="en-GB" sz="1400" b="1" dirty="0">
              <a:latin typeface="Calibri" panose="020F0502020204030204" pitchFamily="34" charset="0"/>
            </a:endParaRPr>
          </a:p>
        </p:txBody>
      </p:sp>
      <p:sp>
        <p:nvSpPr>
          <p:cNvPr id="3" name="Rectangle 2"/>
          <p:cNvSpPr/>
          <p:nvPr/>
        </p:nvSpPr>
        <p:spPr>
          <a:xfrm>
            <a:off x="244072" y="1220274"/>
            <a:ext cx="4824536" cy="5262979"/>
          </a:xfrm>
          <a:prstGeom prst="rect">
            <a:avLst/>
          </a:prstGeom>
        </p:spPr>
        <p:txBody>
          <a:bodyPr wrap="square">
            <a:spAutoFit/>
          </a:bodyPr>
          <a:lstStyle/>
          <a:p>
            <a:pPr marL="396875" indent="-396875">
              <a:spcAft>
                <a:spcPts val="0"/>
              </a:spcAft>
              <a:buClr>
                <a:srgbClr val="C00000"/>
              </a:buClr>
              <a:buFont typeface="+mj-lt"/>
              <a:buAutoNum type="arabicPeriod"/>
              <a:tabLst>
                <a:tab pos="914400" algn="l"/>
                <a:tab pos="2519363" algn="l"/>
              </a:tabLst>
            </a:pPr>
            <a:r>
              <a:rPr lang="en-US" sz="2400" dirty="0" smtClean="0">
                <a:latin typeface="Arial" panose="020B0604020202020204" pitchFamily="34" charset="0"/>
                <a:cs typeface="Arial" panose="020B0604020202020204" pitchFamily="34" charset="0"/>
              </a:rPr>
              <a:t>Which </a:t>
            </a:r>
            <a:r>
              <a:rPr lang="en-US" sz="2400" dirty="0">
                <a:latin typeface="Arial" panose="020B0604020202020204" pitchFamily="34" charset="0"/>
                <a:cs typeface="Arial" panose="020B0604020202020204" pitchFamily="34" charset="0"/>
              </a:rPr>
              <a:t>sequences contain</a:t>
            </a:r>
          </a:p>
          <a:p>
            <a:pPr marL="1428750" lvl="2" indent="-514350">
              <a:spcAft>
                <a:spcPts val="0"/>
              </a:spcAft>
              <a:buClr>
                <a:srgbClr val="C00000"/>
              </a:buClr>
              <a:buFont typeface="+mj-lt"/>
              <a:buAutoNum type="romanLcPeriod"/>
              <a:tabLst>
                <a:tab pos="914400" algn="l"/>
                <a:tab pos="2519363" algn="l"/>
              </a:tabLst>
            </a:pPr>
            <a:r>
              <a:rPr lang="en-US" sz="2400" dirty="0" smtClean="0">
                <a:latin typeface="Arial" panose="020B0604020202020204" pitchFamily="34" charset="0"/>
                <a:cs typeface="Arial" panose="020B0604020202020204" pitchFamily="34" charset="0"/>
              </a:rPr>
              <a:t>only </a:t>
            </a:r>
            <a:r>
              <a:rPr lang="en-US" sz="2400" dirty="0">
                <a:latin typeface="Arial" panose="020B0604020202020204" pitchFamily="34" charset="0"/>
                <a:cs typeface="Arial" panose="020B0604020202020204" pitchFamily="34" charset="0"/>
              </a:rPr>
              <a:t>even numbers</a:t>
            </a:r>
          </a:p>
          <a:p>
            <a:pPr marL="1311275" lvl="2" indent="-396875">
              <a:spcAft>
                <a:spcPts val="0"/>
              </a:spcAft>
              <a:buClr>
                <a:srgbClr val="C00000"/>
              </a:buClr>
              <a:buFont typeface="+mj-lt"/>
              <a:buAutoNum type="romanLcPeriod"/>
              <a:tabLst>
                <a:tab pos="914400" algn="l"/>
                <a:tab pos="2519363" algn="l"/>
              </a:tabLst>
            </a:pPr>
            <a:r>
              <a:rPr lang="en-US" sz="2400" dirty="0" smtClean="0">
                <a:latin typeface="Arial" panose="020B0604020202020204" pitchFamily="34" charset="0"/>
                <a:cs typeface="Arial" panose="020B0604020202020204" pitchFamily="34" charset="0"/>
              </a:rPr>
              <a:t>only </a:t>
            </a:r>
            <a:r>
              <a:rPr lang="en-US" sz="2400" dirty="0">
                <a:latin typeface="Arial" panose="020B0604020202020204" pitchFamily="34" charset="0"/>
                <a:cs typeface="Arial" panose="020B0604020202020204" pitchFamily="34" charset="0"/>
              </a:rPr>
              <a:t>odd numbers</a:t>
            </a:r>
          </a:p>
          <a:p>
            <a:pPr marL="914400" lvl="1" indent="-457200">
              <a:spcAft>
                <a:spcPts val="0"/>
              </a:spcAft>
              <a:buClr>
                <a:srgbClr val="C00000"/>
              </a:buClr>
              <a:buFont typeface="+mj-lt"/>
              <a:buAutoNum type="alphaLcPeriod"/>
              <a:tabLst>
                <a:tab pos="914400" algn="l"/>
                <a:tab pos="2519363" algn="l"/>
              </a:tabLst>
            </a:pPr>
            <a:r>
              <a:rPr lang="en-US" sz="2400" i="1" dirty="0" smtClean="0">
                <a:latin typeface="Arial" panose="020B0604020202020204" pitchFamily="34" charset="0"/>
                <a:cs typeface="Arial" panose="020B0604020202020204" pitchFamily="34" charset="0"/>
              </a:rPr>
              <a:t>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 	b.  2</a:t>
            </a:r>
            <a:r>
              <a:rPr lang="en-US" sz="2400" i="1" dirty="0" smtClean="0">
                <a:latin typeface="Arial" panose="020B0604020202020204" pitchFamily="34" charset="0"/>
                <a:cs typeface="Arial" panose="020B0604020202020204" pitchFamily="34" charset="0"/>
              </a:rPr>
              <a:t>n</a:t>
            </a:r>
          </a:p>
          <a:p>
            <a:pPr marL="914400" lvl="1" indent="-457200">
              <a:spcAft>
                <a:spcPts val="0"/>
              </a:spcAft>
              <a:buClr>
                <a:srgbClr val="C00000"/>
              </a:buClr>
              <a:buFont typeface="+mj-lt"/>
              <a:buAutoNum type="alphaLcPeriod" startAt="3"/>
              <a:tabLst>
                <a:tab pos="914400" algn="l"/>
                <a:tab pos="2519363" algn="l"/>
              </a:tabLst>
            </a:pPr>
            <a:r>
              <a:rPr lang="en-US" sz="2400" dirty="0" smtClean="0">
                <a:latin typeface="Arial" panose="020B0604020202020204" pitchFamily="34" charset="0"/>
                <a:cs typeface="Arial" panose="020B0604020202020204" pitchFamily="34" charset="0"/>
              </a:rPr>
              <a:t>5</a:t>
            </a:r>
            <a:r>
              <a:rPr lang="en-US" sz="2400" i="1" dirty="0" smtClean="0">
                <a:latin typeface="Arial" panose="020B0604020202020204" pitchFamily="34" charset="0"/>
                <a:cs typeface="Arial" panose="020B0604020202020204" pitchFamily="34" charset="0"/>
              </a:rPr>
              <a:t>n	</a:t>
            </a:r>
            <a:r>
              <a:rPr lang="en-US" sz="2400" dirty="0" smtClean="0">
                <a:latin typeface="Arial" panose="020B0604020202020204" pitchFamily="34" charset="0"/>
                <a:cs typeface="Arial" panose="020B0604020202020204" pitchFamily="34" charset="0"/>
              </a:rPr>
              <a:t>d. 2n – 1</a:t>
            </a:r>
          </a:p>
          <a:p>
            <a:pPr marL="914400" lvl="1" indent="-457200">
              <a:spcAft>
                <a:spcPts val="0"/>
              </a:spcAft>
              <a:buClr>
                <a:srgbClr val="C00000"/>
              </a:buClr>
              <a:buFont typeface="+mj-lt"/>
              <a:buAutoNum type="alphaLcPeriod" startAt="5"/>
              <a:tabLst>
                <a:tab pos="914400" algn="l"/>
                <a:tab pos="2519363" algn="l"/>
              </a:tabLst>
            </a:pPr>
            <a:r>
              <a:rPr lang="en-US" sz="2400" i="1" dirty="0" smtClean="0">
                <a:latin typeface="Arial" panose="020B0604020202020204" pitchFamily="34" charset="0"/>
                <a:cs typeface="Arial" panose="020B0604020202020204" pitchFamily="34" charset="0"/>
              </a:rPr>
              <a:t>n</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96875" indent="-396875">
              <a:spcAft>
                <a:spcPts val="0"/>
              </a:spcAft>
              <a:buClr>
                <a:srgbClr val="C00000"/>
              </a:buClr>
              <a:buFont typeface="+mj-lt"/>
              <a:buAutoNum type="arabicPeriod"/>
              <a:tabLst>
                <a:tab pos="914400" algn="l"/>
                <a:tab pos="2519363" algn="l"/>
              </a:tabLst>
            </a:pPr>
            <a:r>
              <a:rPr lang="en-US" sz="2400" dirty="0" smtClean="0">
                <a:latin typeface="Arial" panose="020B0604020202020204" pitchFamily="34" charset="0"/>
                <a:cs typeface="Arial" panose="020B0604020202020204" pitchFamily="34" charset="0"/>
              </a:rPr>
              <a:t>Expand </a:t>
            </a:r>
            <a:r>
              <a:rPr lang="en-US" sz="2400" dirty="0">
                <a:latin typeface="Arial" panose="020B0604020202020204" pitchFamily="34" charset="0"/>
                <a:cs typeface="Arial" panose="020B0604020202020204" pitchFamily="34" charset="0"/>
              </a:rPr>
              <a:t>and simplify, </a:t>
            </a:r>
            <a:endParaRPr lang="en-US" sz="24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-1) </a:t>
            </a:r>
            <a:r>
              <a:rPr lang="en-US" sz="2400" dirty="0" smtClean="0">
                <a:latin typeface="Arial" panose="020B0604020202020204" pitchFamily="34" charset="0"/>
                <a:cs typeface="Arial" panose="020B0604020202020204" pitchFamily="34" charset="0"/>
              </a:rPr>
              <a:t>	b.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3)</a:t>
            </a:r>
            <a:r>
              <a:rPr lang="en-US" sz="2400" baseline="30000" dirty="0" smtClean="0">
                <a:latin typeface="Arial" panose="020B0604020202020204" pitchFamily="34" charset="0"/>
                <a:cs typeface="Arial" panose="020B0604020202020204" pitchFamily="34" charset="0"/>
              </a:rPr>
              <a:t>2</a:t>
            </a:r>
          </a:p>
          <a:p>
            <a:pPr marL="914400" lvl="1" indent="-457200">
              <a:spcAft>
                <a:spcPts val="0"/>
              </a:spcAft>
              <a:buClr>
                <a:srgbClr val="C00000"/>
              </a:buClr>
              <a:buFont typeface="+mj-lt"/>
              <a:buAutoNum type="alphaLcPeriod" startAt="3"/>
              <a:tabLst>
                <a:tab pos="914400" algn="l"/>
                <a:tab pos="2519363" algn="l"/>
              </a:tabLst>
            </a:pPr>
            <a:r>
              <a:rPr lang="en-US" sz="2400" dirty="0" smtClean="0">
                <a:latin typeface="Arial" panose="020B0604020202020204" pitchFamily="34" charset="0"/>
                <a:cs typeface="Arial" panose="020B0604020202020204" pitchFamily="34" charset="0"/>
              </a:rPr>
              <a:t>2</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(2</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 + 1)</a:t>
            </a:r>
          </a:p>
          <a:p>
            <a:pPr marL="457200" indent="-457200">
              <a:spcAft>
                <a:spcPts val="0"/>
              </a:spcAft>
              <a:buClr>
                <a:srgbClr val="C00000"/>
              </a:buClr>
              <a:buFont typeface="+mj-lt"/>
              <a:buAutoNum type="arabicPeriod" startAt="3"/>
              <a:tabLst>
                <a:tab pos="914400" algn="l"/>
                <a:tab pos="2519363" algn="l"/>
              </a:tabLst>
            </a:pPr>
            <a:r>
              <a:rPr lang="en-US" sz="2400" dirty="0">
                <a:latin typeface="Arial" panose="020B0604020202020204" pitchFamily="34" charset="0"/>
                <a:cs typeface="Arial" panose="020B0604020202020204" pitchFamily="34" charset="0"/>
              </a:rPr>
              <a:t>Are these equations or identities?</a:t>
            </a:r>
          </a:p>
          <a:p>
            <a:pPr marL="914400" lvl="1" indent="-457200">
              <a:spcAft>
                <a:spcPts val="0"/>
              </a:spcAft>
              <a:buClr>
                <a:srgbClr val="C00000"/>
              </a:buClr>
              <a:buFont typeface="+mj-lt"/>
              <a:buAutoNum type="alphaLcPeriod"/>
              <a:tabLst>
                <a:tab pos="914400" algn="l"/>
                <a:tab pos="2519363" algn="l"/>
              </a:tabLst>
            </a:pPr>
            <a:r>
              <a:rPr lang="en-US" sz="2400" dirty="0">
                <a:latin typeface="Arial" panose="020B0604020202020204" pitchFamily="34" charset="0"/>
                <a:cs typeface="Arial" panose="020B0604020202020204" pitchFamily="34" charset="0"/>
              </a:rPr>
              <a:t>2(</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+ 3) = 2</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+ 6 </a:t>
            </a:r>
          </a:p>
          <a:p>
            <a:pPr marL="914400" lvl="1" indent="-457200">
              <a:spcAft>
                <a:spcPts val="0"/>
              </a:spcAft>
              <a:buClr>
                <a:srgbClr val="C00000"/>
              </a:buClr>
              <a:buFont typeface="+mj-lt"/>
              <a:buAutoNum type="alphaLcPeriod"/>
              <a:tabLst>
                <a:tab pos="914400" algn="l"/>
                <a:tab pos="2519363" algn="l"/>
              </a:tabLst>
            </a:pPr>
            <a:r>
              <a:rPr lang="en-US" sz="2400" dirty="0">
                <a:latin typeface="Arial" panose="020B0604020202020204" pitchFamily="34" charset="0"/>
                <a:cs typeface="Arial" panose="020B0604020202020204" pitchFamily="34" charset="0"/>
              </a:rPr>
              <a:t>5</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- 7 = 8</a:t>
            </a:r>
          </a:p>
          <a:p>
            <a:pPr marL="914400" lvl="1" indent="-457200">
              <a:spcAft>
                <a:spcPts val="0"/>
              </a:spcAft>
              <a:buClr>
                <a:srgbClr val="C00000"/>
              </a:buClr>
              <a:buFont typeface="+mj-lt"/>
              <a:buAutoNum type="alphaLcPeriod"/>
              <a:tabLst>
                <a:tab pos="914400" algn="l"/>
                <a:tab pos="2519363" algn="l"/>
              </a:tabLst>
            </a:pPr>
            <a:r>
              <a:rPr lang="en-US" sz="2400" dirty="0">
                <a:latin typeface="Arial" panose="020B0604020202020204" pitchFamily="34" charset="0"/>
                <a:cs typeface="Arial" panose="020B0604020202020204" pitchFamily="34" charset="0"/>
              </a:rPr>
              <a:t>½(4n +10) = 2</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sp>
        <p:nvSpPr>
          <p:cNvPr id="12" name="Flowchart: Delay 11"/>
          <p:cNvSpPr/>
          <p:nvPr/>
        </p:nvSpPr>
        <p:spPr>
          <a:xfrm flipH="1">
            <a:off x="5220072" y="1220274"/>
            <a:ext cx="360039" cy="53770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402315"/>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754775"/>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545</a:t>
            </a:r>
            <a:endParaRPr lang="en-GB" sz="1400" b="1" dirty="0">
              <a:latin typeface="Calibri" panose="020F0502020204030204" pitchFamily="34" charset="0"/>
            </a:endParaRPr>
          </a:p>
        </p:txBody>
      </p:sp>
      <p:sp>
        <p:nvSpPr>
          <p:cNvPr id="13" name="Round Diagonal Corner Rectangle 12"/>
          <p:cNvSpPr/>
          <p:nvPr/>
        </p:nvSpPr>
        <p:spPr>
          <a:xfrm>
            <a:off x="179512" y="3128189"/>
            <a:ext cx="8712968" cy="339715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179514" y="3128189"/>
            <a:ext cx="8712966"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latin typeface="Arial" panose="020B0604020202020204" pitchFamily="34" charset="0"/>
                <a:cs typeface="Arial" panose="020B0604020202020204" pitchFamily="34" charset="0"/>
              </a:rPr>
              <a:t>Example 8</a:t>
            </a:r>
            <a:endParaRPr lang="en-US" sz="2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51520" y="3632244"/>
            <a:ext cx="5688632" cy="2893100"/>
          </a:xfrm>
          <a:prstGeom prst="rect">
            <a:avLst/>
          </a:prstGeom>
        </p:spPr>
        <p:txBody>
          <a:bodyPr wrap="square">
            <a:spAutoFit/>
          </a:bodyPr>
          <a:lstStyle/>
          <a:p>
            <a:pPr>
              <a:spcAft>
                <a:spcPts val="0"/>
              </a:spcAft>
              <a:tabLst>
                <a:tab pos="2570163" algn="l"/>
              </a:tabLst>
            </a:pPr>
            <a:r>
              <a:rPr lang="en-US" sz="2400" dirty="0"/>
              <a:t>Show that (x + 4)2 - 7 - x2 + 8x + 9</a:t>
            </a:r>
          </a:p>
          <a:p>
            <a:pPr>
              <a:tabLst>
                <a:tab pos="2570163" algn="l"/>
              </a:tabLst>
            </a:pPr>
            <a:r>
              <a:rPr lang="en-US" sz="1400" dirty="0" smtClean="0">
                <a:solidFill>
                  <a:srgbClr val="0070C0"/>
                </a:solidFill>
                <a:latin typeface="Comic Sans MS" panose="030F0702030302020204" pitchFamily="66" charset="0"/>
              </a:rPr>
              <a:t/>
            </a:r>
            <a:br>
              <a:rPr lang="en-US" sz="1400" dirty="0" smtClean="0">
                <a:solidFill>
                  <a:srgbClr val="0070C0"/>
                </a:solidFill>
                <a:latin typeface="Comic Sans MS" panose="030F0702030302020204" pitchFamily="66" charset="0"/>
              </a:rPr>
            </a:br>
            <a:r>
              <a:rPr lang="en-US" sz="2400" dirty="0" smtClean="0">
                <a:solidFill>
                  <a:srgbClr val="0070C0"/>
                </a:solidFill>
                <a:latin typeface="Comic Sans MS" panose="030F0702030302020204" pitchFamily="66" charset="0"/>
              </a:rPr>
              <a:t>LHS </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+ 4)</a:t>
            </a:r>
            <a:r>
              <a:rPr lang="en-US" sz="2400" baseline="30000" dirty="0">
                <a:solidFill>
                  <a:srgbClr val="0070C0"/>
                </a:solidFill>
                <a:latin typeface="Comic Sans MS" panose="030F0702030302020204" pitchFamily="66" charset="0"/>
              </a:rPr>
              <a:t>2</a:t>
            </a:r>
            <a:r>
              <a:rPr lang="en-US" sz="2400" dirty="0">
                <a:solidFill>
                  <a:srgbClr val="0070C0"/>
                </a:solidFill>
                <a:latin typeface="Comic Sans MS" panose="030F0702030302020204" pitchFamily="66" charset="0"/>
              </a:rPr>
              <a:t> - 7 = </a:t>
            </a:r>
            <a:r>
              <a:rPr lang="en-US" sz="2400" dirty="0" smtClean="0">
                <a:solidFill>
                  <a:srgbClr val="0070C0"/>
                </a:solidFill>
                <a:latin typeface="Comic Sans MS" panose="030F0702030302020204" pitchFamily="66" charset="0"/>
              </a:rPr>
              <a:t>(</a:t>
            </a:r>
            <a:r>
              <a:rPr lang="en-US" sz="2400" i="1" dirty="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+ 4</a:t>
            </a:r>
            <a:r>
              <a:rPr lang="en-US" sz="2400" dirty="0" smtClean="0">
                <a:solidFill>
                  <a:srgbClr val="0070C0"/>
                </a:solidFill>
                <a:latin typeface="Comic Sans MS" panose="030F0702030302020204" pitchFamily="66" charset="0"/>
              </a:rPr>
              <a:t>)(</a:t>
            </a:r>
            <a:r>
              <a:rPr lang="en-US" sz="2400" i="1" dirty="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+ 4) - 7 </a:t>
            </a:r>
            <a:r>
              <a:rPr lang="en-US" sz="2400" dirty="0" smtClean="0">
                <a:solidFill>
                  <a:srgbClr val="0070C0"/>
                </a:solidFill>
                <a:latin typeface="Comic Sans MS" panose="030F0702030302020204" pitchFamily="66" charset="0"/>
              </a:rPr>
              <a:t>	= </a:t>
            </a:r>
            <a:r>
              <a:rPr lang="en-US" sz="2400" i="1" dirty="0">
                <a:solidFill>
                  <a:srgbClr val="0070C0"/>
                </a:solidFill>
                <a:latin typeface="Comic Sans MS" panose="030F0702030302020204" pitchFamily="66" charset="0"/>
              </a:rPr>
              <a:t>x</a:t>
            </a:r>
            <a:r>
              <a:rPr lang="en-US" sz="2400" baseline="30000" dirty="0">
                <a:solidFill>
                  <a:srgbClr val="0070C0"/>
                </a:solidFill>
                <a:latin typeface="Comic Sans MS" panose="030F0702030302020204" pitchFamily="66" charset="0"/>
              </a:rPr>
              <a:t>2</a:t>
            </a:r>
            <a:r>
              <a:rPr lang="en-US" sz="2400" dirty="0">
                <a:solidFill>
                  <a:srgbClr val="0070C0"/>
                </a:solidFill>
                <a:latin typeface="Comic Sans MS" panose="030F0702030302020204" pitchFamily="66" charset="0"/>
              </a:rPr>
              <a:t> + </a:t>
            </a:r>
            <a:r>
              <a:rPr lang="en-US" sz="2400" dirty="0" smtClean="0">
                <a:solidFill>
                  <a:srgbClr val="0070C0"/>
                </a:solidFill>
                <a:latin typeface="Comic Sans MS" panose="030F0702030302020204" pitchFamily="66" charset="0"/>
              </a:rPr>
              <a:t>8</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+ 16 - </a:t>
            </a:r>
            <a:r>
              <a:rPr lang="en-US" sz="2400" dirty="0" smtClean="0">
                <a:solidFill>
                  <a:srgbClr val="0070C0"/>
                </a:solidFill>
                <a:latin typeface="Comic Sans MS" panose="030F0702030302020204" pitchFamily="66" charset="0"/>
              </a:rPr>
              <a:t>7</a:t>
            </a:r>
            <a:endParaRPr lang="en-US" sz="2400" dirty="0">
              <a:solidFill>
                <a:srgbClr val="0070C0"/>
              </a:solidFill>
              <a:latin typeface="Comic Sans MS" panose="030F0702030302020204" pitchFamily="66" charset="0"/>
            </a:endParaRPr>
          </a:p>
          <a:p>
            <a:pPr>
              <a:tabLst>
                <a:tab pos="2570163" algn="l"/>
              </a:tabLst>
            </a:pPr>
            <a:r>
              <a:rPr lang="en-US" sz="2400" dirty="0" smtClean="0">
                <a:solidFill>
                  <a:srgbClr val="0070C0"/>
                </a:solidFill>
                <a:latin typeface="Comic Sans MS" panose="030F0702030302020204" pitchFamily="66" charset="0"/>
              </a:rPr>
              <a:t>	= </a:t>
            </a:r>
            <a:r>
              <a:rPr lang="en-US" sz="2400" i="1" dirty="0">
                <a:solidFill>
                  <a:srgbClr val="0070C0"/>
                </a:solidFill>
                <a:latin typeface="Comic Sans MS" panose="030F0702030302020204" pitchFamily="66" charset="0"/>
              </a:rPr>
              <a:t>x</a:t>
            </a:r>
            <a:r>
              <a:rPr lang="en-US" sz="2400" baseline="30000" dirty="0">
                <a:solidFill>
                  <a:srgbClr val="0070C0"/>
                </a:solidFill>
                <a:latin typeface="Comic Sans MS" panose="030F0702030302020204" pitchFamily="66" charset="0"/>
              </a:rPr>
              <a:t>2</a:t>
            </a:r>
            <a:r>
              <a:rPr lang="en-US" sz="2400" dirty="0">
                <a:solidFill>
                  <a:srgbClr val="0070C0"/>
                </a:solidFill>
                <a:latin typeface="Comic Sans MS" panose="030F0702030302020204" pitchFamily="66" charset="0"/>
              </a:rPr>
              <a:t> + </a:t>
            </a:r>
            <a:r>
              <a:rPr lang="en-US" sz="2400" dirty="0" smtClean="0">
                <a:solidFill>
                  <a:srgbClr val="0070C0"/>
                </a:solidFill>
                <a:latin typeface="Comic Sans MS" panose="030F0702030302020204" pitchFamily="66" charset="0"/>
              </a:rPr>
              <a:t>8</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+ 9</a:t>
            </a:r>
          </a:p>
          <a:p>
            <a:pPr>
              <a:tabLst>
                <a:tab pos="2570163" algn="l"/>
              </a:tabLst>
            </a:pPr>
            <a:r>
              <a:rPr lang="en-US" sz="2400" dirty="0" smtClean="0">
                <a:solidFill>
                  <a:srgbClr val="0070C0"/>
                </a:solidFill>
                <a:latin typeface="Comic Sans MS" panose="030F0702030302020204" pitchFamily="66" charset="0"/>
              </a:rPr>
              <a:t>RHS </a:t>
            </a:r>
            <a:r>
              <a:rPr lang="en-US" sz="2400" dirty="0">
                <a:solidFill>
                  <a:srgbClr val="0070C0"/>
                </a:solidFill>
                <a:latin typeface="Comic Sans MS" panose="030F0702030302020204" pitchFamily="66" charset="0"/>
              </a:rPr>
              <a:t>= </a:t>
            </a:r>
            <a:r>
              <a:rPr lang="en-US" sz="2400" i="1" dirty="0">
                <a:solidFill>
                  <a:srgbClr val="0070C0"/>
                </a:solidFill>
                <a:latin typeface="Comic Sans MS" panose="030F0702030302020204" pitchFamily="66" charset="0"/>
              </a:rPr>
              <a:t>x</a:t>
            </a:r>
            <a:r>
              <a:rPr lang="en-US" sz="2400" baseline="30000" dirty="0">
                <a:solidFill>
                  <a:srgbClr val="0070C0"/>
                </a:solidFill>
                <a:latin typeface="Comic Sans MS" panose="030F0702030302020204" pitchFamily="66" charset="0"/>
              </a:rPr>
              <a:t>2</a:t>
            </a:r>
            <a:r>
              <a:rPr lang="en-US" sz="2400" dirty="0">
                <a:solidFill>
                  <a:srgbClr val="0070C0"/>
                </a:solidFill>
                <a:latin typeface="Comic Sans MS" panose="030F0702030302020204" pitchFamily="66" charset="0"/>
              </a:rPr>
              <a:t> + </a:t>
            </a:r>
            <a:r>
              <a:rPr lang="en-US" sz="2400" dirty="0" smtClean="0">
                <a:solidFill>
                  <a:srgbClr val="0070C0"/>
                </a:solidFill>
                <a:latin typeface="Comic Sans MS" panose="030F0702030302020204" pitchFamily="66" charset="0"/>
              </a:rPr>
              <a:t>8</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+ 9</a:t>
            </a:r>
          </a:p>
          <a:p>
            <a:pPr>
              <a:tabLst>
                <a:tab pos="2570163" algn="l"/>
              </a:tabLst>
            </a:pPr>
            <a:r>
              <a:rPr lang="en-US" sz="2400" dirty="0">
                <a:solidFill>
                  <a:srgbClr val="0070C0"/>
                </a:solidFill>
                <a:latin typeface="Comic Sans MS" panose="030F0702030302020204" pitchFamily="66" charset="0"/>
              </a:rPr>
              <a:t>So LHS = RHS and (</a:t>
            </a:r>
            <a:r>
              <a:rPr lang="en-US" sz="2400" i="1" dirty="0">
                <a:solidFill>
                  <a:srgbClr val="0070C0"/>
                </a:solidFill>
                <a:latin typeface="Comic Sans MS" panose="030F0702030302020204" pitchFamily="66" charset="0"/>
              </a:rPr>
              <a:t>x</a:t>
            </a:r>
            <a:r>
              <a:rPr lang="en-US" sz="2400" dirty="0">
                <a:solidFill>
                  <a:srgbClr val="0070C0"/>
                </a:solidFill>
                <a:latin typeface="Comic Sans MS" panose="030F0702030302020204" pitchFamily="66" charset="0"/>
              </a:rPr>
              <a:t> + 4)</a:t>
            </a:r>
            <a:r>
              <a:rPr lang="en-US" sz="2400" baseline="30000" dirty="0">
                <a:solidFill>
                  <a:srgbClr val="0070C0"/>
                </a:solidFill>
                <a:latin typeface="Comic Sans MS" panose="030F0702030302020204" pitchFamily="66" charset="0"/>
              </a:rPr>
              <a:t>2</a:t>
            </a:r>
            <a:r>
              <a:rPr lang="en-US" sz="2400" dirty="0">
                <a:solidFill>
                  <a:srgbClr val="0070C0"/>
                </a:solidFill>
                <a:latin typeface="Comic Sans MS" panose="030F0702030302020204" pitchFamily="66" charset="0"/>
              </a:rPr>
              <a:t> - 7 </a:t>
            </a:r>
            <a:endParaRPr lang="en-US" sz="2400" dirty="0" smtClean="0">
              <a:solidFill>
                <a:srgbClr val="0070C0"/>
              </a:solidFill>
              <a:latin typeface="Comic Sans MS" panose="030F0702030302020204" pitchFamily="66" charset="0"/>
            </a:endParaRPr>
          </a:p>
          <a:p>
            <a:pPr>
              <a:tabLst>
                <a:tab pos="2570163" algn="l"/>
              </a:tabLst>
            </a:pPr>
            <a:r>
              <a:rPr lang="en-US" sz="2400" dirty="0">
                <a:solidFill>
                  <a:srgbClr val="0070C0"/>
                </a:solidFill>
                <a:latin typeface="Comic Sans MS" panose="030F0702030302020204" pitchFamily="66" charset="0"/>
              </a:rPr>
              <a:t>	≡ </a:t>
            </a:r>
            <a:r>
              <a:rPr lang="en-US" sz="2400" i="1" dirty="0" smtClean="0">
                <a:solidFill>
                  <a:srgbClr val="0070C0"/>
                </a:solidFill>
                <a:latin typeface="Comic Sans MS" panose="030F0702030302020204" pitchFamily="66" charset="0"/>
              </a:rPr>
              <a:t>x</a:t>
            </a:r>
            <a:r>
              <a:rPr lang="en-US" sz="2400" baseline="30000" dirty="0" smtClean="0">
                <a:solidFill>
                  <a:srgbClr val="0070C0"/>
                </a:solidFill>
                <a:latin typeface="Comic Sans MS" panose="030F0702030302020204" pitchFamily="66" charset="0"/>
              </a:rPr>
              <a:t>2</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a:t>
            </a:r>
            <a:r>
              <a:rPr lang="en-US" sz="2400" dirty="0" smtClean="0">
                <a:solidFill>
                  <a:srgbClr val="0070C0"/>
                </a:solidFill>
                <a:latin typeface="Comic Sans MS" panose="030F0702030302020204" pitchFamily="66" charset="0"/>
              </a:rPr>
              <a:t>8</a:t>
            </a:r>
            <a:r>
              <a:rPr lang="en-US" sz="2400" i="1" dirty="0" smtClean="0">
                <a:solidFill>
                  <a:srgbClr val="0070C0"/>
                </a:solidFill>
                <a:latin typeface="Comic Sans MS" panose="030F0702030302020204" pitchFamily="66" charset="0"/>
              </a:rPr>
              <a:t>x</a:t>
            </a:r>
            <a:r>
              <a:rPr lang="en-US" sz="2400" dirty="0" smtClean="0">
                <a:solidFill>
                  <a:srgbClr val="0070C0"/>
                </a:solidFill>
                <a:latin typeface="Comic Sans MS" panose="030F0702030302020204" pitchFamily="66" charset="0"/>
              </a:rPr>
              <a:t> </a:t>
            </a:r>
            <a:r>
              <a:rPr lang="en-US" sz="2400" dirty="0">
                <a:solidFill>
                  <a:srgbClr val="0070C0"/>
                </a:solidFill>
                <a:latin typeface="Comic Sans MS" panose="030F0702030302020204" pitchFamily="66" charset="0"/>
              </a:rPr>
              <a:t>+ 9</a:t>
            </a:r>
          </a:p>
        </p:txBody>
      </p:sp>
      <p:sp>
        <p:nvSpPr>
          <p:cNvPr id="16" name="Rectangle 15"/>
          <p:cNvSpPr/>
          <p:nvPr/>
        </p:nvSpPr>
        <p:spPr>
          <a:xfrm flipH="1">
            <a:off x="6012160" y="3934793"/>
            <a:ext cx="2808312" cy="156966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Expand the brackets on </a:t>
            </a:r>
            <a:r>
              <a:rPr lang="en-US" sz="2400" dirty="0" smtClean="0">
                <a:solidFill>
                  <a:schemeClr val="tx1"/>
                </a:solidFill>
                <a:latin typeface="Arial" panose="020B0604020202020204" pitchFamily="34" charset="0"/>
                <a:cs typeface="Arial" panose="020B0604020202020204" pitchFamily="34" charset="0"/>
              </a:rPr>
              <a:t>the left-hand </a:t>
            </a:r>
            <a:r>
              <a:rPr lang="en-US" sz="2400" dirty="0">
                <a:solidFill>
                  <a:schemeClr val="tx1"/>
                </a:solidFill>
                <a:latin typeface="Arial" panose="020B0604020202020204" pitchFamily="34" charset="0"/>
                <a:cs typeface="Arial" panose="020B0604020202020204" pitchFamily="34" charset="0"/>
              </a:rPr>
              <a:t>side (LHS).</a:t>
            </a:r>
          </a:p>
        </p:txBody>
      </p:sp>
      <p:cxnSp>
        <p:nvCxnSpPr>
          <p:cNvPr id="19" name="Straight Arrow Connector 18"/>
          <p:cNvCxnSpPr>
            <a:stCxn id="16" idx="3"/>
          </p:cNvCxnSpPr>
          <p:nvPr/>
        </p:nvCxnSpPr>
        <p:spPr>
          <a:xfrm flipH="1" flipV="1">
            <a:off x="5508104" y="4483576"/>
            <a:ext cx="504056" cy="236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flipH="1">
            <a:off x="6012160" y="5609560"/>
            <a:ext cx="2808312"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Aim to show that LHS = RHS.</a:t>
            </a:r>
          </a:p>
        </p:txBody>
      </p:sp>
      <p:cxnSp>
        <p:nvCxnSpPr>
          <p:cNvPr id="38" name="Straight Arrow Connector 37"/>
          <p:cNvCxnSpPr>
            <a:stCxn id="26" idx="3"/>
          </p:cNvCxnSpPr>
          <p:nvPr/>
        </p:nvCxnSpPr>
        <p:spPr>
          <a:xfrm flipH="1">
            <a:off x="4716016" y="6025059"/>
            <a:ext cx="1296144" cy="2071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79512" y="1183973"/>
            <a:ext cx="8712968" cy="1794683"/>
            <a:chOff x="150164" y="6494199"/>
            <a:chExt cx="8712968" cy="1794683"/>
          </a:xfrm>
        </p:grpSpPr>
        <p:sp>
          <p:nvSpPr>
            <p:cNvPr id="30" name="Rectangle 29"/>
            <p:cNvSpPr/>
            <p:nvPr/>
          </p:nvSpPr>
          <p:spPr>
            <a:xfrm flipH="1">
              <a:off x="150164" y="6673055"/>
              <a:ext cx="8712968" cy="1615827"/>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800" dirty="0">
                  <a:solidFill>
                    <a:schemeClr val="tx1"/>
                  </a:solidFill>
                  <a:latin typeface="Arial" panose="020B0604020202020204" pitchFamily="34" charset="0"/>
                  <a:cs typeface="Arial" panose="020B0604020202020204" pitchFamily="34" charset="0"/>
                </a:rPr>
                <a:t>To show a statement is an identity, expand and simplify the expressions on one or both sides of the equals sign, until the two expressions are the same.</a:t>
              </a:r>
            </a:p>
          </p:txBody>
        </p:sp>
        <p:sp>
          <p:nvSpPr>
            <p:cNvPr id="31" name="Pentagon 3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6</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86012559"/>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545</a:t>
            </a:r>
            <a:endParaRPr lang="en-GB" sz="1400" b="1" dirty="0">
              <a:latin typeface="Calibri" panose="020F0502020204030204" pitchFamily="34" charset="0"/>
            </a:endParaRPr>
          </a:p>
        </p:txBody>
      </p:sp>
      <p:sp>
        <p:nvSpPr>
          <p:cNvPr id="3" name="Rectangle 2"/>
          <p:cNvSpPr/>
          <p:nvPr/>
        </p:nvSpPr>
        <p:spPr>
          <a:xfrm>
            <a:off x="244072" y="1220274"/>
            <a:ext cx="5264032" cy="5509200"/>
          </a:xfrm>
          <a:prstGeom prst="rect">
            <a:avLst/>
          </a:prstGeom>
        </p:spPr>
        <p:txBody>
          <a:bodyPr wrap="square">
            <a:spAutoFit/>
          </a:bodyPr>
          <a:lstStyle/>
          <a:p>
            <a:pPr marL="457200" indent="-457200">
              <a:spcAft>
                <a:spcPts val="0"/>
              </a:spcAft>
              <a:buClr>
                <a:srgbClr val="C00000"/>
              </a:buClr>
              <a:buFont typeface="+mj-lt"/>
              <a:buAutoNum type="arabicPeriod" startAt="4"/>
              <a:tabLst>
                <a:tab pos="914400" algn="l"/>
                <a:tab pos="2519363" algn="l"/>
              </a:tabLst>
            </a:pPr>
            <a:r>
              <a:rPr lang="en-US" sz="2400" b="1" dirty="0" smtClean="0">
                <a:solidFill>
                  <a:srgbClr val="C00000"/>
                </a:solidFill>
                <a:latin typeface="Arial" panose="020B0604020202020204" pitchFamily="34" charset="0"/>
                <a:cs typeface="Arial" panose="020B0604020202020204" pitchFamily="34" charset="0"/>
              </a:rPr>
              <a:t>Communication </a:t>
            </a:r>
            <a:r>
              <a:rPr lang="en-US" sz="2400" dirty="0">
                <a:latin typeface="Arial" panose="020B0604020202020204" pitchFamily="34" charset="0"/>
                <a:cs typeface="Arial" panose="020B0604020202020204" pitchFamily="34" charset="0"/>
              </a:rPr>
              <a:t>Show that </a:t>
            </a:r>
            <a:endParaRPr lang="en-US" sz="24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dirty="0" smtClean="0">
                <a:latin typeface="Arial" panose="020B0604020202020204" pitchFamily="34" charset="0"/>
                <a:cs typeface="Arial" panose="020B0604020202020204" pitchFamily="34" charset="0"/>
              </a:rPr>
              <a:t>(x – 3)</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+ 6x </a:t>
            </a:r>
            <a:r>
              <a:rPr lang="en-US" sz="2400" dirty="0"/>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x</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+ 9 </a:t>
            </a:r>
            <a:endParaRPr lang="en-US" sz="24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dirty="0" smtClean="0">
                <a:latin typeface="Arial" panose="020B0604020202020204" pitchFamily="34" charset="0"/>
                <a:cs typeface="Arial" panose="020B0604020202020204" pitchFamily="34" charset="0"/>
              </a:rPr>
              <a:t>x</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+ 8x + 49 </a:t>
            </a:r>
            <a:r>
              <a:rPr lang="en-US" sz="2400" dirty="0"/>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+ 7)</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- 6x </a:t>
            </a:r>
            <a:endParaRPr lang="en-US" sz="24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dirty="0" smtClean="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- 5)</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- 4 </a:t>
            </a:r>
            <a:r>
              <a:rPr lang="en-US" sz="2400" dirty="0"/>
              <a:t>≡</a:t>
            </a:r>
            <a:r>
              <a:rPr lang="en-US" sz="2400" dirty="0" smtClean="0">
                <a:latin typeface="Arial" panose="020B0604020202020204" pitchFamily="34" charset="0"/>
                <a:cs typeface="Arial" panose="020B0604020202020204" pitchFamily="34" charset="0"/>
              </a:rPr>
              <a:t> (x </a:t>
            </a:r>
            <a:r>
              <a:rPr lang="en-US" sz="2400" dirty="0">
                <a:latin typeface="Arial" panose="020B0604020202020204" pitchFamily="34" charset="0"/>
                <a:cs typeface="Arial" panose="020B0604020202020204" pitchFamily="34" charset="0"/>
              </a:rPr>
              <a:t>- 3)(x - 7) </a:t>
            </a:r>
            <a:endParaRPr lang="en-US" sz="24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dirty="0" smtClean="0">
                <a:latin typeface="Arial" panose="020B0604020202020204" pitchFamily="34" charset="0"/>
                <a:cs typeface="Arial" panose="020B0604020202020204" pitchFamily="34" charset="0"/>
              </a:rPr>
              <a:t>16 – (x </a:t>
            </a:r>
            <a:r>
              <a:rPr lang="en-US" sz="2400" dirty="0">
                <a:latin typeface="Arial" panose="020B0604020202020204" pitchFamily="34" charset="0"/>
                <a:cs typeface="Arial" panose="020B0604020202020204" pitchFamily="34" charset="0"/>
              </a:rPr>
              <a:t>+ 2)</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(6 + x)(2 - </a:t>
            </a:r>
            <a:r>
              <a:rPr lang="en-US" sz="2400" dirty="0" smtClean="0">
                <a:latin typeface="Arial" panose="020B0604020202020204" pitchFamily="34" charset="0"/>
                <a:cs typeface="Arial" panose="020B0604020202020204" pitchFamily="34" charset="0"/>
              </a:rPr>
              <a:t>x)</a:t>
            </a:r>
          </a:p>
          <a:p>
            <a:pPr lvl="1">
              <a:spcAft>
                <a:spcPts val="0"/>
              </a:spcAft>
              <a:buClr>
                <a:srgbClr val="C00000"/>
              </a:buClr>
              <a:tabLst>
                <a:tab pos="914400" algn="l"/>
                <a:tab pos="2519363" algn="l"/>
              </a:tabLst>
            </a:pPr>
            <a:r>
              <a:rPr lang="en-US" sz="2400" b="1" dirty="0" smtClean="0">
                <a:solidFill>
                  <a:srgbClr val="C00000"/>
                </a:solidFill>
                <a:latin typeface="Arial" panose="020B0604020202020204" pitchFamily="34" charset="0"/>
                <a:cs typeface="Arial" panose="020B0604020202020204" pitchFamily="34" charset="0"/>
              </a:rPr>
              <a:t>Reflect </a:t>
            </a:r>
            <a:r>
              <a:rPr lang="en-US" sz="2400" dirty="0">
                <a:latin typeface="Arial" panose="020B0604020202020204" pitchFamily="34" charset="0"/>
                <a:cs typeface="Arial" panose="020B0604020202020204" pitchFamily="34" charset="0"/>
              </a:rPr>
              <a:t>For part </a:t>
            </a:r>
            <a:r>
              <a:rPr lang="en-US" sz="2400" b="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can you think of a different method than the one given in the hint</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396875" indent="-396875">
              <a:spcAft>
                <a:spcPts val="0"/>
              </a:spcAft>
              <a:buClr>
                <a:srgbClr val="C00000"/>
              </a:buClr>
              <a:buFont typeface="+mj-lt"/>
              <a:buAutoNum type="arabicPeriod" startAt="4"/>
              <a:tabLst>
                <a:tab pos="914400" algn="l"/>
                <a:tab pos="2519363" algn="l"/>
              </a:tabLst>
            </a:pPr>
            <a:r>
              <a:rPr lang="en-US" sz="2400" b="1" dirty="0">
                <a:solidFill>
                  <a:srgbClr val="C00000"/>
                </a:solidFill>
                <a:latin typeface="Arial" panose="020B0604020202020204" pitchFamily="34" charset="0"/>
                <a:cs typeface="Arial" panose="020B0604020202020204" pitchFamily="34" charset="0"/>
              </a:rPr>
              <a:t>Communication / Reasoning</a:t>
            </a:r>
            <a:r>
              <a:rPr lang="en-US" sz="2400" b="1" dirty="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dirty="0" smtClean="0">
                <a:latin typeface="Arial" panose="020B0604020202020204" pitchFamily="34" charset="0"/>
                <a:cs typeface="Arial" panose="020B0604020202020204" pitchFamily="34" charset="0"/>
              </a:rPr>
              <a:t>Show </a:t>
            </a:r>
            <a:r>
              <a:rPr lang="en-US" sz="2400" dirty="0">
                <a:latin typeface="Arial" panose="020B0604020202020204" pitchFamily="34" charset="0"/>
                <a:cs typeface="Arial" panose="020B0604020202020204" pitchFamily="34" charset="0"/>
              </a:rPr>
              <a:t>that </a:t>
            </a:r>
            <a:r>
              <a:rPr lang="en-US" sz="2400" dirty="0" smtClean="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1)(x </a:t>
            </a:r>
            <a:r>
              <a:rPr lang="en-US" sz="2400" dirty="0">
                <a:latin typeface="Arial" panose="020B0604020202020204" pitchFamily="34" charset="0"/>
                <a:cs typeface="Arial" panose="020B0604020202020204" pitchFamily="34" charset="0"/>
              </a:rPr>
              <a:t>+ 1) </a:t>
            </a:r>
            <a:r>
              <a:rPr lang="en-US" sz="2400" dirty="0"/>
              <a:t>≡</a:t>
            </a:r>
            <a:r>
              <a:rPr lang="en-US" sz="2400" dirty="0" smtClean="0">
                <a:latin typeface="Arial" panose="020B0604020202020204" pitchFamily="34" charset="0"/>
                <a:cs typeface="Arial" panose="020B0604020202020204" pitchFamily="34" charset="0"/>
              </a:rPr>
              <a:t> x</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- 1 </a:t>
            </a:r>
            <a:endParaRPr lang="en-US" sz="2400" dirty="0" smtClean="0">
              <a:latin typeface="Arial" panose="020B0604020202020204" pitchFamily="34" charset="0"/>
              <a:cs typeface="Arial" panose="020B0604020202020204" pitchFamily="34" charset="0"/>
            </a:endParaRPr>
          </a:p>
          <a:p>
            <a:pPr marL="914400" lvl="1" indent="-457200">
              <a:spcAft>
                <a:spcPts val="0"/>
              </a:spcAft>
              <a:buClr>
                <a:srgbClr val="C00000"/>
              </a:buClr>
              <a:buFont typeface="+mj-lt"/>
              <a:buAutoNum type="alphaLcPeriod"/>
              <a:tabLst>
                <a:tab pos="914400" algn="l"/>
                <a:tab pos="2519363" algn="l"/>
              </a:tabLst>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your rule to work out </a:t>
            </a:r>
            <a:endParaRPr lang="en-US" sz="2400" dirty="0" smtClean="0">
              <a:latin typeface="Arial" panose="020B0604020202020204" pitchFamily="34" charset="0"/>
              <a:cs typeface="Arial" panose="020B0604020202020204" pitchFamily="34" charset="0"/>
            </a:endParaRPr>
          </a:p>
          <a:p>
            <a:pPr marL="1428750" lvl="2" indent="-514350">
              <a:spcAft>
                <a:spcPts val="0"/>
              </a:spcAft>
              <a:buClr>
                <a:srgbClr val="C00000"/>
              </a:buClr>
              <a:buFont typeface="+mj-lt"/>
              <a:buAutoNum type="romanLcPeriod"/>
              <a:tabLst>
                <a:tab pos="914400" algn="l"/>
                <a:tab pos="2519363" algn="l"/>
              </a:tabLst>
            </a:pPr>
            <a:r>
              <a:rPr lang="en-US" sz="2400" dirty="0" smtClean="0">
                <a:latin typeface="Arial" panose="020B0604020202020204" pitchFamily="34" charset="0"/>
                <a:cs typeface="Arial" panose="020B0604020202020204" pitchFamily="34" charset="0"/>
              </a:rPr>
              <a:t>99 </a:t>
            </a:r>
            <a:r>
              <a:rPr lang="en-US" sz="2400" dirty="0">
                <a:latin typeface="Arial" panose="020B0604020202020204" pitchFamily="34" charset="0"/>
                <a:cs typeface="Arial" panose="020B0604020202020204" pitchFamily="34" charset="0"/>
              </a:rPr>
              <a:t>x 101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ii.</a:t>
            </a:r>
            <a:r>
              <a:rPr lang="en-US" sz="2400" dirty="0" smtClean="0">
                <a:latin typeface="Arial" panose="020B0604020202020204" pitchFamily="34" charset="0"/>
                <a:cs typeface="Arial" panose="020B0604020202020204" pitchFamily="34" charset="0"/>
              </a:rPr>
              <a:t> 199 x </a:t>
            </a:r>
            <a:r>
              <a:rPr lang="en-US" sz="2400" dirty="0">
                <a:latin typeface="Arial" panose="020B0604020202020204" pitchFamily="34" charset="0"/>
                <a:cs typeface="Arial" panose="020B0604020202020204" pitchFamily="34" charset="0"/>
              </a:rPr>
              <a:t>201</a:t>
            </a:r>
          </a:p>
        </p:txBody>
      </p:sp>
      <p:sp>
        <p:nvSpPr>
          <p:cNvPr id="6" name="Rectangle 5"/>
          <p:cNvSpPr/>
          <p:nvPr/>
        </p:nvSpPr>
        <p:spPr>
          <a:xfrm flipH="1">
            <a:off x="251520" y="4254187"/>
            <a:ext cx="3600400"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Start with RHS</a:t>
            </a:r>
            <a:endParaRPr lang="en-US"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flipH="1">
            <a:off x="3923928" y="4254187"/>
            <a:ext cx="4851024"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First expand and simplify the LHS. Then </a:t>
            </a:r>
            <a:r>
              <a:rPr lang="en-US" sz="2400" dirty="0" err="1">
                <a:solidFill>
                  <a:schemeClr val="tx1"/>
                </a:solidFill>
                <a:latin typeface="Arial" panose="020B0604020202020204" pitchFamily="34" charset="0"/>
                <a:cs typeface="Arial" panose="020B0604020202020204" pitchFamily="34" charset="0"/>
              </a:rPr>
              <a:t>factorise</a:t>
            </a:r>
            <a:r>
              <a:rPr lang="en-US" sz="2400" dirty="0">
                <a:solidFill>
                  <a:schemeClr val="tx1"/>
                </a:solidFill>
                <a:latin typeface="Arial" panose="020B0604020202020204" pitchFamily="34" charset="0"/>
                <a:cs typeface="Arial" panose="020B0604020202020204" pitchFamily="34" charset="0"/>
              </a:rPr>
              <a:t>.</a:t>
            </a:r>
          </a:p>
        </p:txBody>
      </p:sp>
      <p:sp>
        <p:nvSpPr>
          <p:cNvPr id="9" name="Rectangle 8"/>
          <p:cNvSpPr/>
          <p:nvPr/>
        </p:nvSpPr>
        <p:spPr>
          <a:xfrm>
            <a:off x="5508104" y="5178517"/>
            <a:ext cx="3272044" cy="140755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08104" y="1220274"/>
            <a:ext cx="3272044" cy="292880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775458248"/>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545</a:t>
            </a:r>
            <a:endParaRPr lang="en-GB" sz="1400" b="1" dirty="0">
              <a:latin typeface="Calibri" panose="020F0502020204030204" pitchFamily="34" charset="0"/>
            </a:endParaRPr>
          </a:p>
        </p:txBody>
      </p:sp>
      <p:sp>
        <p:nvSpPr>
          <p:cNvPr id="3" name="Rectangle 2"/>
          <p:cNvSpPr/>
          <p:nvPr/>
        </p:nvSpPr>
        <p:spPr>
          <a:xfrm>
            <a:off x="244072" y="1220274"/>
            <a:ext cx="5264032" cy="3323987"/>
          </a:xfrm>
          <a:prstGeom prst="rect">
            <a:avLst/>
          </a:prstGeom>
        </p:spPr>
        <p:txBody>
          <a:bodyPr wrap="square">
            <a:spAutoFit/>
          </a:bodyPr>
          <a:lstStyle/>
          <a:p>
            <a:pPr marL="344488" indent="-344488">
              <a:spcAft>
                <a:spcPts val="0"/>
              </a:spcAft>
              <a:buClr>
                <a:srgbClr val="C00000"/>
              </a:buClr>
              <a:buFont typeface="+mj-lt"/>
              <a:buAutoNum type="arabicPeriod" startAt="6"/>
              <a:tabLst>
                <a:tab pos="914400" algn="l"/>
                <a:tab pos="2519363" algn="l"/>
              </a:tabLst>
            </a:pPr>
            <a:r>
              <a:rPr lang="en-US" sz="2100" b="1" dirty="0" smtClean="0">
                <a:solidFill>
                  <a:srgbClr val="C00000"/>
                </a:solidFill>
                <a:latin typeface="Arial" panose="020B0604020202020204" pitchFamily="34" charset="0"/>
                <a:cs typeface="Arial" panose="020B0604020202020204" pitchFamily="34" charset="0"/>
              </a:rPr>
              <a:t>Reasoning </a:t>
            </a:r>
            <a:r>
              <a:rPr lang="en-US" sz="2100" dirty="0">
                <a:latin typeface="Arial" panose="020B0604020202020204" pitchFamily="34" charset="0"/>
                <a:cs typeface="Arial" panose="020B0604020202020204" pitchFamily="34" charset="0"/>
              </a:rPr>
              <a:t>The blue card is a rectangle of length </a:t>
            </a:r>
            <a:r>
              <a:rPr lang="en-US" sz="2100" i="1" dirty="0">
                <a:latin typeface="Arial" panose="020B0604020202020204" pitchFamily="34" charset="0"/>
                <a:cs typeface="Arial" panose="020B0604020202020204" pitchFamily="34" charset="0"/>
              </a:rPr>
              <a:t>x</a:t>
            </a:r>
            <a:r>
              <a:rPr lang="en-US" sz="2100" dirty="0">
                <a:latin typeface="Arial" panose="020B0604020202020204" pitchFamily="34" charset="0"/>
                <a:cs typeface="Arial" panose="020B0604020202020204" pitchFamily="34" charset="0"/>
              </a:rPr>
              <a:t> + </a:t>
            </a:r>
            <a:r>
              <a:rPr lang="en-US" sz="2100" dirty="0" smtClean="0">
                <a:latin typeface="Arial" panose="020B0604020202020204" pitchFamily="34" charset="0"/>
                <a:cs typeface="Arial" panose="020B0604020202020204" pitchFamily="34" charset="0"/>
              </a:rPr>
              <a:t>5 and </a:t>
            </a:r>
            <a:r>
              <a:rPr lang="en-US" sz="2100" dirty="0">
                <a:latin typeface="Arial" panose="020B0604020202020204" pitchFamily="34" charset="0"/>
                <a:cs typeface="Arial" panose="020B0604020202020204" pitchFamily="34" charset="0"/>
              </a:rPr>
              <a:t>width </a:t>
            </a:r>
            <a:r>
              <a:rPr lang="en-US" sz="2100" i="1" dirty="0">
                <a:latin typeface="Arial" panose="020B0604020202020204" pitchFamily="34" charset="0"/>
                <a:cs typeface="Arial" panose="020B0604020202020204" pitchFamily="34" charset="0"/>
              </a:rPr>
              <a:t>x</a:t>
            </a:r>
            <a:r>
              <a:rPr lang="en-US" sz="2100" dirty="0">
                <a:latin typeface="Arial" panose="020B0604020202020204" pitchFamily="34" charset="0"/>
                <a:cs typeface="Arial" panose="020B0604020202020204" pitchFamily="34" charset="0"/>
              </a:rPr>
              <a:t> + 2</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marL="793750" lvl="1" indent="-449263">
              <a:spcAft>
                <a:spcPts val="0"/>
              </a:spcAft>
              <a:buClr>
                <a:srgbClr val="C00000"/>
              </a:buClr>
              <a:buFont typeface="+mj-lt"/>
              <a:buAutoNum type="alphaLcPeriod"/>
              <a:tabLst>
                <a:tab pos="2519363"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an expression for the area of the blue card</a:t>
            </a:r>
            <a:r>
              <a:rPr lang="en-US" sz="2100" dirty="0" smtClean="0">
                <a:latin typeface="Arial" panose="020B0604020202020204" pitchFamily="34" charset="0"/>
                <a:cs typeface="Arial" panose="020B0604020202020204" pitchFamily="34" charset="0"/>
              </a:rPr>
              <a:t>.</a:t>
            </a:r>
          </a:p>
          <a:p>
            <a:pPr marL="344488" lvl="1">
              <a:spcAft>
                <a:spcPts val="0"/>
              </a:spcAft>
              <a:buClr>
                <a:srgbClr val="C00000"/>
              </a:buClr>
              <a:tabLst>
                <a:tab pos="914400" algn="l"/>
                <a:tab pos="2519363"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rectangle of length </a:t>
            </a:r>
            <a:r>
              <a:rPr lang="en-US" sz="2100" i="1" dirty="0">
                <a:latin typeface="Arial" panose="020B0604020202020204" pitchFamily="34" charset="0"/>
                <a:cs typeface="Arial" panose="020B0604020202020204" pitchFamily="34" charset="0"/>
              </a:rPr>
              <a:t>x</a:t>
            </a:r>
            <a:r>
              <a:rPr lang="en-US" sz="2100" dirty="0">
                <a:latin typeface="Arial" panose="020B0604020202020204" pitchFamily="34" charset="0"/>
                <a:cs typeface="Arial" panose="020B0604020202020204" pitchFamily="34" charset="0"/>
              </a:rPr>
              <a:t> + 1 and width </a:t>
            </a:r>
            <a:r>
              <a:rPr lang="en-US" sz="2100" i="1" dirty="0">
                <a:latin typeface="Arial" panose="020B0604020202020204" pitchFamily="34" charset="0"/>
                <a:cs typeface="Arial" panose="020B0604020202020204" pitchFamily="34" charset="0"/>
              </a:rPr>
              <a:t>x</a:t>
            </a:r>
            <a:r>
              <a:rPr lang="en-US" sz="2100" dirty="0">
                <a:latin typeface="Arial" panose="020B0604020202020204" pitchFamily="34" charset="0"/>
                <a:cs typeface="Arial" panose="020B0604020202020204" pitchFamily="34" charset="0"/>
              </a:rPr>
              <a:t> is cut </a:t>
            </a:r>
            <a:r>
              <a:rPr lang="en-US" sz="2100" dirty="0" smtClean="0">
                <a:latin typeface="Arial" panose="020B0604020202020204" pitchFamily="34" charset="0"/>
                <a:cs typeface="Arial" panose="020B0604020202020204" pitchFamily="34" charset="0"/>
              </a:rPr>
              <a:t>out and </a:t>
            </a:r>
            <a:r>
              <a:rPr lang="en-US" sz="2100" dirty="0">
                <a:latin typeface="Arial" panose="020B0604020202020204" pitchFamily="34" charset="0"/>
                <a:cs typeface="Arial" panose="020B0604020202020204" pitchFamily="34" charset="0"/>
              </a:rPr>
              <a:t>removed. </a:t>
            </a:r>
            <a:endParaRPr lang="en-US" sz="2100" dirty="0" smtClean="0">
              <a:latin typeface="Arial" panose="020B0604020202020204" pitchFamily="34" charset="0"/>
              <a:cs typeface="Arial" panose="020B0604020202020204" pitchFamily="34" charset="0"/>
            </a:endParaRPr>
          </a:p>
          <a:p>
            <a:pPr marL="793750" lvl="1" indent="-449263">
              <a:spcAft>
                <a:spcPts val="0"/>
              </a:spcAft>
              <a:buClr>
                <a:srgbClr val="C00000"/>
              </a:buClr>
              <a:buFont typeface="+mj-lt"/>
              <a:buAutoNum type="alphaLcPeriod" startAt="2"/>
              <a:tabLst>
                <a:tab pos="2519363"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an expression for the area of the rectangle cut out. </a:t>
            </a:r>
            <a:endParaRPr lang="en-US" sz="2100" dirty="0" smtClean="0">
              <a:latin typeface="Arial" panose="020B0604020202020204" pitchFamily="34" charset="0"/>
              <a:cs typeface="Arial" panose="020B0604020202020204" pitchFamily="34" charset="0"/>
            </a:endParaRPr>
          </a:p>
          <a:p>
            <a:pPr marL="793750" lvl="1" indent="-449263">
              <a:spcAft>
                <a:spcPts val="0"/>
              </a:spcAft>
              <a:buClr>
                <a:srgbClr val="C00000"/>
              </a:buClr>
              <a:buFont typeface="+mj-lt"/>
              <a:buAutoNum type="alphaLcPeriod" startAt="2"/>
              <a:tabLst>
                <a:tab pos="2519363" algn="l"/>
              </a:tabLst>
            </a:pPr>
            <a:r>
              <a:rPr lang="en-US" sz="2100" dirty="0" smtClean="0">
                <a:latin typeface="Arial" panose="020B0604020202020204" pitchFamily="34" charset="0"/>
                <a:cs typeface="Arial" panose="020B0604020202020204" pitchFamily="34" charset="0"/>
              </a:rPr>
              <a:t>Show </a:t>
            </a:r>
            <a:r>
              <a:rPr lang="en-US" sz="2100" dirty="0">
                <a:latin typeface="Arial" panose="020B0604020202020204" pitchFamily="34" charset="0"/>
                <a:cs typeface="Arial" panose="020B0604020202020204" pitchFamily="34" charset="0"/>
              </a:rPr>
              <a:t>that the area of the </a:t>
            </a:r>
            <a:r>
              <a:rPr lang="en-US" sz="2100" dirty="0" smtClean="0">
                <a:latin typeface="Arial" panose="020B0604020202020204" pitchFamily="34" charset="0"/>
                <a:cs typeface="Arial" panose="020B0604020202020204" pitchFamily="34" charset="0"/>
              </a:rPr>
              <a:t>remaining </a:t>
            </a:r>
            <a:r>
              <a:rPr lang="en-US" sz="2100" dirty="0">
                <a:latin typeface="Arial" panose="020B0604020202020204" pitchFamily="34" charset="0"/>
                <a:cs typeface="Arial" panose="020B0604020202020204" pitchFamily="34" charset="0"/>
              </a:rPr>
              <a:t>card is 6</a:t>
            </a:r>
            <a:r>
              <a:rPr lang="en-US" sz="2100" i="1" dirty="0">
                <a:latin typeface="Arial" panose="020B0604020202020204" pitchFamily="34" charset="0"/>
                <a:cs typeface="Arial" panose="020B0604020202020204" pitchFamily="34" charset="0"/>
              </a:rPr>
              <a:t>x</a:t>
            </a:r>
            <a:r>
              <a:rPr lang="en-US" sz="2100" dirty="0">
                <a:latin typeface="Arial" panose="020B0604020202020204" pitchFamily="34" charset="0"/>
                <a:cs typeface="Arial" panose="020B0604020202020204" pitchFamily="34" charset="0"/>
              </a:rPr>
              <a:t> + 10.</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a:srcRect l="46779" t="30050" r="11949" b="50000"/>
          <a:stretch/>
        </p:blipFill>
        <p:spPr>
          <a:xfrm>
            <a:off x="1126139" y="4477551"/>
            <a:ext cx="4093933" cy="2109254"/>
          </a:xfrm>
          <a:prstGeom prst="rect">
            <a:avLst/>
          </a:prstGeom>
        </p:spPr>
      </p:pic>
      <p:sp>
        <p:nvSpPr>
          <p:cNvPr id="12" name="Rectangle 11"/>
          <p:cNvSpPr/>
          <p:nvPr/>
        </p:nvSpPr>
        <p:spPr>
          <a:xfrm flipH="1">
            <a:off x="5553293" y="5333141"/>
            <a:ext cx="3195171" cy="126421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Q6c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Subtract your expression from part </a:t>
            </a:r>
            <a:r>
              <a:rPr lang="en-US" sz="2000" b="1" dirty="0">
                <a:solidFill>
                  <a:schemeClr val="tx1"/>
                </a:solidFill>
                <a:latin typeface="Arial" panose="020B0604020202020204" pitchFamily="34" charset="0"/>
                <a:cs typeface="Arial" panose="020B0604020202020204" pitchFamily="34" charset="0"/>
              </a:rPr>
              <a:t>b</a:t>
            </a:r>
            <a:r>
              <a:rPr lang="en-US" sz="2000" dirty="0">
                <a:solidFill>
                  <a:schemeClr val="tx1"/>
                </a:solidFill>
                <a:latin typeface="Arial" panose="020B0604020202020204" pitchFamily="34" charset="0"/>
                <a:cs typeface="Arial" panose="020B0604020202020204" pitchFamily="34" charset="0"/>
              </a:rPr>
              <a:t> from your expression from part </a:t>
            </a:r>
            <a:r>
              <a:rPr lang="en-US" sz="2000" b="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8088246"/>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546</a:t>
            </a:r>
            <a:endParaRPr lang="en-GB" sz="1400" b="1" dirty="0">
              <a:latin typeface="Calibri" panose="020F050202020403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8" name="Group 7"/>
          <p:cNvGrpSpPr/>
          <p:nvPr/>
        </p:nvGrpSpPr>
        <p:grpSpPr>
          <a:xfrm>
            <a:off x="288096" y="1268760"/>
            <a:ext cx="5173611" cy="5328592"/>
            <a:chOff x="3465597" y="1089031"/>
            <a:chExt cx="5309150" cy="5328592"/>
          </a:xfrm>
        </p:grpSpPr>
        <p:sp>
          <p:nvSpPr>
            <p:cNvPr id="9" name="Round Diagonal Corner Rectangle 8"/>
            <p:cNvSpPr/>
            <p:nvPr/>
          </p:nvSpPr>
          <p:spPr>
            <a:xfrm>
              <a:off x="3465597" y="1089031"/>
              <a:ext cx="5309150" cy="532859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7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50913" y="1666250"/>
              <a:ext cx="5197552" cy="2569934"/>
            </a:xfrm>
            <a:prstGeom prst="rect">
              <a:avLst/>
            </a:prstGeom>
          </p:spPr>
          <p:txBody>
            <a:bodyPr wrap="square">
              <a:spAutoFit/>
            </a:bodyPr>
            <a:lstStyle/>
            <a:p>
              <a:pPr>
                <a:spcAft>
                  <a:spcPts val="0"/>
                </a:spcAft>
                <a:tabLst>
                  <a:tab pos="4972050" algn="r"/>
                </a:tabLst>
              </a:pPr>
              <a:r>
                <a:rPr lang="en-US" sz="2300" dirty="0"/>
                <a:t>The diagram shows a large rectangle of length (</a:t>
              </a:r>
              <a:r>
                <a:rPr lang="en-US" sz="2300" dirty="0" smtClean="0"/>
                <a:t>3</a:t>
              </a:r>
              <a:r>
                <a:rPr lang="en-US" sz="2300" i="1" dirty="0" smtClean="0"/>
                <a:t>x</a:t>
              </a:r>
              <a:r>
                <a:rPr lang="en-US" sz="2300" dirty="0" smtClean="0"/>
                <a:t> </a:t>
              </a:r>
              <a:r>
                <a:rPr lang="en-US" sz="2300" dirty="0"/>
                <a:t>+ 4)cm and width </a:t>
              </a:r>
              <a:r>
                <a:rPr lang="en-US" sz="2300" i="1" dirty="0" smtClean="0"/>
                <a:t>x </a:t>
              </a:r>
              <a:r>
                <a:rPr lang="en-US" sz="2300" dirty="0" smtClean="0"/>
                <a:t>cm</a:t>
              </a:r>
              <a:r>
                <a:rPr lang="en-US" sz="2300" dirty="0"/>
                <a:t>. A smaller rectangle of length </a:t>
              </a:r>
              <a:r>
                <a:rPr lang="en-US" sz="2300" i="1" dirty="0" smtClean="0"/>
                <a:t>x</a:t>
              </a:r>
              <a:r>
                <a:rPr lang="en-US" sz="2300" dirty="0" smtClean="0"/>
                <a:t> </a:t>
              </a:r>
              <a:r>
                <a:rPr lang="en-US" sz="2300" dirty="0"/>
                <a:t>cm and width 5 cm is cut out and removed. The area of the shape that is left is 70 cm</a:t>
              </a:r>
              <a:r>
                <a:rPr lang="en-US" sz="2300" baseline="30000" dirty="0"/>
                <a:t>2</a:t>
              </a:r>
              <a:r>
                <a:rPr lang="en-US" sz="2300" dirty="0"/>
                <a:t>.</a:t>
              </a:r>
            </a:p>
            <a:p>
              <a:pPr>
                <a:spcAft>
                  <a:spcPts val="0"/>
                </a:spcAft>
                <a:tabLst>
                  <a:tab pos="4972050" algn="r"/>
                </a:tabLst>
              </a:pPr>
              <a:r>
                <a:rPr lang="en-US" sz="2300" dirty="0"/>
                <a:t>Show that 3</a:t>
              </a:r>
              <a:r>
                <a:rPr lang="en-US" sz="2300" i="1" dirty="0"/>
                <a:t>x</a:t>
              </a:r>
              <a:r>
                <a:rPr lang="en-US" sz="2300" baseline="30000" dirty="0"/>
                <a:t>2</a:t>
              </a:r>
              <a:r>
                <a:rPr lang="en-US" sz="2300" dirty="0"/>
                <a:t> - </a:t>
              </a:r>
              <a:r>
                <a:rPr lang="en-US" sz="2300" i="1" dirty="0" smtClean="0"/>
                <a:t>x</a:t>
              </a:r>
              <a:r>
                <a:rPr lang="en-US" sz="2300" dirty="0" smtClean="0"/>
                <a:t> </a:t>
              </a:r>
              <a:r>
                <a:rPr lang="en-US" sz="2300" dirty="0"/>
                <a:t>- 70 = 0. </a:t>
              </a:r>
              <a:r>
                <a:rPr lang="en-US" sz="2300" dirty="0" smtClean="0"/>
                <a:t>	</a:t>
              </a:r>
              <a:r>
                <a:rPr lang="en-US" sz="2300" b="1" dirty="0" smtClean="0"/>
                <a:t>(</a:t>
              </a:r>
              <a:r>
                <a:rPr lang="en-US" sz="2300" b="1" dirty="0"/>
                <a:t>3 marks)</a:t>
              </a:r>
            </a:p>
          </p:txBody>
        </p:sp>
      </p:grpSp>
      <p:pic>
        <p:nvPicPr>
          <p:cNvPr id="4" name="Picture 3"/>
          <p:cNvPicPr>
            <a:picLocks noChangeAspect="1"/>
          </p:cNvPicPr>
          <p:nvPr/>
        </p:nvPicPr>
        <p:blipFill rotWithShape="1">
          <a:blip r:embed="rId5"/>
          <a:srcRect l="8590" t="52100" r="54477" b="24800"/>
          <a:stretch/>
        </p:blipFill>
        <p:spPr>
          <a:xfrm>
            <a:off x="395536" y="4573018"/>
            <a:ext cx="2928492" cy="1952326"/>
          </a:xfrm>
          <a:prstGeom prst="rect">
            <a:avLst/>
          </a:prstGeom>
        </p:spPr>
      </p:pic>
      <p:sp>
        <p:nvSpPr>
          <p:cNvPr id="14" name="Rectangle 13"/>
          <p:cNvSpPr/>
          <p:nvPr/>
        </p:nvSpPr>
        <p:spPr>
          <a:xfrm flipH="1">
            <a:off x="3407166" y="4771018"/>
            <a:ext cx="1956500" cy="175432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a:solidFill>
                  <a:schemeClr val="tx1"/>
                </a:solidFill>
                <a:latin typeface="Arial" panose="020B0604020202020204" pitchFamily="34" charset="0"/>
                <a:cs typeface="Arial" panose="020B0604020202020204" pitchFamily="34" charset="0"/>
              </a:rPr>
              <a:t>Exam hint</a:t>
            </a:r>
          </a:p>
          <a:p>
            <a:r>
              <a:rPr lang="en-US" dirty="0">
                <a:solidFill>
                  <a:schemeClr val="tx1"/>
                </a:solidFill>
                <a:latin typeface="Arial" panose="020B0604020202020204" pitchFamily="34" charset="0"/>
                <a:cs typeface="Arial" panose="020B0604020202020204" pitchFamily="34" charset="0"/>
              </a:rPr>
              <a:t>‘Show that</a:t>
            </a:r>
            <a:r>
              <a:rPr lang="en-US" dirty="0" smtClean="0">
                <a:solidFill>
                  <a:schemeClr val="tx1"/>
                </a:solidFill>
                <a:latin typeface="Arial" panose="020B0604020202020204" pitchFamily="34" charset="0"/>
                <a:cs typeface="Arial" panose="020B0604020202020204" pitchFamily="34" charset="0"/>
              </a:rPr>
              <a:t>...‘ means you need to write down </a:t>
            </a:r>
            <a:r>
              <a:rPr lang="en-US" dirty="0">
                <a:solidFill>
                  <a:schemeClr val="tx1"/>
                </a:solidFill>
                <a:latin typeface="Arial" panose="020B0604020202020204" pitchFamily="34" charset="0"/>
                <a:cs typeface="Arial" panose="020B0604020202020204" pitchFamily="34" charset="0"/>
              </a:rPr>
              <a:t>every stage of </a:t>
            </a:r>
            <a:r>
              <a:rPr lang="en-US" dirty="0" smtClean="0">
                <a:solidFill>
                  <a:schemeClr val="tx1"/>
                </a:solidFill>
                <a:latin typeface="Arial" panose="020B0604020202020204" pitchFamily="34" charset="0"/>
                <a:cs typeface="Arial" panose="020B0604020202020204" pitchFamily="34" charset="0"/>
              </a:rPr>
              <a:t>your working.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024869"/>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546</a:t>
            </a:r>
            <a:endParaRPr lang="en-GB" sz="1400" b="1" dirty="0">
              <a:latin typeface="Calibri" panose="020F0502020204030204" pitchFamily="34" charset="0"/>
            </a:endParaRPr>
          </a:p>
        </p:txBody>
      </p:sp>
      <p:sp>
        <p:nvSpPr>
          <p:cNvPr id="3" name="Rectangle 2"/>
          <p:cNvSpPr/>
          <p:nvPr/>
        </p:nvSpPr>
        <p:spPr>
          <a:xfrm>
            <a:off x="244072" y="1220274"/>
            <a:ext cx="5264032" cy="4222694"/>
          </a:xfrm>
          <a:prstGeom prst="rect">
            <a:avLst/>
          </a:prstGeom>
        </p:spPr>
        <p:txBody>
          <a:bodyPr wrap="square">
            <a:spAutoFit/>
          </a:bodyPr>
          <a:lstStyle/>
          <a:p>
            <a:pPr marL="396875" indent="-396875">
              <a:spcAft>
                <a:spcPts val="0"/>
              </a:spcAft>
              <a:buClr>
                <a:srgbClr val="C00000"/>
              </a:buClr>
              <a:buFont typeface="+mj-lt"/>
              <a:buAutoNum type="arabicPeriod" startAt="8"/>
              <a:tabLst>
                <a:tab pos="914400" algn="l"/>
                <a:tab pos="2519363" algn="l"/>
              </a:tabLst>
            </a:pPr>
            <a:r>
              <a:rPr lang="en-US" sz="2440" dirty="0">
                <a:latin typeface="Arial" panose="020B0604020202020204" pitchFamily="34" charset="0"/>
                <a:cs typeface="Arial" panose="020B0604020202020204" pitchFamily="34" charset="0"/>
              </a:rPr>
              <a:t>Give a counter-example to prove that these statements are not true, </a:t>
            </a:r>
            <a:endParaRPr lang="en-US" sz="2440" dirty="0" smtClean="0">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2519363" algn="l"/>
              </a:tabLst>
            </a:pPr>
            <a:r>
              <a:rPr lang="en-US" sz="2440" dirty="0" smtClean="0">
                <a:latin typeface="Arial" panose="020B0604020202020204" pitchFamily="34" charset="0"/>
                <a:cs typeface="Arial" panose="020B0604020202020204" pitchFamily="34" charset="0"/>
              </a:rPr>
              <a:t>All </a:t>
            </a:r>
            <a:r>
              <a:rPr lang="en-US" sz="2440" dirty="0">
                <a:latin typeface="Arial" panose="020B0604020202020204" pitchFamily="34" charset="0"/>
                <a:cs typeface="Arial" panose="020B0604020202020204" pitchFamily="34" charset="0"/>
              </a:rPr>
              <a:t>prime numbers are odd.</a:t>
            </a:r>
          </a:p>
          <a:p>
            <a:pPr marL="793750" lvl="1" indent="-396875">
              <a:spcAft>
                <a:spcPts val="0"/>
              </a:spcAft>
              <a:buClr>
                <a:srgbClr val="C00000"/>
              </a:buClr>
              <a:buFont typeface="+mj-lt"/>
              <a:buAutoNum type="alphaLcPeriod"/>
              <a:tabLst>
                <a:tab pos="2519363" algn="l"/>
              </a:tabLst>
            </a:pPr>
            <a:r>
              <a:rPr lang="en-US" sz="2440" dirty="0" smtClean="0">
                <a:latin typeface="Arial" panose="020B0604020202020204" pitchFamily="34" charset="0"/>
                <a:cs typeface="Arial" panose="020B0604020202020204" pitchFamily="34" charset="0"/>
              </a:rPr>
              <a:t>The cube </a:t>
            </a:r>
            <a:r>
              <a:rPr lang="en-US" sz="2440" dirty="0">
                <a:latin typeface="Arial" panose="020B0604020202020204" pitchFamily="34" charset="0"/>
                <a:cs typeface="Arial" panose="020B0604020202020204" pitchFamily="34" charset="0"/>
              </a:rPr>
              <a:t>of a number is always greater than its square, </a:t>
            </a:r>
            <a:endParaRPr lang="en-US" sz="2440" dirty="0" smtClean="0">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2519363" algn="l"/>
              </a:tabLst>
            </a:pPr>
            <a:r>
              <a:rPr lang="en-US" sz="2440" dirty="0" smtClean="0">
                <a:latin typeface="Arial" panose="020B0604020202020204" pitchFamily="34" charset="0"/>
                <a:cs typeface="Arial" panose="020B0604020202020204" pitchFamily="34" charset="0"/>
              </a:rPr>
              <a:t>The </a:t>
            </a:r>
            <a:r>
              <a:rPr lang="en-US" sz="2440" dirty="0">
                <a:latin typeface="Arial" panose="020B0604020202020204" pitchFamily="34" charset="0"/>
                <a:cs typeface="Arial" panose="020B0604020202020204" pitchFamily="34" charset="0"/>
              </a:rPr>
              <a:t>difference between two numbers is always less than their sum. </a:t>
            </a:r>
            <a:endParaRPr lang="en-US" sz="2440" dirty="0" smtClean="0">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2519363" algn="l"/>
              </a:tabLst>
            </a:pPr>
            <a:r>
              <a:rPr lang="en-US" sz="2440" dirty="0" smtClean="0">
                <a:latin typeface="Arial" panose="020B0604020202020204" pitchFamily="34" charset="0"/>
                <a:cs typeface="Arial" panose="020B0604020202020204" pitchFamily="34" charset="0"/>
              </a:rPr>
              <a:t>The </a:t>
            </a:r>
            <a:r>
              <a:rPr lang="en-US" sz="2440" dirty="0">
                <a:latin typeface="Arial" panose="020B0604020202020204" pitchFamily="34" charset="0"/>
                <a:cs typeface="Arial" panose="020B0604020202020204" pitchFamily="34" charset="0"/>
              </a:rPr>
              <a:t>difference between two square numbers is always odd.</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2" name="Rectangle 11"/>
          <p:cNvSpPr/>
          <p:nvPr/>
        </p:nvSpPr>
        <p:spPr>
          <a:xfrm flipH="1">
            <a:off x="261963" y="5590026"/>
            <a:ext cx="5246140"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List some prime numbers</a:t>
            </a:r>
            <a:endParaRPr lang="en-US" sz="24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flipH="1">
            <a:off x="251520" y="6166465"/>
            <a:ext cx="5246140" cy="4308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Q8c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t>
            </a:r>
            <a:r>
              <a:rPr lang="en-US" sz="2200" dirty="0" smtClean="0">
                <a:solidFill>
                  <a:schemeClr val="tx1"/>
                </a:solidFill>
                <a:latin typeface="Arial" panose="020B0604020202020204" pitchFamily="34" charset="0"/>
                <a:cs typeface="Arial" panose="020B0604020202020204" pitchFamily="34" charset="0"/>
              </a:rPr>
              <a:t>Try some negative numbers.</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897128"/>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546</a:t>
            </a:r>
            <a:endParaRPr lang="en-GB" sz="1400" b="1" dirty="0">
              <a:latin typeface="Calibri" panose="020F0502020204030204" pitchFamily="34" charset="0"/>
            </a:endParaRPr>
          </a:p>
        </p:txBody>
      </p:sp>
      <p:sp>
        <p:nvSpPr>
          <p:cNvPr id="3" name="Rectangle 2"/>
          <p:cNvSpPr/>
          <p:nvPr/>
        </p:nvSpPr>
        <p:spPr>
          <a:xfrm>
            <a:off x="244072" y="3450773"/>
            <a:ext cx="5264032" cy="2354491"/>
          </a:xfrm>
          <a:prstGeom prst="rect">
            <a:avLst/>
          </a:prstGeom>
        </p:spPr>
        <p:txBody>
          <a:bodyPr wrap="square">
            <a:spAutoFit/>
          </a:bodyPr>
          <a:lstStyle/>
          <a:p>
            <a:pPr marL="396875" indent="-396875">
              <a:spcAft>
                <a:spcPts val="0"/>
              </a:spcAft>
              <a:buClr>
                <a:srgbClr val="C00000"/>
              </a:buClr>
              <a:buFont typeface="+mj-lt"/>
              <a:buAutoNum type="arabicPeriod" startAt="8"/>
              <a:tabLst>
                <a:tab pos="914400" algn="l"/>
                <a:tab pos="2519363" algn="l"/>
              </a:tabLst>
            </a:pPr>
            <a:r>
              <a:rPr lang="en-US" sz="2100" b="1" dirty="0">
                <a:solidFill>
                  <a:srgbClr val="C00000"/>
                </a:solidFill>
                <a:latin typeface="Arial" panose="020B0604020202020204" pitchFamily="34" charset="0"/>
                <a:cs typeface="Arial" panose="020B0604020202020204" pitchFamily="34" charset="0"/>
              </a:rPr>
              <a:t>Communication / Reasoning </a:t>
            </a:r>
            <a:endParaRPr lang="en-US" sz="2100" b="1" dirty="0" smtClean="0">
              <a:solidFill>
                <a:srgbClr val="C00000"/>
              </a:solidFill>
              <a:latin typeface="Arial" panose="020B0604020202020204" pitchFamily="34" charset="0"/>
              <a:cs typeface="Arial" panose="020B0604020202020204" pitchFamily="34" charset="0"/>
            </a:endParaRPr>
          </a:p>
          <a:p>
            <a:pPr marL="793750" lvl="1" indent="-396875">
              <a:spcAft>
                <a:spcPts val="0"/>
              </a:spcAft>
              <a:buClr>
                <a:srgbClr val="C00000"/>
              </a:buClr>
              <a:buFont typeface="+mj-lt"/>
              <a:buAutoNum type="alphaLcPeriod"/>
              <a:tabLst>
                <a:tab pos="2519363" algn="l"/>
              </a:tabLst>
            </a:pPr>
            <a:r>
              <a:rPr lang="en-US" sz="2100" dirty="0" smtClean="0">
                <a:latin typeface="Arial" panose="020B0604020202020204" pitchFamily="34" charset="0"/>
                <a:cs typeface="Arial" panose="020B0604020202020204" pitchFamily="34" charset="0"/>
              </a:rPr>
              <a:t>Prove </a:t>
            </a:r>
            <a:r>
              <a:rPr lang="en-US" sz="2100" dirty="0">
                <a:latin typeface="Arial" panose="020B0604020202020204" pitchFamily="34" charset="0"/>
                <a:cs typeface="Arial" panose="020B0604020202020204" pitchFamily="34" charset="0"/>
              </a:rPr>
              <a:t>that the sum of any odd number and any even number is always </a:t>
            </a:r>
            <a:r>
              <a:rPr lang="en-US" sz="2100" dirty="0" smtClean="0">
                <a:latin typeface="Arial" panose="020B0604020202020204" pitchFamily="34" charset="0"/>
                <a:cs typeface="Arial" panose="020B0604020202020204" pitchFamily="34" charset="0"/>
              </a:rPr>
              <a:t>odd.</a:t>
            </a:r>
          </a:p>
          <a:p>
            <a:pPr marL="793750" lvl="1" indent="-396875">
              <a:spcAft>
                <a:spcPts val="0"/>
              </a:spcAft>
              <a:buClr>
                <a:srgbClr val="C00000"/>
              </a:buClr>
              <a:buFont typeface="+mj-lt"/>
              <a:buAutoNum type="alphaLcPeriod"/>
              <a:tabLst>
                <a:tab pos="2519363" algn="l"/>
              </a:tabLst>
            </a:pPr>
            <a:r>
              <a:rPr lang="en-US" sz="2100" b="1" dirty="0" smtClean="0">
                <a:solidFill>
                  <a:srgbClr val="C00000"/>
                </a:solidFill>
                <a:latin typeface="Arial" panose="020B0604020202020204" pitchFamily="34" charset="0"/>
                <a:cs typeface="Arial" panose="020B0604020202020204" pitchFamily="34" charset="0"/>
              </a:rPr>
              <a:t>Reasoning</a:t>
            </a:r>
            <a:r>
              <a:rPr lang="en-US" sz="2100" dirty="0" smtClean="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Explain why any odd number can be written as </a:t>
            </a:r>
            <a:r>
              <a:rPr lang="en-US" sz="2100" dirty="0" smtClean="0">
                <a:latin typeface="Arial" panose="020B0604020202020204" pitchFamily="34" charset="0"/>
                <a:cs typeface="Arial" panose="020B0604020202020204" pitchFamily="34" charset="0"/>
              </a:rPr>
              <a:t>2</a:t>
            </a:r>
            <a:r>
              <a:rPr lang="en-US" sz="2100" i="1" dirty="0" smtClean="0">
                <a:latin typeface="Arial" panose="020B0604020202020204" pitchFamily="34" charset="0"/>
                <a:cs typeface="Arial" panose="020B0604020202020204" pitchFamily="34" charset="0"/>
              </a:rPr>
              <a:t>n</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+1 or </a:t>
            </a:r>
            <a:r>
              <a:rPr lang="en-US" sz="2100" dirty="0" smtClean="0">
                <a:latin typeface="Arial" panose="020B0604020202020204" pitchFamily="34" charset="0"/>
                <a:cs typeface="Arial" panose="020B0604020202020204" pitchFamily="34" charset="0"/>
              </a:rPr>
              <a:t>2</a:t>
            </a:r>
            <a:r>
              <a:rPr lang="en-US" sz="2100" i="1" dirty="0" smtClean="0">
                <a:latin typeface="Arial" panose="020B0604020202020204" pitchFamily="34" charset="0"/>
                <a:cs typeface="Arial" panose="020B0604020202020204" pitchFamily="34" charset="0"/>
              </a:rPr>
              <a:t>n</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-1.</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2" name="Rectangle 11"/>
          <p:cNvSpPr/>
          <p:nvPr/>
        </p:nvSpPr>
        <p:spPr>
          <a:xfrm flipH="1">
            <a:off x="261963" y="5827911"/>
            <a:ext cx="5246140"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Q9a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Let 2</a:t>
            </a:r>
            <a:r>
              <a:rPr lang="en-US" sz="2200" i="1" dirty="0">
                <a:solidFill>
                  <a:schemeClr val="tx1"/>
                </a:solidFill>
                <a:latin typeface="Arial" panose="020B0604020202020204" pitchFamily="34" charset="0"/>
                <a:cs typeface="Arial" panose="020B0604020202020204" pitchFamily="34" charset="0"/>
              </a:rPr>
              <a:t>n</a:t>
            </a:r>
            <a:r>
              <a:rPr lang="en-US" sz="2200" dirty="0">
                <a:solidFill>
                  <a:schemeClr val="tx1"/>
                </a:solidFill>
                <a:latin typeface="Arial" panose="020B0604020202020204" pitchFamily="34" charset="0"/>
                <a:cs typeface="Arial" panose="020B0604020202020204" pitchFamily="34" charset="0"/>
              </a:rPr>
              <a:t> be any even number. Let 2</a:t>
            </a:r>
            <a:r>
              <a:rPr lang="en-US" sz="2200" i="1" dirty="0">
                <a:solidFill>
                  <a:schemeClr val="tx1"/>
                </a:solidFill>
                <a:latin typeface="Arial" panose="020B0604020202020204" pitchFamily="34" charset="0"/>
                <a:cs typeface="Arial" panose="020B0604020202020204" pitchFamily="34" charset="0"/>
              </a:rPr>
              <a:t>n</a:t>
            </a:r>
            <a:r>
              <a:rPr lang="en-US" sz="2200" dirty="0">
                <a:solidFill>
                  <a:schemeClr val="tx1"/>
                </a:solidFill>
                <a:latin typeface="Arial" panose="020B0604020202020204" pitchFamily="34" charset="0"/>
                <a:cs typeface="Arial" panose="020B0604020202020204" pitchFamily="34" charset="0"/>
              </a:rPr>
              <a:t> + 1 be any odd number.</a:t>
            </a:r>
          </a:p>
        </p:txBody>
      </p:sp>
      <p:grpSp>
        <p:nvGrpSpPr>
          <p:cNvPr id="9" name="Group 8"/>
          <p:cNvGrpSpPr/>
          <p:nvPr/>
        </p:nvGrpSpPr>
        <p:grpSpPr>
          <a:xfrm>
            <a:off x="251520" y="1281828"/>
            <a:ext cx="5213924" cy="2164015"/>
            <a:chOff x="150164" y="6494199"/>
            <a:chExt cx="5213924" cy="2164015"/>
          </a:xfrm>
        </p:grpSpPr>
        <p:sp>
          <p:nvSpPr>
            <p:cNvPr id="10" name="Rectangle 9"/>
            <p:cNvSpPr/>
            <p:nvPr/>
          </p:nvSpPr>
          <p:spPr>
            <a:xfrm flipH="1">
              <a:off x="150164" y="6673055"/>
              <a:ext cx="5213924" cy="198515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proof</a:t>
              </a:r>
              <a:r>
                <a:rPr lang="en-US" dirty="0">
                  <a:solidFill>
                    <a:schemeClr val="tx1"/>
                  </a:solidFill>
                  <a:latin typeface="Arial" panose="020B0604020202020204" pitchFamily="34" charset="0"/>
                  <a:cs typeface="Arial" panose="020B0604020202020204" pitchFamily="34" charset="0"/>
                </a:rPr>
                <a:t> is a logical argument for a mathematical statement. To prove a statement is true, you must show that it will be true in all cases.</a:t>
              </a:r>
            </a:p>
            <a:p>
              <a:r>
                <a:rPr lang="en-US" dirty="0">
                  <a:solidFill>
                    <a:schemeClr val="tx1"/>
                  </a:solidFill>
                  <a:latin typeface="Arial" panose="020B0604020202020204" pitchFamily="34" charset="0"/>
                  <a:cs typeface="Arial" panose="020B0604020202020204" pitchFamily="34" charset="0"/>
                </a:rPr>
                <a:t>To prove a statement is not true you can find a </a:t>
              </a:r>
              <a:r>
                <a:rPr lang="en-US" b="1" dirty="0">
                  <a:solidFill>
                    <a:schemeClr val="tx1"/>
                  </a:solidFill>
                  <a:latin typeface="Arial" panose="020B0604020202020204" pitchFamily="34" charset="0"/>
                  <a:cs typeface="Arial" panose="020B0604020202020204" pitchFamily="34" charset="0"/>
                </a:rPr>
                <a:t>counter-example</a:t>
              </a:r>
              <a:r>
                <a:rPr lang="en-US" dirty="0">
                  <a:solidFill>
                    <a:schemeClr val="tx1"/>
                  </a:solidFill>
                  <a:latin typeface="Arial" panose="020B0604020202020204" pitchFamily="34" charset="0"/>
                  <a:cs typeface="Arial" panose="020B0604020202020204" pitchFamily="34" charset="0"/>
                </a:rPr>
                <a:t> - an example that does not fit the statement.</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10</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7421588"/>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546</a:t>
            </a:r>
            <a:endParaRPr lang="en-GB" sz="1400" b="1" dirty="0">
              <a:latin typeface="Calibri" panose="020F0502020204030204" pitchFamily="34" charset="0"/>
            </a:endParaRPr>
          </a:p>
        </p:txBody>
      </p:sp>
      <p:sp>
        <p:nvSpPr>
          <p:cNvPr id="3" name="Rectangle 2"/>
          <p:cNvSpPr/>
          <p:nvPr/>
        </p:nvSpPr>
        <p:spPr>
          <a:xfrm>
            <a:off x="244072" y="1196752"/>
            <a:ext cx="5264032" cy="5413790"/>
          </a:xfrm>
          <a:prstGeom prst="rect">
            <a:avLst/>
          </a:prstGeom>
        </p:spPr>
        <p:txBody>
          <a:bodyPr wrap="square">
            <a:spAutoFit/>
          </a:bodyPr>
          <a:lstStyle/>
          <a:p>
            <a:pPr marL="569913" indent="-569913">
              <a:spcAft>
                <a:spcPts val="0"/>
              </a:spcAft>
              <a:buClr>
                <a:srgbClr val="C00000"/>
              </a:buClr>
              <a:buFont typeface="+mj-lt"/>
              <a:buAutoNum type="arabicPeriod" startAt="10"/>
              <a:tabLst>
                <a:tab pos="914400" algn="l"/>
                <a:tab pos="2519363" algn="l"/>
              </a:tabLst>
            </a:pPr>
            <a:r>
              <a:rPr lang="en-US" sz="2470" b="1" dirty="0">
                <a:solidFill>
                  <a:srgbClr val="C00000"/>
                </a:solidFill>
                <a:latin typeface="Arial" panose="020B0604020202020204" pitchFamily="34" charset="0"/>
                <a:cs typeface="Arial" panose="020B0604020202020204" pitchFamily="34" charset="0"/>
              </a:rPr>
              <a:t>Communication / Reasoning </a:t>
            </a:r>
            <a:endParaRPr lang="en-US" sz="2470" b="1" dirty="0" smtClean="0">
              <a:solidFill>
                <a:srgbClr val="C00000"/>
              </a:solidFill>
              <a:latin typeface="Arial" panose="020B0604020202020204" pitchFamily="34" charset="0"/>
              <a:cs typeface="Arial" panose="020B0604020202020204" pitchFamily="34" charset="0"/>
            </a:endParaRPr>
          </a:p>
          <a:p>
            <a:pPr marL="966788" lvl="1" indent="-396875">
              <a:spcAft>
                <a:spcPts val="0"/>
              </a:spcAft>
              <a:buClr>
                <a:srgbClr val="C00000"/>
              </a:buClr>
              <a:buFont typeface="+mj-lt"/>
              <a:buAutoNum type="alphaLcPeriod"/>
              <a:tabLst>
                <a:tab pos="2519363" algn="l"/>
              </a:tabLst>
            </a:pPr>
            <a:r>
              <a:rPr lang="en-US" sz="2470" dirty="0" smtClean="0">
                <a:latin typeface="Arial" panose="020B0604020202020204" pitchFamily="34" charset="0"/>
                <a:cs typeface="Arial" panose="020B0604020202020204" pitchFamily="34" charset="0"/>
              </a:rPr>
              <a:t>The </a:t>
            </a:r>
            <a:r>
              <a:rPr lang="en-US" sz="2470" dirty="0">
                <a:latin typeface="Arial" panose="020B0604020202020204" pitchFamily="34" charset="0"/>
                <a:cs typeface="Arial" panose="020B0604020202020204" pitchFamily="34" charset="0"/>
              </a:rPr>
              <a:t>nth even number is 2</a:t>
            </a:r>
            <a:r>
              <a:rPr lang="en-US" sz="2470" i="1" dirty="0">
                <a:latin typeface="Arial" panose="020B0604020202020204" pitchFamily="34" charset="0"/>
                <a:cs typeface="Arial" panose="020B0604020202020204" pitchFamily="34" charset="0"/>
              </a:rPr>
              <a:t>n</a:t>
            </a:r>
            <a:r>
              <a:rPr lang="en-US" sz="2470" dirty="0">
                <a:latin typeface="Arial" panose="020B0604020202020204" pitchFamily="34" charset="0"/>
                <a:cs typeface="Arial" panose="020B0604020202020204" pitchFamily="34" charset="0"/>
              </a:rPr>
              <a:t>. Explain why the next even number is </a:t>
            </a:r>
            <a:r>
              <a:rPr lang="en-US" sz="2470" dirty="0" smtClean="0">
                <a:latin typeface="Arial" panose="020B0604020202020204" pitchFamily="34" charset="0"/>
                <a:cs typeface="Arial" panose="020B0604020202020204" pitchFamily="34" charset="0"/>
              </a:rPr>
              <a:t>2</a:t>
            </a:r>
            <a:r>
              <a:rPr lang="en-US" sz="2470" i="1" dirty="0" smtClean="0">
                <a:latin typeface="Arial" panose="020B0604020202020204" pitchFamily="34" charset="0"/>
                <a:cs typeface="Arial" panose="020B0604020202020204" pitchFamily="34" charset="0"/>
              </a:rPr>
              <a:t>n</a:t>
            </a:r>
            <a:r>
              <a:rPr lang="en-US" sz="2470" dirty="0" smtClean="0">
                <a:latin typeface="Arial" panose="020B0604020202020204" pitchFamily="34" charset="0"/>
                <a:cs typeface="Arial" panose="020B0604020202020204" pitchFamily="34" charset="0"/>
              </a:rPr>
              <a:t> </a:t>
            </a:r>
            <a:r>
              <a:rPr lang="en-US" sz="2470" dirty="0">
                <a:latin typeface="Arial" panose="020B0604020202020204" pitchFamily="34" charset="0"/>
                <a:cs typeface="Arial" panose="020B0604020202020204" pitchFamily="34" charset="0"/>
              </a:rPr>
              <a:t>+ 2. </a:t>
            </a:r>
            <a:endParaRPr lang="en-US" sz="2470" dirty="0" smtClean="0">
              <a:latin typeface="Arial" panose="020B0604020202020204" pitchFamily="34" charset="0"/>
              <a:cs typeface="Arial" panose="020B0604020202020204" pitchFamily="34" charset="0"/>
            </a:endParaRPr>
          </a:p>
          <a:p>
            <a:pPr marL="966788" lvl="1" indent="-396875">
              <a:spcAft>
                <a:spcPts val="0"/>
              </a:spcAft>
              <a:buClr>
                <a:srgbClr val="C00000"/>
              </a:buClr>
              <a:buFont typeface="+mj-lt"/>
              <a:buAutoNum type="alphaLcPeriod"/>
              <a:tabLst>
                <a:tab pos="2519363" algn="l"/>
              </a:tabLst>
            </a:pPr>
            <a:r>
              <a:rPr lang="en-US" sz="2470" dirty="0" smtClean="0">
                <a:latin typeface="Arial" panose="020B0604020202020204" pitchFamily="34" charset="0"/>
                <a:cs typeface="Arial" panose="020B0604020202020204" pitchFamily="34" charset="0"/>
              </a:rPr>
              <a:t>Prove </a:t>
            </a:r>
            <a:r>
              <a:rPr lang="en-US" sz="2470" dirty="0">
                <a:latin typeface="Arial" panose="020B0604020202020204" pitchFamily="34" charset="0"/>
                <a:cs typeface="Arial" panose="020B0604020202020204" pitchFamily="34" charset="0"/>
              </a:rPr>
              <a:t>that the </a:t>
            </a:r>
            <a:r>
              <a:rPr lang="en-US" sz="2470" dirty="0" smtClean="0">
                <a:latin typeface="Arial" panose="020B0604020202020204" pitchFamily="34" charset="0"/>
                <a:cs typeface="Arial" panose="020B0604020202020204" pitchFamily="34" charset="0"/>
              </a:rPr>
              <a:t>product </a:t>
            </a:r>
            <a:r>
              <a:rPr lang="en-US" sz="2470" dirty="0">
                <a:latin typeface="Arial" panose="020B0604020202020204" pitchFamily="34" charset="0"/>
                <a:cs typeface="Arial" panose="020B0604020202020204" pitchFamily="34" charset="0"/>
              </a:rPr>
              <a:t>of two consecutive even numbers is a multiple of </a:t>
            </a:r>
            <a:r>
              <a:rPr lang="en-US" sz="2470" dirty="0" smtClean="0">
                <a:latin typeface="Arial" panose="020B0604020202020204" pitchFamily="34" charset="0"/>
                <a:cs typeface="Arial" panose="020B0604020202020204" pitchFamily="34" charset="0"/>
              </a:rPr>
              <a:t>4.</a:t>
            </a:r>
          </a:p>
          <a:p>
            <a:pPr marL="569913" indent="-569913">
              <a:spcAft>
                <a:spcPts val="0"/>
              </a:spcAft>
              <a:buClr>
                <a:srgbClr val="C00000"/>
              </a:buClr>
              <a:buFont typeface="+mj-lt"/>
              <a:buAutoNum type="arabicPeriod" startAt="10"/>
              <a:tabLst>
                <a:tab pos="2519363" algn="l"/>
              </a:tabLst>
            </a:pPr>
            <a:r>
              <a:rPr lang="en-US" sz="2470" b="1" dirty="0" smtClean="0">
                <a:solidFill>
                  <a:srgbClr val="C00000"/>
                </a:solidFill>
                <a:latin typeface="Arial" panose="020B0604020202020204" pitchFamily="34" charset="0"/>
                <a:cs typeface="Arial" panose="020B0604020202020204" pitchFamily="34" charset="0"/>
              </a:rPr>
              <a:t>Communication </a:t>
            </a:r>
            <a:r>
              <a:rPr lang="en-US" sz="2470" b="1" dirty="0">
                <a:solidFill>
                  <a:srgbClr val="C00000"/>
                </a:solidFill>
                <a:latin typeface="Arial" panose="020B0604020202020204" pitchFamily="34" charset="0"/>
                <a:cs typeface="Arial" panose="020B0604020202020204" pitchFamily="34" charset="0"/>
              </a:rPr>
              <a:t>/ Reasoning </a:t>
            </a:r>
            <a:r>
              <a:rPr lang="en-US" sz="2470" dirty="0">
                <a:latin typeface="Arial" panose="020B0604020202020204" pitchFamily="34" charset="0"/>
                <a:cs typeface="Arial" panose="020B0604020202020204" pitchFamily="34" charset="0"/>
              </a:rPr>
              <a:t>Prove that the </a:t>
            </a:r>
            <a:r>
              <a:rPr lang="en-US" sz="2470" dirty="0" smtClean="0">
                <a:latin typeface="Arial" panose="020B0604020202020204" pitchFamily="34" charset="0"/>
                <a:cs typeface="Arial" panose="020B0604020202020204" pitchFamily="34" charset="0"/>
              </a:rPr>
              <a:t>product </a:t>
            </a:r>
            <a:r>
              <a:rPr lang="en-US" sz="2470" dirty="0">
                <a:latin typeface="Arial" panose="020B0604020202020204" pitchFamily="34" charset="0"/>
                <a:cs typeface="Arial" panose="020B0604020202020204" pitchFamily="34" charset="0"/>
              </a:rPr>
              <a:t>of any two odd numbers is </a:t>
            </a:r>
            <a:r>
              <a:rPr lang="en-US" sz="2470" dirty="0" smtClean="0">
                <a:latin typeface="Arial" panose="020B0604020202020204" pitchFamily="34" charset="0"/>
                <a:cs typeface="Arial" panose="020B0604020202020204" pitchFamily="34" charset="0"/>
              </a:rPr>
              <a:t>odd.</a:t>
            </a:r>
          </a:p>
          <a:p>
            <a:pPr marL="569913" indent="-569913">
              <a:spcAft>
                <a:spcPts val="0"/>
              </a:spcAft>
              <a:buClr>
                <a:srgbClr val="C00000"/>
              </a:buClr>
              <a:buFont typeface="+mj-lt"/>
              <a:buAutoNum type="arabicPeriod" startAt="10"/>
              <a:tabLst>
                <a:tab pos="2519363" algn="l"/>
              </a:tabLst>
            </a:pPr>
            <a:r>
              <a:rPr lang="en-US" sz="2470" b="1" dirty="0" smtClean="0">
                <a:solidFill>
                  <a:srgbClr val="C00000"/>
                </a:solidFill>
                <a:latin typeface="Arial" panose="020B0604020202020204" pitchFamily="34" charset="0"/>
                <a:cs typeface="Arial" panose="020B0604020202020204" pitchFamily="34" charset="0"/>
              </a:rPr>
              <a:t>Communication </a:t>
            </a:r>
            <a:r>
              <a:rPr lang="en-US" sz="2470" b="1" dirty="0">
                <a:solidFill>
                  <a:srgbClr val="C00000"/>
                </a:solidFill>
                <a:latin typeface="Arial" panose="020B0604020202020204" pitchFamily="34" charset="0"/>
                <a:cs typeface="Arial" panose="020B0604020202020204" pitchFamily="34" charset="0"/>
              </a:rPr>
              <a:t>/ Reasoning </a:t>
            </a:r>
            <a:r>
              <a:rPr lang="en-US" sz="2470" dirty="0">
                <a:latin typeface="Arial" panose="020B0604020202020204" pitchFamily="34" charset="0"/>
                <a:cs typeface="Arial" panose="020B0604020202020204" pitchFamily="34" charset="0"/>
              </a:rPr>
              <a:t>Given that </a:t>
            </a:r>
            <a:r>
              <a:rPr lang="en-US" sz="2470" dirty="0" smtClean="0">
                <a:latin typeface="Arial" panose="020B0604020202020204" pitchFamily="34" charset="0"/>
                <a:cs typeface="Arial" panose="020B0604020202020204" pitchFamily="34" charset="0"/>
              </a:rPr>
              <a:t>2(</a:t>
            </a:r>
            <a:r>
              <a:rPr lang="en-US" sz="2470" i="1" dirty="0" smtClean="0">
                <a:latin typeface="Arial" panose="020B0604020202020204" pitchFamily="34" charset="0"/>
                <a:cs typeface="Arial" panose="020B0604020202020204" pitchFamily="34" charset="0"/>
              </a:rPr>
              <a:t>x</a:t>
            </a:r>
            <a:r>
              <a:rPr lang="en-US" sz="2470" dirty="0" smtClean="0">
                <a:latin typeface="Arial" panose="020B0604020202020204" pitchFamily="34" charset="0"/>
                <a:cs typeface="Arial" panose="020B0604020202020204" pitchFamily="34" charset="0"/>
              </a:rPr>
              <a:t> </a:t>
            </a:r>
            <a:r>
              <a:rPr lang="en-US" sz="2470" dirty="0">
                <a:latin typeface="Arial" panose="020B0604020202020204" pitchFamily="34" charset="0"/>
                <a:cs typeface="Arial" panose="020B0604020202020204" pitchFamily="34" charset="0"/>
              </a:rPr>
              <a:t>- </a:t>
            </a:r>
            <a:r>
              <a:rPr lang="en-US" sz="2470" i="1" dirty="0">
                <a:latin typeface="Arial" panose="020B0604020202020204" pitchFamily="34" charset="0"/>
                <a:cs typeface="Arial" panose="020B0604020202020204" pitchFamily="34" charset="0"/>
              </a:rPr>
              <a:t>a</a:t>
            </a:r>
            <a:r>
              <a:rPr lang="en-US" sz="2470" dirty="0">
                <a:latin typeface="Arial" panose="020B0604020202020204" pitchFamily="34" charset="0"/>
                <a:cs typeface="Arial" panose="020B0604020202020204" pitchFamily="34" charset="0"/>
              </a:rPr>
              <a:t>) = x + 5, where </a:t>
            </a:r>
            <a:r>
              <a:rPr lang="en-US" sz="2470" i="1" dirty="0">
                <a:latin typeface="Arial" panose="020B0604020202020204" pitchFamily="34" charset="0"/>
                <a:cs typeface="Arial" panose="020B0604020202020204" pitchFamily="34" charset="0"/>
              </a:rPr>
              <a:t>a</a:t>
            </a:r>
            <a:r>
              <a:rPr lang="en-US" sz="2470" dirty="0">
                <a:latin typeface="Arial" panose="020B0604020202020204" pitchFamily="34" charset="0"/>
                <a:cs typeface="Arial" panose="020B0604020202020204" pitchFamily="34" charset="0"/>
              </a:rPr>
              <a:t> is an integer, show that </a:t>
            </a:r>
            <a:r>
              <a:rPr lang="en-US" sz="2470" i="1" dirty="0">
                <a:latin typeface="Arial" panose="020B0604020202020204" pitchFamily="34" charset="0"/>
                <a:cs typeface="Arial" panose="020B0604020202020204" pitchFamily="34" charset="0"/>
              </a:rPr>
              <a:t>x</a:t>
            </a:r>
            <a:r>
              <a:rPr lang="en-US" sz="2470" dirty="0">
                <a:latin typeface="Arial" panose="020B0604020202020204" pitchFamily="34" charset="0"/>
                <a:cs typeface="Arial" panose="020B0604020202020204" pitchFamily="34" charset="0"/>
              </a:rPr>
              <a:t> must be an odd number.</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5124158"/>
            <a:ext cx="548640" cy="537090"/>
          </a:xfrm>
          <a:prstGeom prst="rect">
            <a:avLst/>
          </a:prstGeom>
        </p:spPr>
      </p:pic>
    </p:spTree>
    <p:extLst>
      <p:ext uri="{BB962C8B-B14F-4D97-AF65-F5344CB8AC3E}">
        <p14:creationId xmlns:p14="http://schemas.microsoft.com/office/powerpoint/2010/main" val="529447928"/>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44072" y="1196752"/>
                <a:ext cx="5264032" cy="5361404"/>
              </a:xfrm>
              <a:prstGeom prst="rect">
                <a:avLst/>
              </a:prstGeom>
            </p:spPr>
            <p:txBody>
              <a:bodyPr wrap="square">
                <a:spAutoFit/>
              </a:bodyPr>
              <a:lstStyle/>
              <a:p>
                <a:pPr marL="569913" indent="-569913">
                  <a:spcAft>
                    <a:spcPts val="0"/>
                  </a:spcAft>
                  <a:buClr>
                    <a:srgbClr val="C00000"/>
                  </a:buClr>
                  <a:buFont typeface="+mj-lt"/>
                  <a:buAutoNum type="arabicPeriod" startAt="13"/>
                  <a:tabLst>
                    <a:tab pos="914400" algn="l"/>
                    <a:tab pos="2519363" algn="l"/>
                  </a:tabLst>
                </a:pPr>
                <a:r>
                  <a:rPr lang="en-US" sz="2450" b="1" dirty="0" smtClean="0">
                    <a:solidFill>
                      <a:srgbClr val="C00000"/>
                    </a:solidFill>
                    <a:latin typeface="Arial" panose="020B0604020202020204" pitchFamily="34" charset="0"/>
                    <a:cs typeface="Arial" panose="020B0604020202020204" pitchFamily="34" charset="0"/>
                  </a:rPr>
                  <a:t>Communication / Reasoning </a:t>
                </a:r>
              </a:p>
              <a:p>
                <a:pPr marL="966788" lvl="1" indent="-396875">
                  <a:spcAft>
                    <a:spcPts val="0"/>
                  </a:spcAft>
                  <a:buClr>
                    <a:srgbClr val="C00000"/>
                  </a:buClr>
                  <a:buFont typeface="+mj-lt"/>
                  <a:buAutoNum type="alphaLcPeriod"/>
                  <a:tabLst>
                    <a:tab pos="2519363" algn="l"/>
                  </a:tabLst>
                </a:pPr>
                <a:r>
                  <a:rPr lang="en-US" sz="2450" dirty="0" smtClean="0">
                    <a:latin typeface="Arial" panose="020B0604020202020204" pitchFamily="34" charset="0"/>
                    <a:cs typeface="Arial" panose="020B0604020202020204" pitchFamily="34" charset="0"/>
                  </a:rPr>
                  <a:t>Work </a:t>
                </a:r>
                <a:r>
                  <a:rPr lang="en-US" sz="2450" dirty="0">
                    <a:latin typeface="Arial" panose="020B0604020202020204" pitchFamily="34" charset="0"/>
                    <a:cs typeface="Arial" panose="020B0604020202020204" pitchFamily="34" charset="0"/>
                  </a:rPr>
                  <a:t>out</a:t>
                </a:r>
              </a:p>
              <a:p>
                <a:pPr marL="1379538" lvl="2" indent="-412750">
                  <a:spcAft>
                    <a:spcPts val="0"/>
                  </a:spcAft>
                  <a:buClr>
                    <a:srgbClr val="C00000"/>
                  </a:buClr>
                  <a:buFont typeface="+mj-lt"/>
                  <a:buAutoNum type="romanLcPeriod"/>
                  <a:tabLst>
                    <a:tab pos="2519363" algn="l"/>
                  </a:tabLst>
                </a:pP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5</m:t>
                        </m:r>
                      </m:den>
                    </m:f>
                  </m:oMath>
                </a14:m>
                <a:r>
                  <a:rPr lang="en-US" sz="2450" dirty="0" smtClean="0">
                    <a:latin typeface="Arial" panose="020B0604020202020204" pitchFamily="34" charset="0"/>
                    <a:cs typeface="Arial" panose="020B0604020202020204" pitchFamily="34" charset="0"/>
                  </a:rPr>
                  <a:t> -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6</m:t>
                        </m:r>
                      </m:den>
                    </m:f>
                  </m:oMath>
                </a14:m>
                <a:r>
                  <a:rPr lang="en-US" sz="2450" dirty="0" smtClean="0">
                    <a:latin typeface="Arial" panose="020B0604020202020204" pitchFamily="34" charset="0"/>
                    <a:cs typeface="Arial" panose="020B0604020202020204" pitchFamily="34" charset="0"/>
                  </a:rPr>
                  <a:t>     </a:t>
                </a:r>
                <a:r>
                  <a:rPr lang="en-US" sz="2450" dirty="0" smtClean="0">
                    <a:solidFill>
                      <a:srgbClr val="C00000"/>
                    </a:solidFill>
                    <a:latin typeface="Arial" panose="020B0604020202020204" pitchFamily="34" charset="0"/>
                    <a:cs typeface="Arial" panose="020B0604020202020204" pitchFamily="34" charset="0"/>
                  </a:rPr>
                  <a:t>ii.</a:t>
                </a:r>
                <a:r>
                  <a:rPr lang="en-US" sz="2450" dirty="0" smtClean="0">
                    <a:latin typeface="Arial" panose="020B0604020202020204" pitchFamily="34" charset="0"/>
                    <a:cs typeface="Arial" panose="020B0604020202020204" pitchFamily="34" charset="0"/>
                  </a:rPr>
                  <a:t>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3</m:t>
                        </m:r>
                      </m:den>
                    </m:f>
                  </m:oMath>
                </a14:m>
                <a:r>
                  <a:rPr lang="en-US" sz="2450" dirty="0" smtClean="0">
                    <a:latin typeface="Arial" panose="020B0604020202020204" pitchFamily="34" charset="0"/>
                    <a:cs typeface="Arial" panose="020B0604020202020204" pitchFamily="34" charset="0"/>
                  </a:rPr>
                  <a:t> -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4</m:t>
                        </m:r>
                      </m:den>
                    </m:f>
                  </m:oMath>
                </a14:m>
                <a:r>
                  <a:rPr lang="en-US" sz="2450" dirty="0" smtClean="0">
                    <a:latin typeface="Arial" panose="020B0604020202020204" pitchFamily="34" charset="0"/>
                    <a:cs typeface="Arial" panose="020B0604020202020204" pitchFamily="34" charset="0"/>
                  </a:rPr>
                  <a:t>     </a:t>
                </a:r>
                <a:r>
                  <a:rPr lang="en-US" sz="2450" dirty="0" smtClean="0">
                    <a:solidFill>
                      <a:srgbClr val="C00000"/>
                    </a:solidFill>
                    <a:latin typeface="Arial" panose="020B0604020202020204" pitchFamily="34" charset="0"/>
                    <a:cs typeface="Arial" panose="020B0604020202020204" pitchFamily="34" charset="0"/>
                  </a:rPr>
                  <a:t>iii.</a:t>
                </a:r>
                <a:r>
                  <a:rPr lang="en-US" sz="2450" dirty="0" smtClean="0">
                    <a:latin typeface="Arial" panose="020B0604020202020204" pitchFamily="34" charset="0"/>
                    <a:cs typeface="Arial" panose="020B0604020202020204" pitchFamily="34" charset="0"/>
                  </a:rPr>
                  <a:t>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1" smtClean="0">
                            <a:latin typeface="Cambria Math" panose="02040503050406030204" pitchFamily="18" charset="0"/>
                            <a:cs typeface="Arial" panose="020B0604020202020204" pitchFamily="34" charset="0"/>
                          </a:rPr>
                          <m:t>1</m:t>
                        </m:r>
                      </m:num>
                      <m:den>
                        <m:r>
                          <a:rPr lang="en-US" sz="2450">
                            <a:latin typeface="Cambria Math" panose="02040503050406030204" pitchFamily="18" charset="0"/>
                            <a:cs typeface="Arial" panose="020B0604020202020204" pitchFamily="34" charset="0"/>
                          </a:rPr>
                          <m:t>7</m:t>
                        </m:r>
                      </m:den>
                    </m:f>
                  </m:oMath>
                </a14:m>
                <a:r>
                  <a:rPr lang="en-US" sz="2450" dirty="0" smtClean="0">
                    <a:latin typeface="Arial" panose="020B0604020202020204" pitchFamily="34" charset="0"/>
                    <a:cs typeface="Arial" panose="020B0604020202020204" pitchFamily="34" charset="0"/>
                  </a:rPr>
                  <a:t> -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8</m:t>
                        </m:r>
                      </m:den>
                    </m:f>
                  </m:oMath>
                </a14:m>
                <a:endParaRPr lang="en-US" sz="2450" dirty="0" smtClean="0">
                  <a:latin typeface="Arial" panose="020B0604020202020204" pitchFamily="34" charset="0"/>
                  <a:cs typeface="Arial" panose="020B0604020202020204" pitchFamily="34" charset="0"/>
                </a:endParaRPr>
              </a:p>
              <a:p>
                <a:pPr marL="966788" lvl="1" indent="-396875">
                  <a:spcAft>
                    <a:spcPts val="0"/>
                  </a:spcAft>
                  <a:buClr>
                    <a:srgbClr val="C00000"/>
                  </a:buClr>
                  <a:buFont typeface="+mj-lt"/>
                  <a:buAutoNum type="alphaLcPeriod"/>
                  <a:tabLst>
                    <a:tab pos="2519363" algn="l"/>
                  </a:tabLst>
                </a:pPr>
                <a:r>
                  <a:rPr lang="en-US" sz="2450" dirty="0" smtClean="0">
                    <a:latin typeface="Arial" panose="020B0604020202020204" pitchFamily="34" charset="0"/>
                    <a:cs typeface="Arial" panose="020B0604020202020204" pitchFamily="34" charset="0"/>
                  </a:rPr>
                  <a:t>Use </a:t>
                </a:r>
                <a:r>
                  <a:rPr lang="en-US" sz="2450" dirty="0">
                    <a:latin typeface="Arial" panose="020B0604020202020204" pitchFamily="34" charset="0"/>
                    <a:cs typeface="Arial" panose="020B0604020202020204" pitchFamily="34" charset="0"/>
                  </a:rPr>
                  <a:t>your answers to part a to write down the answer to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9</m:t>
                        </m:r>
                      </m:den>
                    </m:f>
                  </m:oMath>
                </a14:m>
                <a:r>
                  <a:rPr lang="en-US" sz="2450" dirty="0" smtClean="0">
                    <a:latin typeface="Arial" panose="020B0604020202020204" pitchFamily="34" charset="0"/>
                    <a:cs typeface="Arial" panose="020B0604020202020204" pitchFamily="34" charset="0"/>
                  </a:rPr>
                  <a:t> -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10</m:t>
                        </m:r>
                      </m:den>
                    </m:f>
                  </m:oMath>
                </a14:m>
                <a:endParaRPr lang="en-US" sz="2450" dirty="0" smtClean="0">
                  <a:latin typeface="Arial" panose="020B0604020202020204" pitchFamily="34" charset="0"/>
                  <a:cs typeface="Arial" panose="020B0604020202020204" pitchFamily="34" charset="0"/>
                </a:endParaRPr>
              </a:p>
              <a:p>
                <a:pPr marL="966788" lvl="1" indent="-396875">
                  <a:spcAft>
                    <a:spcPts val="0"/>
                  </a:spcAft>
                  <a:buClr>
                    <a:srgbClr val="C00000"/>
                  </a:buClr>
                  <a:buFont typeface="+mj-lt"/>
                  <a:buAutoNum type="alphaLcPeriod"/>
                  <a:tabLst>
                    <a:tab pos="2519363" algn="l"/>
                  </a:tabLst>
                </a:pPr>
                <a:r>
                  <a:rPr lang="en-US" sz="2450" b="1" dirty="0" smtClean="0">
                    <a:solidFill>
                      <a:srgbClr val="C00000"/>
                    </a:solidFill>
                    <a:latin typeface="Arial" panose="020B0604020202020204" pitchFamily="34" charset="0"/>
                    <a:cs typeface="Arial" panose="020B0604020202020204" pitchFamily="34" charset="0"/>
                  </a:rPr>
                  <a:t>Reasoning </a:t>
                </a:r>
                <a:r>
                  <a:rPr lang="en-US" sz="2450" dirty="0">
                    <a:latin typeface="Arial" panose="020B0604020202020204" pitchFamily="34" charset="0"/>
                    <a:cs typeface="Arial" panose="020B0604020202020204" pitchFamily="34" charset="0"/>
                  </a:rPr>
                  <a:t>Explain how you can quickly calculate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99</m:t>
                        </m:r>
                      </m:den>
                    </m:f>
                  </m:oMath>
                </a14:m>
                <a:r>
                  <a:rPr lang="en-US" sz="2450" dirty="0" smtClean="0">
                    <a:latin typeface="Arial" panose="020B0604020202020204" pitchFamily="34" charset="0"/>
                    <a:cs typeface="Arial" panose="020B0604020202020204" pitchFamily="34" charset="0"/>
                  </a:rPr>
                  <a:t> -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a:rPr lang="en-US" sz="2450" b="0" i="0" smtClean="0">
                            <a:latin typeface="Cambria Math" panose="02040503050406030204" pitchFamily="18" charset="0"/>
                            <a:cs typeface="Arial" panose="020B0604020202020204" pitchFamily="34" charset="0"/>
                          </a:rPr>
                          <m:t>100</m:t>
                        </m:r>
                      </m:den>
                    </m:f>
                  </m:oMath>
                </a14:m>
                <a:endParaRPr lang="en-US" sz="2450" dirty="0" smtClean="0">
                  <a:latin typeface="Arial" panose="020B0604020202020204" pitchFamily="34" charset="0"/>
                  <a:cs typeface="Arial" panose="020B0604020202020204" pitchFamily="34" charset="0"/>
                </a:endParaRPr>
              </a:p>
              <a:p>
                <a:pPr marL="966788" lvl="1" indent="-396875">
                  <a:spcAft>
                    <a:spcPts val="0"/>
                  </a:spcAft>
                  <a:buClr>
                    <a:srgbClr val="C00000"/>
                  </a:buClr>
                  <a:buFont typeface="+mj-lt"/>
                  <a:buAutoNum type="alphaLcPeriod"/>
                  <a:tabLst>
                    <a:tab pos="2519363" algn="l"/>
                  </a:tabLst>
                </a:pPr>
                <a:r>
                  <a:rPr lang="en-US" sz="2450" dirty="0" err="1" smtClean="0">
                    <a:solidFill>
                      <a:srgbClr val="C00000"/>
                    </a:solidFill>
                    <a:latin typeface="Arial" panose="020B0604020202020204" pitchFamily="34" charset="0"/>
                    <a:cs typeface="Arial" panose="020B0604020202020204" pitchFamily="34" charset="0"/>
                  </a:rPr>
                  <a:t>i</a:t>
                </a:r>
                <a:r>
                  <a:rPr lang="en-US" sz="2450" dirty="0">
                    <a:solidFill>
                      <a:srgbClr val="C00000"/>
                    </a:solidFill>
                    <a:latin typeface="Arial" panose="020B0604020202020204" pitchFamily="34" charset="0"/>
                    <a:cs typeface="Arial" panose="020B0604020202020204" pitchFamily="34" charset="0"/>
                  </a:rPr>
                  <a:t>.</a:t>
                </a:r>
                <a:r>
                  <a:rPr lang="en-US" sz="2450" dirty="0" smtClean="0">
                    <a:latin typeface="Arial" panose="020B0604020202020204" pitchFamily="34" charset="0"/>
                    <a:cs typeface="Arial" panose="020B0604020202020204" pitchFamily="34" charset="0"/>
                  </a:rPr>
                  <a:t>  Simplify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m:rPr>
                            <m:sty m:val="p"/>
                          </m:rPr>
                          <a:rPr lang="en-US" sz="2450" b="0" i="0" smtClean="0">
                            <a:latin typeface="Cambria Math" panose="02040503050406030204" pitchFamily="18" charset="0"/>
                            <a:cs typeface="Arial" panose="020B0604020202020204" pitchFamily="34" charset="0"/>
                          </a:rPr>
                          <m:t>x</m:t>
                        </m:r>
                      </m:den>
                    </m:f>
                  </m:oMath>
                </a14:m>
                <a:r>
                  <a:rPr lang="en-US" sz="2450" dirty="0" smtClean="0">
                    <a:latin typeface="Arial" panose="020B0604020202020204" pitchFamily="34" charset="0"/>
                    <a:cs typeface="Arial" panose="020B0604020202020204" pitchFamily="34" charset="0"/>
                  </a:rPr>
                  <a:t> - </a:t>
                </a:r>
                <a14:m>
                  <m:oMath xmlns:m="http://schemas.openxmlformats.org/officeDocument/2006/math">
                    <m:f>
                      <m:fPr>
                        <m:ctrlPr>
                          <a:rPr lang="en-US" sz="2450" i="1">
                            <a:latin typeface="Cambria Math" panose="02040503050406030204" pitchFamily="18" charset="0"/>
                            <a:cs typeface="Arial" panose="020B0604020202020204" pitchFamily="34" charset="0"/>
                          </a:rPr>
                        </m:ctrlPr>
                      </m:fPr>
                      <m:num>
                        <m:r>
                          <a:rPr lang="en-US" sz="2450" b="0" i="0" smtClean="0">
                            <a:latin typeface="Cambria Math" panose="02040503050406030204" pitchFamily="18" charset="0"/>
                            <a:cs typeface="Arial" panose="020B0604020202020204" pitchFamily="34" charset="0"/>
                          </a:rPr>
                          <m:t>1</m:t>
                        </m:r>
                      </m:num>
                      <m:den>
                        <m:r>
                          <m:rPr>
                            <m:sty m:val="p"/>
                          </m:rPr>
                          <a:rPr lang="en-US" sz="2450" b="0" i="0" smtClean="0">
                            <a:latin typeface="Cambria Math" panose="02040503050406030204" pitchFamily="18" charset="0"/>
                            <a:cs typeface="Arial" panose="020B0604020202020204" pitchFamily="34" charset="0"/>
                          </a:rPr>
                          <m:t>x</m:t>
                        </m:r>
                        <m:r>
                          <a:rPr lang="en-US" sz="2450" b="0" i="0" smtClean="0">
                            <a:latin typeface="Cambria Math" panose="02040503050406030204" pitchFamily="18" charset="0"/>
                            <a:cs typeface="Arial" panose="020B0604020202020204" pitchFamily="34" charset="0"/>
                          </a:rPr>
                          <m:t> + 1</m:t>
                        </m:r>
                      </m:den>
                    </m:f>
                  </m:oMath>
                </a14:m>
                <a:endParaRPr lang="en-US" sz="2450" dirty="0" smtClean="0">
                  <a:latin typeface="Arial" panose="020B0604020202020204" pitchFamily="34" charset="0"/>
                  <a:cs typeface="Arial" panose="020B0604020202020204" pitchFamily="34" charset="0"/>
                </a:endParaRPr>
              </a:p>
              <a:p>
                <a:pPr marL="1311275" lvl="2" indent="-396875">
                  <a:spcAft>
                    <a:spcPts val="0"/>
                  </a:spcAft>
                  <a:buClr>
                    <a:srgbClr val="C00000"/>
                  </a:buClr>
                  <a:buFont typeface="+mj-lt"/>
                  <a:buAutoNum type="romanLcPeriod" startAt="2"/>
                  <a:tabLst>
                    <a:tab pos="2519363" algn="l"/>
                  </a:tabLst>
                </a:pPr>
                <a:r>
                  <a:rPr lang="en-US" sz="2450" b="1" dirty="0" smtClean="0">
                    <a:solidFill>
                      <a:srgbClr val="C00000"/>
                    </a:solidFill>
                    <a:latin typeface="Arial" panose="020B0604020202020204" pitchFamily="34" charset="0"/>
                    <a:cs typeface="Arial" panose="020B0604020202020204" pitchFamily="34" charset="0"/>
                  </a:rPr>
                  <a:t>Reasoning</a:t>
                </a:r>
                <a:r>
                  <a:rPr lang="en-US" sz="2450" dirty="0" smtClean="0">
                    <a:latin typeface="Arial" panose="020B0604020202020204" pitchFamily="34" charset="0"/>
                    <a:cs typeface="Arial" panose="020B0604020202020204" pitchFamily="34" charset="0"/>
                  </a:rPr>
                  <a:t> </a:t>
                </a:r>
                <a:r>
                  <a:rPr lang="en-US" sz="2450" dirty="0">
                    <a:latin typeface="Arial" panose="020B0604020202020204" pitchFamily="34" charset="0"/>
                    <a:cs typeface="Arial" panose="020B0604020202020204" pitchFamily="34" charset="0"/>
                  </a:rPr>
                  <a:t>Explain how this proves your answer from </a:t>
                </a:r>
                <a:r>
                  <a:rPr lang="en-US" sz="2450" dirty="0" smtClean="0">
                    <a:latin typeface="Arial" panose="020B0604020202020204" pitchFamily="34" charset="0"/>
                    <a:cs typeface="Arial" panose="020B0604020202020204" pitchFamily="34" charset="0"/>
                  </a:rPr>
                  <a:t>part </a:t>
                </a:r>
                <a:r>
                  <a:rPr lang="en-US" sz="2450" b="1" dirty="0" smtClean="0">
                    <a:latin typeface="Arial" panose="020B0604020202020204" pitchFamily="34" charset="0"/>
                    <a:cs typeface="Arial" panose="020B0604020202020204" pitchFamily="34" charset="0"/>
                  </a:rPr>
                  <a:t>c</a:t>
                </a:r>
                <a:r>
                  <a:rPr lang="en-US" sz="2450" dirty="0" smtClean="0">
                    <a:latin typeface="Arial" panose="020B0604020202020204" pitchFamily="34" charset="0"/>
                    <a:cs typeface="Arial" panose="020B0604020202020204" pitchFamily="34" charset="0"/>
                  </a:rPr>
                  <a:t>.</a:t>
                </a:r>
                <a:endParaRPr lang="en-US" sz="245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4072" y="1196752"/>
                <a:ext cx="5264032" cy="5361404"/>
              </a:xfrm>
              <a:prstGeom prst="rect">
                <a:avLst/>
              </a:prstGeom>
              <a:blipFill rotWithShape="0">
                <a:blip r:embed="rId4"/>
                <a:stretch>
                  <a:fillRect l="-1620" t="-795" r="-2431" b="-2500"/>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336892694"/>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44072" y="1196752"/>
                <a:ext cx="5264032" cy="4432432"/>
              </a:xfrm>
              <a:prstGeom prst="rect">
                <a:avLst/>
              </a:prstGeom>
            </p:spPr>
            <p:txBody>
              <a:bodyPr wrap="square">
                <a:spAutoFit/>
              </a:bodyPr>
              <a:lstStyle/>
              <a:p>
                <a:pPr marL="741363" indent="-741363">
                  <a:spcAft>
                    <a:spcPts val="0"/>
                  </a:spcAft>
                  <a:buClr>
                    <a:srgbClr val="C00000"/>
                  </a:buClr>
                  <a:buFont typeface="+mj-lt"/>
                  <a:buAutoNum type="arabicPeriod" startAt="14"/>
                  <a:tabLst>
                    <a:tab pos="914400" algn="l"/>
                    <a:tab pos="2519363" algn="l"/>
                  </a:tabLst>
                </a:pPr>
                <a:r>
                  <a:rPr lang="en-US" sz="3300" b="1" dirty="0" smtClean="0">
                    <a:solidFill>
                      <a:srgbClr val="C00000"/>
                    </a:solidFill>
                    <a:latin typeface="Arial" panose="020B0604020202020204" pitchFamily="34" charset="0"/>
                    <a:cs typeface="Arial" panose="020B0604020202020204" pitchFamily="34" charset="0"/>
                  </a:rPr>
                  <a:t>Communication / Reasoning </a:t>
                </a:r>
                <a:r>
                  <a:rPr lang="en-US" sz="3300" dirty="0" smtClean="0">
                    <a:latin typeface="Arial" panose="020B0604020202020204" pitchFamily="34" charset="0"/>
                    <a:cs typeface="Arial" panose="020B0604020202020204" pitchFamily="34" charset="0"/>
                  </a:rPr>
                  <a:t>Show that:</a:t>
                </a:r>
                <a:br>
                  <a:rPr lang="en-US" sz="3300" dirty="0" smtClean="0">
                    <a:latin typeface="Arial" panose="020B0604020202020204" pitchFamily="34" charset="0"/>
                    <a:cs typeface="Arial" panose="020B0604020202020204" pitchFamily="34" charset="0"/>
                  </a:rPr>
                </a:b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a:latin typeface="Cambria Math" panose="02040503050406030204" pitchFamily="18" charset="0"/>
                            <a:cs typeface="Arial" panose="020B0604020202020204" pitchFamily="34" charset="0"/>
                          </a:rPr>
                          <m:t>1</m:t>
                        </m:r>
                      </m:num>
                      <m:den>
                        <m:r>
                          <m:rPr>
                            <m:sty m:val="p"/>
                          </m:rPr>
                          <a:rPr lang="en-US" sz="3300">
                            <a:latin typeface="Cambria Math" panose="02040503050406030204" pitchFamily="18" charset="0"/>
                            <a:cs typeface="Arial" panose="020B0604020202020204" pitchFamily="34" charset="0"/>
                          </a:rPr>
                          <m:t>x</m:t>
                        </m:r>
                        <m:r>
                          <a:rPr lang="en-US" sz="3300" b="0" i="0" baseline="30000" smtClean="0">
                            <a:latin typeface="Cambria Math" panose="02040503050406030204" pitchFamily="18" charset="0"/>
                            <a:cs typeface="Arial" panose="020B0604020202020204" pitchFamily="34" charset="0"/>
                          </a:rPr>
                          <m:t>2</m:t>
                        </m:r>
                        <m:r>
                          <a:rPr lang="en-US" sz="3300" b="0" i="0" smtClean="0">
                            <a:latin typeface="Cambria Math" panose="02040503050406030204" pitchFamily="18" charset="0"/>
                            <a:cs typeface="Arial" panose="020B0604020202020204" pitchFamily="34" charset="0"/>
                          </a:rPr>
                          <m:t> −</m:t>
                        </m:r>
                        <m:r>
                          <m:rPr>
                            <m:sty m:val="p"/>
                          </m:rPr>
                          <a:rPr lang="en-US" sz="3300" b="0" i="0" smtClean="0">
                            <a:latin typeface="Cambria Math" panose="02040503050406030204" pitchFamily="18" charset="0"/>
                            <a:cs typeface="Arial" panose="020B0604020202020204" pitchFamily="34" charset="0"/>
                          </a:rPr>
                          <m:t>x</m:t>
                        </m:r>
                      </m:den>
                    </m:f>
                  </m:oMath>
                </a14:m>
                <a:r>
                  <a:rPr lang="en-US" sz="3300" dirty="0">
                    <a:latin typeface="Arial" panose="020B0604020202020204" pitchFamily="34" charset="0"/>
                    <a:cs typeface="Arial" panose="020B0604020202020204" pitchFamily="34" charset="0"/>
                  </a:rPr>
                  <a:t> </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a:latin typeface="Cambria Math" panose="02040503050406030204" pitchFamily="18" charset="0"/>
                            <a:cs typeface="Arial" panose="020B0604020202020204" pitchFamily="34" charset="0"/>
                          </a:rPr>
                          <m:t>1</m:t>
                        </m:r>
                      </m:num>
                      <m:den>
                        <m:r>
                          <m:rPr>
                            <m:sty m:val="p"/>
                          </m:rPr>
                          <a:rPr lang="en-US" sz="3300">
                            <a:latin typeface="Cambria Math" panose="02040503050406030204" pitchFamily="18" charset="0"/>
                            <a:cs typeface="Arial" panose="020B0604020202020204" pitchFamily="34" charset="0"/>
                          </a:rPr>
                          <m:t>x</m:t>
                        </m:r>
                        <m:r>
                          <a:rPr lang="en-US" sz="3300" b="0" i="1" baseline="30000" smtClean="0">
                            <a:latin typeface="Cambria Math" panose="02040503050406030204" pitchFamily="18" charset="0"/>
                            <a:cs typeface="Arial" panose="020B0604020202020204" pitchFamily="34" charset="0"/>
                          </a:rPr>
                          <m:t>2</m:t>
                        </m:r>
                        <m:r>
                          <a:rPr lang="en-US" sz="3300" b="0" i="1" smtClean="0">
                            <a:latin typeface="Cambria Math" panose="02040503050406030204" pitchFamily="18" charset="0"/>
                            <a:cs typeface="Arial" panose="020B0604020202020204" pitchFamily="34" charset="0"/>
                          </a:rPr>
                          <m:t>+3</m:t>
                        </m:r>
                        <m:r>
                          <a:rPr lang="en-US" sz="3300" b="0" i="1" smtClean="0">
                            <a:latin typeface="Cambria Math" panose="02040503050406030204" pitchFamily="18" charset="0"/>
                            <a:cs typeface="Arial" panose="020B0604020202020204" pitchFamily="34" charset="0"/>
                          </a:rPr>
                          <m:t>𝑥</m:t>
                        </m:r>
                      </m:den>
                    </m:f>
                  </m:oMath>
                </a14:m>
                <a:r>
                  <a:rPr lang="en-US" sz="3300" dirty="0" smtClean="0">
                    <a:latin typeface="Arial" panose="020B0604020202020204" pitchFamily="34" charset="0"/>
                    <a:cs typeface="Arial" panose="020B0604020202020204" pitchFamily="34" charset="0"/>
                  </a:rPr>
                  <a:t> </a:t>
                </a:r>
                <a:r>
                  <a:rPr lang="en-US" sz="3300" dirty="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a:latin typeface="Cambria Math" panose="02040503050406030204" pitchFamily="18" charset="0"/>
                            <a:cs typeface="Arial" panose="020B0604020202020204" pitchFamily="34" charset="0"/>
                          </a:rPr>
                          <m:t>1</m:t>
                        </m:r>
                      </m:num>
                      <m:den>
                        <m:r>
                          <m:rPr>
                            <m:sty m:val="p"/>
                          </m:rPr>
                          <a:rPr lang="en-US" sz="3300">
                            <a:latin typeface="Cambria Math" panose="02040503050406030204" pitchFamily="18" charset="0"/>
                            <a:cs typeface="Arial" panose="020B0604020202020204" pitchFamily="34" charset="0"/>
                          </a:rPr>
                          <m:t>x</m:t>
                        </m:r>
                        <m:r>
                          <a:rPr lang="en-US" sz="3300" b="0" i="0" smtClean="0">
                            <a:latin typeface="Cambria Math" panose="02040503050406030204" pitchFamily="18" charset="0"/>
                            <a:cs typeface="Arial" panose="020B0604020202020204" pitchFamily="34" charset="0"/>
                          </a:rPr>
                          <m:t>(</m:t>
                        </m:r>
                        <m:r>
                          <m:rPr>
                            <m:sty m:val="p"/>
                          </m:rPr>
                          <a:rPr lang="en-US" sz="3300" b="0" i="0" smtClean="0">
                            <a:latin typeface="Cambria Math" panose="02040503050406030204" pitchFamily="18" charset="0"/>
                            <a:cs typeface="Arial" panose="020B0604020202020204" pitchFamily="34" charset="0"/>
                          </a:rPr>
                          <m:t>x</m:t>
                        </m:r>
                        <m:r>
                          <a:rPr lang="en-US" sz="3300" b="0" i="0" smtClean="0">
                            <a:latin typeface="Cambria Math" panose="02040503050406030204" pitchFamily="18" charset="0"/>
                            <a:cs typeface="Arial" panose="020B0604020202020204" pitchFamily="34" charset="0"/>
                          </a:rPr>
                          <m:t>+1</m:t>
                        </m:r>
                        <m:r>
                          <a:rPr lang="en-US" sz="3300" b="0" i="1" smtClean="0">
                            <a:latin typeface="Cambria Math" panose="02040503050406030204" pitchFamily="18" charset="0"/>
                            <a:cs typeface="Arial" panose="020B0604020202020204" pitchFamily="34" charset="0"/>
                          </a:rPr>
                          <m:t>)(</m:t>
                        </m:r>
                        <m:r>
                          <a:rPr lang="en-US" sz="3300" b="0" i="1" smtClean="0">
                            <a:latin typeface="Cambria Math" panose="02040503050406030204" pitchFamily="18" charset="0"/>
                            <a:cs typeface="Arial" panose="020B0604020202020204" pitchFamily="34" charset="0"/>
                          </a:rPr>
                          <m:t>𝑥</m:t>
                        </m:r>
                        <m:r>
                          <a:rPr lang="en-US" sz="3300" b="0" i="1" smtClean="0">
                            <a:latin typeface="Cambria Math" panose="02040503050406030204" pitchFamily="18" charset="0"/>
                            <a:cs typeface="Arial" panose="020B0604020202020204" pitchFamily="34" charset="0"/>
                          </a:rPr>
                          <m:t>+3)</m:t>
                        </m:r>
                      </m:den>
                    </m:f>
                  </m:oMath>
                </a14:m>
                <a:r>
                  <a:rPr lang="en-US" sz="3300" dirty="0">
                    <a:latin typeface="Arial" panose="020B0604020202020204" pitchFamily="34" charset="0"/>
                    <a:cs typeface="Arial" panose="020B0604020202020204" pitchFamily="34" charset="0"/>
                  </a:rPr>
                  <a:t> and find the value of A.</a:t>
                </a:r>
              </a:p>
              <a:p>
                <a:pPr marL="741363" indent="-741363">
                  <a:spcAft>
                    <a:spcPts val="0"/>
                  </a:spcAft>
                  <a:buClr>
                    <a:srgbClr val="C00000"/>
                  </a:buClr>
                  <a:buFont typeface="+mj-lt"/>
                  <a:buAutoNum type="arabicPeriod" startAt="14"/>
                  <a:tabLst>
                    <a:tab pos="2519363" algn="l"/>
                  </a:tabLst>
                </a:pPr>
                <a:r>
                  <a:rPr lang="en-US" sz="3300" b="1" dirty="0" smtClean="0">
                    <a:solidFill>
                      <a:srgbClr val="C00000"/>
                    </a:solidFill>
                    <a:latin typeface="Arial" panose="020B0604020202020204" pitchFamily="34" charset="0"/>
                    <a:cs typeface="Arial" panose="020B0604020202020204" pitchFamily="34" charset="0"/>
                  </a:rPr>
                  <a:t>Communication / </a:t>
                </a:r>
                <a:r>
                  <a:rPr lang="en-US" sz="3300" b="1" dirty="0">
                    <a:solidFill>
                      <a:srgbClr val="C00000"/>
                    </a:solidFill>
                    <a:latin typeface="Arial" panose="020B0604020202020204" pitchFamily="34" charset="0"/>
                    <a:cs typeface="Arial" panose="020B0604020202020204" pitchFamily="34" charset="0"/>
                  </a:rPr>
                  <a:t>Reasoning</a:t>
                </a:r>
                <a:r>
                  <a:rPr lang="en-US" sz="3300" dirty="0">
                    <a:latin typeface="Arial" panose="020B0604020202020204" pitchFamily="34" charset="0"/>
                    <a:cs typeface="Arial" panose="020B0604020202020204" pitchFamily="34" charset="0"/>
                  </a:rPr>
                  <a:t> Prove that </a:t>
                </a:r>
                <a:r>
                  <a:rPr lang="en-US" sz="3300" dirty="0" smtClean="0">
                    <a:latin typeface="Arial" panose="020B0604020202020204" pitchFamily="34" charset="0"/>
                    <a:cs typeface="Arial" panose="020B0604020202020204" pitchFamily="34" charset="0"/>
                  </a:rPr>
                  <a:t/>
                </a:r>
                <a:br>
                  <a:rPr lang="en-US" sz="3300" dirty="0" smtClean="0">
                    <a:latin typeface="Arial" panose="020B0604020202020204" pitchFamily="34" charset="0"/>
                    <a:cs typeface="Arial" panose="020B0604020202020204" pitchFamily="34" charset="0"/>
                  </a:rPr>
                </a:br>
                <a:r>
                  <a:rPr lang="en-US" sz="3300" i="1" dirty="0" smtClean="0">
                    <a:latin typeface="Arial" panose="020B0604020202020204" pitchFamily="34" charset="0"/>
                    <a:cs typeface="Arial" panose="020B0604020202020204" pitchFamily="34" charset="0"/>
                  </a:rPr>
                  <a:t>n</a:t>
                </a:r>
                <a:r>
                  <a:rPr lang="en-US" sz="3300" baseline="30000" dirty="0" smtClean="0">
                    <a:latin typeface="Arial" panose="020B0604020202020204" pitchFamily="34" charset="0"/>
                    <a:cs typeface="Arial" panose="020B0604020202020204" pitchFamily="34" charset="0"/>
                  </a:rPr>
                  <a:t>2</a:t>
                </a:r>
                <a:r>
                  <a:rPr lang="en-US" sz="3300" dirty="0" smtClean="0">
                    <a:latin typeface="Arial" panose="020B0604020202020204" pitchFamily="34" charset="0"/>
                    <a:cs typeface="Arial" panose="020B0604020202020204" pitchFamily="34" charset="0"/>
                  </a:rPr>
                  <a:t> </a:t>
                </a:r>
                <a:r>
                  <a:rPr lang="en-US" sz="3300" dirty="0">
                    <a:latin typeface="Arial" panose="020B0604020202020204" pitchFamily="34" charset="0"/>
                    <a:cs typeface="Arial" panose="020B0604020202020204" pitchFamily="34" charset="0"/>
                  </a:rPr>
                  <a:t>+ </a:t>
                </a:r>
                <a:r>
                  <a:rPr lang="en-US" sz="3300" i="1" dirty="0">
                    <a:latin typeface="Arial" panose="020B0604020202020204" pitchFamily="34" charset="0"/>
                    <a:cs typeface="Arial" panose="020B0604020202020204" pitchFamily="34" charset="0"/>
                  </a:rPr>
                  <a:t>n</a:t>
                </a:r>
                <a:r>
                  <a:rPr lang="en-US" sz="3300" dirty="0">
                    <a:latin typeface="Arial" panose="020B0604020202020204" pitchFamily="34" charset="0"/>
                    <a:cs typeface="Arial" panose="020B0604020202020204" pitchFamily="34" charset="0"/>
                  </a:rPr>
                  <a:t> is </a:t>
                </a:r>
                <a:r>
                  <a:rPr lang="en-US" sz="3300" dirty="0" smtClean="0">
                    <a:latin typeface="Arial" panose="020B0604020202020204" pitchFamily="34" charset="0"/>
                    <a:cs typeface="Arial" panose="020B0604020202020204" pitchFamily="34" charset="0"/>
                  </a:rPr>
                  <a:t>a multiple </a:t>
                </a:r>
                <a:r>
                  <a:rPr lang="en-US" sz="3300" dirty="0">
                    <a:latin typeface="Arial" panose="020B0604020202020204" pitchFamily="34" charset="0"/>
                    <a:cs typeface="Arial" panose="020B0604020202020204" pitchFamily="34" charset="0"/>
                  </a:rPr>
                  <a:t>of 2 for all values of </a:t>
                </a:r>
                <a:r>
                  <a:rPr lang="en-US" sz="3300" i="1" dirty="0">
                    <a:latin typeface="Arial" panose="020B0604020202020204" pitchFamily="34" charset="0"/>
                    <a:cs typeface="Arial" panose="020B0604020202020204" pitchFamily="34" charset="0"/>
                  </a:rPr>
                  <a:t>n</a:t>
                </a:r>
                <a:r>
                  <a:rPr lang="en-US" sz="3300" dirty="0">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244072" y="1196752"/>
                <a:ext cx="5264032" cy="4432432"/>
              </a:xfrm>
              <a:prstGeom prst="rect">
                <a:avLst/>
              </a:prstGeom>
              <a:blipFill rotWithShape="0">
                <a:blip r:embed="rId4"/>
                <a:stretch>
                  <a:fillRect l="-2778" t="-1788" r="-3472" b="-3851"/>
                </a:stretch>
              </a:blipFill>
            </p:spPr>
            <p:txBody>
              <a:bodyPr/>
              <a:lstStyle/>
              <a:p>
                <a:r>
                  <a:rPr lang="en-US">
                    <a:noFill/>
                  </a:rPr>
                  <a:t> </a:t>
                </a:r>
              </a:p>
            </p:txBody>
          </p:sp>
        </mc:Fallback>
      </mc:AlternateContent>
      <p:sp>
        <p:nvSpPr>
          <p:cNvPr id="6" name="Rectangle 5"/>
          <p:cNvSpPr/>
          <p:nvPr/>
        </p:nvSpPr>
        <p:spPr>
          <a:xfrm flipH="1">
            <a:off x="251520" y="6012577"/>
            <a:ext cx="5204539" cy="58477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3200" b="1" dirty="0" smtClean="0">
                <a:solidFill>
                  <a:srgbClr val="C00000"/>
                </a:solidFill>
                <a:latin typeface="Arial" panose="020B0604020202020204" pitchFamily="34" charset="0"/>
                <a:cs typeface="Arial" panose="020B0604020202020204" pitchFamily="34" charset="0"/>
              </a:rPr>
              <a:t>Q15 </a:t>
            </a:r>
            <a:r>
              <a:rPr lang="en-US" sz="3200" b="1" dirty="0">
                <a:solidFill>
                  <a:srgbClr val="C00000"/>
                </a:solidFill>
                <a:latin typeface="Arial" panose="020B0604020202020204" pitchFamily="34" charset="0"/>
                <a:cs typeface="Arial" panose="020B0604020202020204" pitchFamily="34" charset="0"/>
              </a:rPr>
              <a:t>hint</a:t>
            </a:r>
            <a:r>
              <a:rPr lang="en-US" sz="3200" dirty="0">
                <a:solidFill>
                  <a:schemeClr val="tx1"/>
                </a:solidFill>
                <a:latin typeface="Arial" panose="020B0604020202020204" pitchFamily="34" charset="0"/>
                <a:cs typeface="Arial" panose="020B0604020202020204" pitchFamily="34" charset="0"/>
              </a:rPr>
              <a:t> </a:t>
            </a:r>
            <a:r>
              <a:rPr lang="en-US" sz="3200" dirty="0" smtClean="0">
                <a:solidFill>
                  <a:schemeClr val="tx1"/>
                </a:solidFill>
                <a:latin typeface="Arial" panose="020B0604020202020204" pitchFamily="34" charset="0"/>
                <a:cs typeface="Arial" panose="020B0604020202020204" pitchFamily="34" charset="0"/>
              </a:rPr>
              <a:t>– Factorise first</a:t>
            </a:r>
            <a:endParaRPr lang="en-US" sz="32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3645024"/>
            <a:ext cx="548640" cy="5486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21871131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531</a:t>
            </a:r>
            <a:endParaRPr lang="en-GB" sz="1400" b="1" dirty="0">
              <a:latin typeface="Calibri" panose="020F0502020204030204" pitchFamily="34" charset="0"/>
            </a:endParaRPr>
          </a:p>
        </p:txBody>
      </p:sp>
      <p:sp>
        <p:nvSpPr>
          <p:cNvPr id="3" name="Rectangle 2"/>
          <p:cNvSpPr/>
          <p:nvPr/>
        </p:nvSpPr>
        <p:spPr>
          <a:xfrm>
            <a:off x="251520" y="1196752"/>
            <a:ext cx="5256584" cy="5478423"/>
          </a:xfrm>
          <a:prstGeom prst="rect">
            <a:avLst/>
          </a:prstGeom>
        </p:spPr>
        <p:txBody>
          <a:bodyPr wrap="square">
            <a:spAutoFit/>
          </a:bodyPr>
          <a:lstStyle/>
          <a:p>
            <a:pPr>
              <a:buClr>
                <a:srgbClr val="C00000"/>
              </a:buClr>
              <a:tabLst>
                <a:tab pos="914400" algn="l"/>
                <a:tab pos="2514600" algn="l"/>
              </a:tabLst>
            </a:pPr>
            <a:r>
              <a:rPr lang="en-US" sz="2500" b="1" dirty="0" smtClean="0">
                <a:solidFill>
                  <a:srgbClr val="0070C0"/>
                </a:solidFill>
                <a:latin typeface="Arial" panose="020B0604020202020204" pitchFamily="34" charset="0"/>
                <a:cs typeface="Arial" panose="020B0604020202020204" pitchFamily="34" charset="0"/>
              </a:rPr>
              <a:t>* Challenge</a:t>
            </a:r>
          </a:p>
          <a:p>
            <a:pPr marL="581025" indent="-581025">
              <a:buClr>
                <a:srgbClr val="C00000"/>
              </a:buClr>
              <a:buFont typeface="+mj-lt"/>
              <a:buAutoNum type="arabicPeriod" startAt="12"/>
              <a:tabLst>
                <a:tab pos="966788" algn="l"/>
                <a:tab pos="2514600" algn="l"/>
              </a:tabLst>
            </a:pPr>
            <a:r>
              <a:rPr lang="en-US" sz="2500" dirty="0" smtClean="0">
                <a:solidFill>
                  <a:srgbClr val="C00000"/>
                </a:solidFill>
                <a:latin typeface="Arial" panose="020B0604020202020204" pitchFamily="34" charset="0"/>
                <a:cs typeface="Arial" panose="020B0604020202020204" pitchFamily="34" charset="0"/>
              </a:rPr>
              <a:t>a.</a:t>
            </a:r>
            <a:r>
              <a:rPr lang="en-US" sz="2500" dirty="0" smtClean="0">
                <a:latin typeface="Arial" panose="020B0604020202020204" pitchFamily="34" charset="0"/>
                <a:cs typeface="Arial" panose="020B0604020202020204" pitchFamily="34" charset="0"/>
              </a:rPr>
              <a:t> 	Write </a:t>
            </a:r>
            <a:r>
              <a:rPr lang="en-US" sz="2500" dirty="0">
                <a:latin typeface="Arial" panose="020B0604020202020204" pitchFamily="34" charset="0"/>
                <a:cs typeface="Arial" panose="020B0604020202020204" pitchFamily="34" charset="0"/>
              </a:rPr>
              <a:t>down any five </a:t>
            </a:r>
            <a:r>
              <a:rPr lang="en-US" sz="2500" dirty="0" smtClean="0">
                <a:latin typeface="Arial" panose="020B0604020202020204" pitchFamily="34" charset="0"/>
                <a:cs typeface="Arial" panose="020B0604020202020204" pitchFamily="34" charset="0"/>
              </a:rPr>
              <a:t>	consecutive integers</a:t>
            </a:r>
            <a:r>
              <a:rPr lang="en-US" sz="2500" dirty="0">
                <a:latin typeface="Arial" panose="020B0604020202020204" pitchFamily="34" charset="0"/>
                <a:cs typeface="Arial" panose="020B0604020202020204" pitchFamily="34" charset="0"/>
              </a:rPr>
              <a:t>.</a:t>
            </a:r>
          </a:p>
          <a:p>
            <a:pPr marL="966788" lvl="1" indent="-385763">
              <a:buClr>
                <a:srgbClr val="C00000"/>
              </a:buClr>
              <a:buFont typeface="+mj-lt"/>
              <a:buAutoNum type="alphaLcPeriod" startAt="2"/>
              <a:tabLst>
                <a:tab pos="2514600" algn="l"/>
              </a:tabLst>
            </a:pPr>
            <a:r>
              <a:rPr lang="en-US" sz="2500" dirty="0" smtClean="0">
                <a:latin typeface="Arial" panose="020B0604020202020204" pitchFamily="34" charset="0"/>
                <a:cs typeface="Arial" panose="020B0604020202020204" pitchFamily="34" charset="0"/>
              </a:rPr>
              <a:t>Work </a:t>
            </a:r>
            <a:r>
              <a:rPr lang="en-US" sz="2500" dirty="0">
                <a:latin typeface="Arial" panose="020B0604020202020204" pitchFamily="34" charset="0"/>
                <a:cs typeface="Arial" panose="020B0604020202020204" pitchFamily="34" charset="0"/>
              </a:rPr>
              <a:t>out their sum. </a:t>
            </a:r>
            <a:endParaRPr lang="en-US" sz="2500" dirty="0" smtClean="0">
              <a:latin typeface="Arial" panose="020B0604020202020204" pitchFamily="34" charset="0"/>
              <a:cs typeface="Arial" panose="020B0604020202020204" pitchFamily="34" charset="0"/>
            </a:endParaRPr>
          </a:p>
          <a:p>
            <a:pPr marL="966788" lvl="1" indent="-385763">
              <a:buClr>
                <a:srgbClr val="C00000"/>
              </a:buClr>
              <a:buFont typeface="+mj-lt"/>
              <a:buAutoNum type="alphaLcPeriod" startAt="2"/>
              <a:tabLst>
                <a:tab pos="2514600" algn="l"/>
              </a:tabLst>
            </a:pPr>
            <a:r>
              <a:rPr lang="en-US" sz="2500" dirty="0" smtClean="0">
                <a:latin typeface="Arial" panose="020B0604020202020204" pitchFamily="34" charset="0"/>
                <a:cs typeface="Arial" panose="020B0604020202020204" pitchFamily="34" charset="0"/>
              </a:rPr>
              <a:t>Repeat </a:t>
            </a:r>
            <a:r>
              <a:rPr lang="en-US" sz="2500" dirty="0">
                <a:latin typeface="Arial" panose="020B0604020202020204" pitchFamily="34" charset="0"/>
                <a:cs typeface="Arial" panose="020B0604020202020204" pitchFamily="34" charset="0"/>
              </a:rPr>
              <a:t>parts </a:t>
            </a:r>
            <a:r>
              <a:rPr lang="en-US" sz="2500" b="1" dirty="0">
                <a:latin typeface="Arial" panose="020B0604020202020204" pitchFamily="34" charset="0"/>
                <a:cs typeface="Arial" panose="020B0604020202020204" pitchFamily="34" charset="0"/>
              </a:rPr>
              <a:t>a</a:t>
            </a:r>
            <a:r>
              <a:rPr lang="en-US" sz="2500" dirty="0">
                <a:latin typeface="Arial" panose="020B0604020202020204" pitchFamily="34" charset="0"/>
                <a:cs typeface="Arial" panose="020B0604020202020204" pitchFamily="34" charset="0"/>
              </a:rPr>
              <a:t> and </a:t>
            </a:r>
            <a:r>
              <a:rPr lang="en-US" sz="2500" b="1" dirty="0">
                <a:latin typeface="Arial" panose="020B0604020202020204" pitchFamily="34" charset="0"/>
                <a:cs typeface="Arial" panose="020B0604020202020204" pitchFamily="34" charset="0"/>
              </a:rPr>
              <a:t>b</a:t>
            </a:r>
            <a:r>
              <a:rPr lang="en-US" sz="2500" dirty="0">
                <a:latin typeface="Arial" panose="020B0604020202020204" pitchFamily="34" charset="0"/>
                <a:cs typeface="Arial" panose="020B0604020202020204" pitchFamily="34" charset="0"/>
              </a:rPr>
              <a:t> for four more sets of consecutive integers.</a:t>
            </a:r>
          </a:p>
          <a:p>
            <a:pPr marL="966788" lvl="1" indent="-385763">
              <a:buClr>
                <a:srgbClr val="C00000"/>
              </a:buClr>
              <a:buFont typeface="+mj-lt"/>
              <a:buAutoNum type="alphaLcPeriod" startAt="2"/>
              <a:tabLst>
                <a:tab pos="2514600" algn="l"/>
              </a:tabLst>
            </a:pPr>
            <a:r>
              <a:rPr lang="en-US" sz="2500" dirty="0">
                <a:latin typeface="Arial" panose="020B0604020202020204" pitchFamily="34" charset="0"/>
                <a:cs typeface="Arial" panose="020B0604020202020204" pitchFamily="34" charset="0"/>
              </a:rPr>
              <a:t>What do you notice? </a:t>
            </a:r>
            <a:endParaRPr lang="en-US" sz="2500" dirty="0" smtClean="0">
              <a:latin typeface="Arial" panose="020B0604020202020204" pitchFamily="34" charset="0"/>
              <a:cs typeface="Arial" panose="020B0604020202020204" pitchFamily="34" charset="0"/>
            </a:endParaRPr>
          </a:p>
          <a:p>
            <a:pPr marL="966788" lvl="1" indent="-385763">
              <a:buClr>
                <a:srgbClr val="C00000"/>
              </a:buClr>
              <a:buFont typeface="+mj-lt"/>
              <a:buAutoNum type="alphaLcPeriod" startAt="2"/>
              <a:tabLst>
                <a:tab pos="2514600" algn="l"/>
              </a:tabLst>
            </a:pPr>
            <a:r>
              <a:rPr lang="en-US" sz="2500" dirty="0" smtClean="0">
                <a:latin typeface="Arial" panose="020B0604020202020204" pitchFamily="34" charset="0"/>
                <a:cs typeface="Arial" panose="020B0604020202020204" pitchFamily="34" charset="0"/>
              </a:rPr>
              <a:t>Predict </a:t>
            </a:r>
            <a:r>
              <a:rPr lang="en-US" sz="2500" dirty="0">
                <a:latin typeface="Arial" panose="020B0604020202020204" pitchFamily="34" charset="0"/>
                <a:cs typeface="Arial" panose="020B0604020202020204" pitchFamily="34" charset="0"/>
              </a:rPr>
              <a:t>the missing number in this </a:t>
            </a:r>
            <a:r>
              <a:rPr lang="en-US" sz="2500" dirty="0" smtClean="0">
                <a:latin typeface="Arial" panose="020B0604020202020204" pitchFamily="34" charset="0"/>
                <a:cs typeface="Arial" panose="020B0604020202020204" pitchFamily="34" charset="0"/>
              </a:rPr>
              <a:t>sentence.</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The </a:t>
            </a:r>
            <a:r>
              <a:rPr lang="en-US" sz="2500" dirty="0">
                <a:latin typeface="Arial" panose="020B0604020202020204" pitchFamily="34" charset="0"/>
                <a:cs typeface="Arial" panose="020B0604020202020204" pitchFamily="34" charset="0"/>
              </a:rPr>
              <a:t>sum of five consecutive numbers is. multiple </a:t>
            </a:r>
            <a:r>
              <a:rPr lang="en-US" sz="2500" dirty="0" smtClean="0">
                <a:latin typeface="Arial" panose="020B0604020202020204" pitchFamily="34" charset="0"/>
                <a:cs typeface="Arial" panose="020B0604020202020204" pitchFamily="34" charset="0"/>
              </a:rPr>
              <a:t>of ____.</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Use </a:t>
            </a:r>
            <a:r>
              <a:rPr lang="en-US" sz="2500" dirty="0">
                <a:latin typeface="Arial" panose="020B0604020202020204" pitchFamily="34" charset="0"/>
                <a:cs typeface="Arial" panose="020B0604020202020204" pitchFamily="34" charset="0"/>
              </a:rPr>
              <a:t>algebra to show why this happens.</a:t>
            </a:r>
            <a:endParaRPr lang="pl-PL" sz="2500" i="1" dirty="0">
              <a:latin typeface="Arial" panose="020B0604020202020204" pitchFamily="34" charset="0"/>
              <a:cs typeface="Arial" panose="020B0604020202020204" pitchFamily="34" charset="0"/>
            </a:endParaRPr>
          </a:p>
        </p:txBody>
      </p:sp>
      <p:sp>
        <p:nvSpPr>
          <p:cNvPr id="5" name="Rectangle 4"/>
          <p:cNvSpPr/>
          <p:nvPr/>
        </p:nvSpPr>
        <p:spPr>
          <a:xfrm flipH="1">
            <a:off x="5558298" y="5489356"/>
            <a:ext cx="3190166"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Q12e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Let the numbers be n, n+1, n + 2…</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732912"/>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547</a:t>
            </a:r>
            <a:endParaRPr lang="en-GB" sz="1400" b="1" dirty="0">
              <a:latin typeface="Calibri" panose="020F0502020204030204" pitchFamily="34" charset="0"/>
            </a:endParaRPr>
          </a:p>
        </p:txBody>
      </p:sp>
      <p:sp>
        <p:nvSpPr>
          <p:cNvPr id="3" name="Rectangle 2"/>
          <p:cNvSpPr/>
          <p:nvPr/>
        </p:nvSpPr>
        <p:spPr>
          <a:xfrm>
            <a:off x="244072" y="1215331"/>
            <a:ext cx="5264032" cy="2123658"/>
          </a:xfrm>
          <a:prstGeom prst="rect">
            <a:avLst/>
          </a:prstGeom>
        </p:spPr>
        <p:txBody>
          <a:bodyPr wrap="square">
            <a:spAutoFit/>
          </a:bodyPr>
          <a:lstStyle/>
          <a:p>
            <a:pPr marL="569913" indent="-569913">
              <a:spcAft>
                <a:spcPts val="0"/>
              </a:spcAft>
              <a:buClr>
                <a:srgbClr val="C00000"/>
              </a:buClr>
              <a:buFont typeface="+mj-lt"/>
              <a:buAutoNum type="arabicPeriod" startAt="16"/>
              <a:tabLst>
                <a:tab pos="914400" algn="l"/>
                <a:tab pos="2519363" algn="l"/>
              </a:tabLst>
            </a:pPr>
            <a:r>
              <a:rPr lang="en-US" sz="2200" b="1" dirty="0" smtClean="0">
                <a:solidFill>
                  <a:srgbClr val="C00000"/>
                </a:solidFill>
                <a:latin typeface="Arial" panose="020B0604020202020204" pitchFamily="34" charset="0"/>
                <a:cs typeface="Arial" panose="020B0604020202020204" pitchFamily="34" charset="0"/>
              </a:rPr>
              <a:t>Communication </a:t>
            </a:r>
          </a:p>
          <a:p>
            <a:pPr marL="1027113" lvl="1" indent="-457200">
              <a:spcAft>
                <a:spcPts val="0"/>
              </a:spcAft>
              <a:buClr>
                <a:srgbClr val="C00000"/>
              </a:buClr>
              <a:buFont typeface="+mj-lt"/>
              <a:buAutoNum type="alphaLcPeriod"/>
              <a:tabLst>
                <a:tab pos="914400" algn="l"/>
                <a:tab pos="2519363" algn="l"/>
              </a:tabLst>
            </a:pPr>
            <a:r>
              <a:rPr lang="en-US" sz="2200" dirty="0">
                <a:latin typeface="Arial" panose="020B0604020202020204" pitchFamily="34" charset="0"/>
                <a:cs typeface="Arial" panose="020B0604020202020204" pitchFamily="34" charset="0"/>
              </a:rPr>
              <a:t>Write an expression for the </a:t>
            </a:r>
            <a:r>
              <a:rPr lang="en-US" sz="2200" dirty="0" smtClean="0">
                <a:latin typeface="Arial" panose="020B0604020202020204" pitchFamily="34" charset="0"/>
                <a:cs typeface="Arial" panose="020B0604020202020204" pitchFamily="34" charset="0"/>
              </a:rPr>
              <a:t>product of three consecutive integers, </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- 1, </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and </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+ 1. </a:t>
            </a:r>
          </a:p>
          <a:p>
            <a:pPr marL="1027113" lvl="1" indent="-457200">
              <a:spcAft>
                <a:spcPts val="0"/>
              </a:spcAft>
              <a:buClr>
                <a:srgbClr val="C00000"/>
              </a:buClr>
              <a:buFont typeface="+mj-lt"/>
              <a:buAutoNum type="alphaLcPeriod"/>
              <a:tabLst>
                <a:tab pos="914400" algn="l"/>
                <a:tab pos="2519363" algn="l"/>
              </a:tabLst>
            </a:pPr>
            <a:r>
              <a:rPr lang="en-US" sz="2200" dirty="0" smtClean="0">
                <a:latin typeface="Arial" panose="020B0604020202020204" pitchFamily="34" charset="0"/>
                <a:cs typeface="Arial" panose="020B0604020202020204" pitchFamily="34" charset="0"/>
              </a:rPr>
              <a:t>Hence show that </a:t>
            </a:r>
            <a:r>
              <a:rPr lang="en-US" sz="2200" i="1" dirty="0" smtClean="0">
                <a:latin typeface="Arial" panose="020B0604020202020204" pitchFamily="34" charset="0"/>
                <a:cs typeface="Arial" panose="020B0604020202020204" pitchFamily="34" charset="0"/>
              </a:rPr>
              <a:t>n</a:t>
            </a:r>
            <a:r>
              <a:rPr lang="en-US" sz="2200" baseline="30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 </a:t>
            </a:r>
            <a:r>
              <a:rPr lang="en-US" sz="2200" i="1" dirty="0" smtClean="0">
                <a:latin typeface="Arial" panose="020B0604020202020204" pitchFamily="34" charset="0"/>
                <a:cs typeface="Arial" panose="020B0604020202020204" pitchFamily="34" charset="0"/>
              </a:rPr>
              <a:t>n</a:t>
            </a:r>
            <a:r>
              <a:rPr lang="en-US" sz="2200" dirty="0" smtClean="0">
                <a:latin typeface="Arial" panose="020B0604020202020204" pitchFamily="34" charset="0"/>
                <a:cs typeface="Arial" panose="020B0604020202020204" pitchFamily="34" charset="0"/>
              </a:rPr>
              <a:t> is a multiple of 2.</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flipH="1">
            <a:off x="251520" y="3379639"/>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Q16b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Consider when </a:t>
            </a:r>
            <a:r>
              <a:rPr lang="en-US" sz="2200" i="1" dirty="0">
                <a:solidFill>
                  <a:schemeClr val="tx1"/>
                </a:solidFill>
                <a:latin typeface="Arial" panose="020B0604020202020204" pitchFamily="34" charset="0"/>
                <a:cs typeface="Arial" panose="020B0604020202020204" pitchFamily="34" charset="0"/>
              </a:rPr>
              <a:t>n</a:t>
            </a:r>
            <a:r>
              <a:rPr lang="en-US" sz="2200" dirty="0">
                <a:solidFill>
                  <a:schemeClr val="tx1"/>
                </a:solidFill>
                <a:latin typeface="Arial" panose="020B0604020202020204" pitchFamily="34" charset="0"/>
                <a:cs typeface="Arial" panose="020B0604020202020204" pitchFamily="34" charset="0"/>
              </a:rPr>
              <a:t> is even and when </a:t>
            </a:r>
            <a:r>
              <a:rPr lang="en-US" sz="2200" i="1" dirty="0">
                <a:solidFill>
                  <a:schemeClr val="tx1"/>
                </a:solidFill>
                <a:latin typeface="Arial" panose="020B0604020202020204" pitchFamily="34" charset="0"/>
                <a:cs typeface="Arial" panose="020B0604020202020204" pitchFamily="34" charset="0"/>
              </a:rPr>
              <a:t>n</a:t>
            </a:r>
            <a:r>
              <a:rPr lang="en-US" sz="2200" dirty="0">
                <a:solidFill>
                  <a:schemeClr val="tx1"/>
                </a:solidFill>
                <a:latin typeface="Arial" panose="020B0604020202020204" pitchFamily="34" charset="0"/>
                <a:cs typeface="Arial" panose="020B0604020202020204" pitchFamily="34" charset="0"/>
              </a:rPr>
              <a:t> is odd.</a:t>
            </a: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9" name="Group 8"/>
          <p:cNvGrpSpPr/>
          <p:nvPr/>
        </p:nvGrpSpPr>
        <p:grpSpPr>
          <a:xfrm>
            <a:off x="288096" y="4221088"/>
            <a:ext cx="5173611" cy="2362323"/>
            <a:chOff x="3465597" y="1089031"/>
            <a:chExt cx="5309150" cy="2362323"/>
          </a:xfrm>
        </p:grpSpPr>
        <p:sp>
          <p:nvSpPr>
            <p:cNvPr id="10" name="Round Diagonal Corner Rectangle 9"/>
            <p:cNvSpPr/>
            <p:nvPr/>
          </p:nvSpPr>
          <p:spPr>
            <a:xfrm>
              <a:off x="3465597" y="1089031"/>
              <a:ext cx="5309150" cy="231705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17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50913" y="1666250"/>
              <a:ext cx="5197552" cy="1785104"/>
            </a:xfrm>
            <a:prstGeom prst="rect">
              <a:avLst/>
            </a:prstGeom>
          </p:spPr>
          <p:txBody>
            <a:bodyPr wrap="square">
              <a:spAutoFit/>
            </a:bodyPr>
            <a:lstStyle/>
            <a:p>
              <a:pPr>
                <a:spcAft>
                  <a:spcPts val="0"/>
                </a:spcAft>
                <a:tabLst>
                  <a:tab pos="4972050" algn="r"/>
                </a:tabLst>
              </a:pPr>
              <a:r>
                <a:rPr lang="en-US" sz="2200" dirty="0"/>
                <a:t>Prove algebraically that the difference between the squares of any two consecutive integers is equal to the sum of these two integers. </a:t>
              </a:r>
              <a:r>
                <a:rPr lang="en-US" sz="2200" dirty="0" smtClean="0"/>
                <a:t>	</a:t>
              </a:r>
              <a:r>
                <a:rPr lang="en-US" sz="2200" b="1" dirty="0" smtClean="0"/>
                <a:t>(4 </a:t>
              </a:r>
              <a:r>
                <a:rPr lang="en-US" sz="2200" b="1" dirty="0"/>
                <a:t>marks)</a:t>
              </a:r>
            </a:p>
            <a:p>
              <a:pPr>
                <a:spcAft>
                  <a:spcPts val="0"/>
                </a:spcAft>
                <a:tabLst>
                  <a:tab pos="4972050" algn="r"/>
                </a:tabLst>
              </a:pPr>
              <a:r>
                <a:rPr lang="en-US" sz="2200" dirty="0" smtClean="0"/>
                <a:t>	</a:t>
              </a:r>
              <a:r>
                <a:rPr lang="en-US" sz="2200" i="1" dirty="0" smtClean="0"/>
                <a:t>February </a:t>
              </a:r>
              <a:r>
                <a:rPr lang="en-US" sz="2200" i="1" dirty="0"/>
                <a:t>2013, Q21, IMA0/1H</a:t>
              </a:r>
              <a:endParaRPr lang="en-US" sz="2200" b="1" i="1" dirty="0"/>
            </a:p>
          </p:txBody>
        </p:sp>
      </p:grpSp>
      <p:sp>
        <p:nvSpPr>
          <p:cNvPr id="13" name="Rectangle 12"/>
          <p:cNvSpPr/>
          <p:nvPr/>
        </p:nvSpPr>
        <p:spPr>
          <a:xfrm flipH="1">
            <a:off x="5580112" y="4941168"/>
            <a:ext cx="3175525" cy="163121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Q17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Start by using algebra to write down expressions for the squares of two numbers that are consecutive.</a:t>
            </a:r>
          </a:p>
        </p:txBody>
      </p:sp>
    </p:spTree>
    <p:extLst>
      <p:ext uri="{BB962C8B-B14F-4D97-AF65-F5344CB8AC3E}">
        <p14:creationId xmlns:p14="http://schemas.microsoft.com/office/powerpoint/2010/main" val="648729302"/>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548</a:t>
            </a:r>
            <a:endParaRPr lang="en-GB" sz="1400" b="1" dirty="0">
              <a:latin typeface="Calibri" panose="020F0502020204030204" pitchFamily="34" charset="0"/>
            </a:endParaRPr>
          </a:p>
        </p:txBody>
      </p:sp>
      <p:sp>
        <p:nvSpPr>
          <p:cNvPr id="3" name="Rectangle 2"/>
          <p:cNvSpPr/>
          <p:nvPr/>
        </p:nvSpPr>
        <p:spPr>
          <a:xfrm>
            <a:off x="251520" y="2025422"/>
            <a:ext cx="4595596" cy="4708981"/>
          </a:xfrm>
          <a:prstGeom prst="rect">
            <a:avLst/>
          </a:prstGeom>
        </p:spPr>
        <p:txBody>
          <a:bodyPr wrap="square">
            <a:spAutoFit/>
          </a:bodyPr>
          <a:lstStyle/>
          <a:p>
            <a:pPr marL="0" lvl="1">
              <a:spcAft>
                <a:spcPts val="0"/>
              </a:spcAft>
              <a:buClr>
                <a:srgbClr val="C00000"/>
              </a:buClr>
              <a:tabLst>
                <a:tab pos="914400" algn="l"/>
                <a:tab pos="2519363" algn="l"/>
              </a:tabLst>
            </a:pPr>
            <a:r>
              <a:rPr lang="en-US" sz="2500" dirty="0">
                <a:latin typeface="Arial" panose="020B0604020202020204" pitchFamily="34" charset="0"/>
                <a:cs typeface="Arial" panose="020B0604020202020204" pitchFamily="34" charset="0"/>
              </a:rPr>
              <a:t>Big objects, like planets, create gravity that pull objects towards them. This is strongest on the surface of the planet.</a:t>
            </a:r>
          </a:p>
          <a:p>
            <a:pPr marL="0" lvl="1">
              <a:spcAft>
                <a:spcPts val="0"/>
              </a:spcAft>
              <a:buClr>
                <a:srgbClr val="C00000"/>
              </a:buClr>
              <a:tabLst>
                <a:tab pos="914400" algn="l"/>
                <a:tab pos="2519363" algn="l"/>
              </a:tabLst>
            </a:pPr>
            <a:r>
              <a:rPr lang="en-US" sz="2500" dirty="0">
                <a:latin typeface="Arial" panose="020B0604020202020204" pitchFamily="34" charset="0"/>
                <a:cs typeface="Arial" panose="020B0604020202020204" pitchFamily="34" charset="0"/>
              </a:rPr>
              <a:t>To find the surface gravity of </a:t>
            </a:r>
            <a:r>
              <a:rPr lang="en-US" sz="2500" dirty="0" smtClean="0">
                <a:latin typeface="Arial" panose="020B0604020202020204" pitchFamily="34" charset="0"/>
                <a:cs typeface="Arial" panose="020B0604020202020204" pitchFamily="34" charset="0"/>
              </a:rPr>
              <a:t>a planet </a:t>
            </a:r>
            <a:r>
              <a:rPr lang="en-US" sz="2500" dirty="0">
                <a:latin typeface="Arial" panose="020B0604020202020204" pitchFamily="34" charset="0"/>
                <a:cs typeface="Arial" panose="020B0604020202020204" pitchFamily="34" charset="0"/>
              </a:rPr>
              <a:t>we can use the formula</a:t>
            </a:r>
            <a:r>
              <a:rPr lang="en-US" sz="2500" dirty="0" smtClean="0">
                <a:latin typeface="Arial" panose="020B0604020202020204" pitchFamily="34" charset="0"/>
                <a:cs typeface="Arial" panose="020B0604020202020204" pitchFamily="34" charset="0"/>
              </a:rPr>
              <a:t>:</a:t>
            </a:r>
          </a:p>
          <a:p>
            <a:pPr marL="0" lvl="1">
              <a:spcAft>
                <a:spcPts val="0"/>
              </a:spcAft>
              <a:buClr>
                <a:srgbClr val="C00000"/>
              </a:buClr>
              <a:tabLst>
                <a:tab pos="914400" algn="l"/>
                <a:tab pos="2519363" algn="l"/>
              </a:tabLst>
            </a:pPr>
            <a:r>
              <a:rPr lang="en-US" sz="2500" dirty="0"/>
              <a:t>The formula uses a gravitational constant. This is a number that was calculated many years after the formula was constructed. </a:t>
            </a:r>
            <a:endParaRPr lang="en-US" sz="2500" dirty="0" smtClean="0"/>
          </a:p>
          <a:p>
            <a:pPr marL="0" lvl="1" algn="ctr">
              <a:spcAft>
                <a:spcPts val="0"/>
              </a:spcAft>
              <a:buClr>
                <a:srgbClr val="C00000"/>
              </a:buClr>
              <a:tabLst>
                <a:tab pos="914400" algn="l"/>
                <a:tab pos="2519363" algn="l"/>
              </a:tabLst>
            </a:pPr>
            <a:r>
              <a:rPr lang="en-US" sz="2500" b="1" i="1" dirty="0" smtClean="0">
                <a:solidFill>
                  <a:srgbClr val="C00000"/>
                </a:solidFill>
              </a:rPr>
              <a:t>G</a:t>
            </a:r>
            <a:r>
              <a:rPr lang="en-US" sz="2500" b="1" dirty="0" smtClean="0">
                <a:solidFill>
                  <a:srgbClr val="C00000"/>
                </a:solidFill>
              </a:rPr>
              <a:t> = 6.67 x 10</a:t>
            </a:r>
            <a:r>
              <a:rPr lang="en-US" sz="2500" b="1" baseline="30000" dirty="0" smtClean="0">
                <a:solidFill>
                  <a:srgbClr val="C00000"/>
                </a:solidFill>
              </a:rPr>
              <a:t>-11</a:t>
            </a:r>
            <a:endParaRPr lang="en-US" sz="2500" b="1" baseline="30000" dirty="0">
              <a:solidFill>
                <a:srgbClr val="C00000"/>
              </a:solidFill>
            </a:endParaRPr>
          </a:p>
        </p:txBody>
      </p:sp>
      <mc:AlternateContent xmlns:mc="http://schemas.openxmlformats.org/markup-compatibility/2006" xmlns:a14="http://schemas.microsoft.com/office/drawing/2010/main">
        <mc:Choice Requires="a14">
          <p:sp>
            <p:nvSpPr>
              <p:cNvPr id="13" name="Rectangle 12"/>
              <p:cNvSpPr/>
              <p:nvPr/>
            </p:nvSpPr>
            <p:spPr>
              <a:xfrm flipH="1">
                <a:off x="4932040" y="2064081"/>
                <a:ext cx="3816424" cy="172495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i="1" dirty="0" smtClean="0">
                    <a:solidFill>
                      <a:schemeClr val="tx1"/>
                    </a:solidFill>
                    <a:latin typeface="Arial" panose="020B0604020202020204" pitchFamily="34" charset="0"/>
                    <a:cs typeface="Arial" panose="020B0604020202020204" pitchFamily="34" charset="0"/>
                  </a:rPr>
                  <a:t>g</a:t>
                </a:r>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𝐺𝑀</m:t>
                        </m:r>
                      </m:num>
                      <m:den>
                        <m:r>
                          <a:rPr lang="en-US" sz="2400" b="0" i="1" smtClean="0">
                            <a:solidFill>
                              <a:schemeClr val="tx1"/>
                            </a:solidFill>
                            <a:latin typeface="Cambria Math" panose="02040503050406030204" pitchFamily="18" charset="0"/>
                            <a:cs typeface="Arial" panose="020B0604020202020204" pitchFamily="34" charset="0"/>
                          </a:rPr>
                          <m:t>𝑟</m:t>
                        </m:r>
                        <m:r>
                          <a:rPr lang="en-US" sz="2400" b="0" i="0" baseline="30000" smtClean="0">
                            <a:solidFill>
                              <a:schemeClr val="tx1"/>
                            </a:solidFill>
                            <a:latin typeface="Cambria Math" panose="02040503050406030204" pitchFamily="18" charset="0"/>
                            <a:cs typeface="Arial" panose="020B0604020202020204" pitchFamily="34" charset="0"/>
                          </a:rPr>
                          <m:t>2</m:t>
                        </m:r>
                      </m:den>
                    </m:f>
                  </m:oMath>
                </a14:m>
                <a:r>
                  <a:rPr lang="en-US" sz="2400" dirty="0">
                    <a:solidFill>
                      <a:schemeClr val="tx1"/>
                    </a:solidFill>
                    <a:latin typeface="Arial" panose="020B0604020202020204" pitchFamily="34" charset="0"/>
                    <a:cs typeface="Arial" panose="020B0604020202020204" pitchFamily="34" charset="0"/>
                  </a:rPr>
                  <a:t> where </a:t>
                </a:r>
                <a:r>
                  <a:rPr lang="en-US" sz="2400" b="1" i="1" dirty="0" smtClean="0">
                    <a:solidFill>
                      <a:schemeClr val="tx1"/>
                    </a:solidFill>
                    <a:latin typeface="Arial" panose="020B0604020202020204" pitchFamily="34" charset="0"/>
                    <a:cs typeface="Arial" panose="020B0604020202020204" pitchFamily="34" charset="0"/>
                  </a:rPr>
                  <a:t>M</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mass of the planet (kg), </a:t>
                </a:r>
                <a:r>
                  <a:rPr lang="en-US" sz="2400" b="1" i="1" dirty="0">
                    <a:solidFill>
                      <a:schemeClr val="tx1"/>
                    </a:solidFill>
                    <a:latin typeface="Arial" panose="020B0604020202020204" pitchFamily="34" charset="0"/>
                    <a:cs typeface="Arial" panose="020B0604020202020204" pitchFamily="34" charset="0"/>
                  </a:rPr>
                  <a:t>r</a:t>
                </a:r>
                <a:r>
                  <a:rPr lang="en-US" sz="2400" dirty="0">
                    <a:solidFill>
                      <a:schemeClr val="tx1"/>
                    </a:solidFill>
                    <a:latin typeface="Arial" panose="020B0604020202020204" pitchFamily="34" charset="0"/>
                    <a:cs typeface="Arial" panose="020B0604020202020204" pitchFamily="34" charset="0"/>
                  </a:rPr>
                  <a:t> = radius of planet (m</a:t>
                </a:r>
                <a:r>
                  <a:rPr lang="en-US" sz="2400" dirty="0" smtClean="0">
                    <a:solidFill>
                      <a:schemeClr val="tx1"/>
                    </a:solidFill>
                    <a:latin typeface="Arial" panose="020B0604020202020204" pitchFamily="34" charset="0"/>
                    <a:cs typeface="Arial" panose="020B0604020202020204" pitchFamily="34" charset="0"/>
                  </a:rPr>
                  <a:t>), </a:t>
                </a:r>
                <a:r>
                  <a:rPr lang="en-US" sz="2400" b="1" i="1" dirty="0" smtClean="0">
                    <a:solidFill>
                      <a:schemeClr val="tx1"/>
                    </a:solidFill>
                    <a:latin typeface="Arial" panose="020B0604020202020204" pitchFamily="34" charset="0"/>
                    <a:cs typeface="Arial" panose="020B0604020202020204" pitchFamily="34" charset="0"/>
                  </a:rPr>
                  <a:t>G</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gravitational constant</a:t>
                </a:r>
              </a:p>
            </p:txBody>
          </p:sp>
        </mc:Choice>
        <mc:Fallback xmlns="">
          <p:sp>
            <p:nvSpPr>
              <p:cNvPr id="13" name="Rectangle 12"/>
              <p:cNvSpPr>
                <a:spLocks noRot="1" noChangeAspect="1" noMove="1" noResize="1" noEditPoints="1" noAdjustHandles="1" noChangeArrowheads="1" noChangeShapeType="1" noTextEdit="1"/>
              </p:cNvSpPr>
              <p:nvPr/>
            </p:nvSpPr>
            <p:spPr>
              <a:xfrm flipH="1">
                <a:off x="4932040" y="2064081"/>
                <a:ext cx="3816424" cy="1724959"/>
              </a:xfrm>
              <a:prstGeom prst="rect">
                <a:avLst/>
              </a:prstGeom>
              <a:blipFill rotWithShape="0">
                <a:blip r:embed="rId4"/>
                <a:stretch>
                  <a:fillRect/>
                </a:stretch>
              </a:blipFill>
              <a:ln>
                <a:solidFill>
                  <a:schemeClr val="accent3">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graphicFrame>
        <p:nvGraphicFramePr>
          <p:cNvPr id="14" name="Table 13"/>
          <p:cNvGraphicFramePr>
            <a:graphicFrameLocks noGrp="1"/>
          </p:cNvGraphicFramePr>
          <p:nvPr>
            <p:extLst>
              <p:ext uri="{D42A27DB-BD31-4B8C-83A1-F6EECF244321}">
                <p14:modId xmlns:p14="http://schemas.microsoft.com/office/powerpoint/2010/main" val="400672872"/>
              </p:ext>
            </p:extLst>
          </p:nvPr>
        </p:nvGraphicFramePr>
        <p:xfrm>
          <a:off x="251518" y="1228368"/>
          <a:ext cx="8568952" cy="731520"/>
        </p:xfrm>
        <a:graphic>
          <a:graphicData uri="http://schemas.openxmlformats.org/drawingml/2006/table">
            <a:tbl>
              <a:tblPr firstRow="1" bandRow="1">
                <a:effectLst/>
                <a:tableStyleId>{5940675A-B579-460E-94D1-54222C63F5DA}</a:tableStyleId>
              </a:tblPr>
              <a:tblGrid>
                <a:gridCol w="1728194"/>
                <a:gridCol w="6840758"/>
              </a:tblGrid>
              <a:tr h="407680">
                <a:tc>
                  <a:txBody>
                    <a:bodyPr/>
                    <a:lstStyle/>
                    <a:p>
                      <a:r>
                        <a:rPr lang="en-US" sz="2400" b="1" dirty="0" smtClean="0">
                          <a:latin typeface="Arial" panose="020B0604020202020204" pitchFamily="34" charset="0"/>
                          <a:cs typeface="Arial" panose="020B0604020202020204" pitchFamily="34" charset="0"/>
                        </a:rPr>
                        <a:t>Objectives</a:t>
                      </a:r>
                      <a:endParaRPr lang="en-US" sz="24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293688" indent="-293688">
                        <a:buFont typeface="Wingdings" panose="05000000000000000000" pitchFamily="2" charset="2"/>
                        <a:buChar char="§"/>
                      </a:pPr>
                      <a:r>
                        <a:rPr lang="en-US" sz="2100" b="0" dirty="0" smtClean="0">
                          <a:latin typeface="Arial" panose="020B0604020202020204" pitchFamily="34" charset="0"/>
                          <a:cs typeface="Arial" panose="020B0604020202020204" pitchFamily="34" charset="0"/>
                        </a:rPr>
                        <a:t>Be able to rearrange equations that involve powers.</a:t>
                      </a:r>
                    </a:p>
                    <a:p>
                      <a:pPr marL="293688" indent="-293688">
                        <a:buFont typeface="Wingdings" panose="05000000000000000000" pitchFamily="2" charset="2"/>
                        <a:buChar char="§"/>
                      </a:pPr>
                      <a:r>
                        <a:rPr lang="en-US" sz="2100" b="0" dirty="0" smtClean="0">
                          <a:latin typeface="Arial" panose="020B0604020202020204" pitchFamily="34" charset="0"/>
                          <a:cs typeface="Arial" panose="020B0604020202020204" pitchFamily="34" charset="0"/>
                        </a:rPr>
                        <a:t>Be able to use standard form in calculations.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bl>
          </a:graphicData>
        </a:graphic>
      </p:graphicFrame>
      <p:pic>
        <p:nvPicPr>
          <p:cNvPr id="4" name="Picture 3"/>
          <p:cNvPicPr>
            <a:picLocks noChangeAspect="1"/>
          </p:cNvPicPr>
          <p:nvPr/>
        </p:nvPicPr>
        <p:blipFill rotWithShape="1">
          <a:blip r:embed="rId5"/>
          <a:srcRect l="9710" t="40550" r="16425" b="14301"/>
          <a:stretch/>
        </p:blipFill>
        <p:spPr>
          <a:xfrm>
            <a:off x="4932041" y="3917066"/>
            <a:ext cx="3888430" cy="2680286"/>
          </a:xfrm>
          <a:prstGeom prst="rect">
            <a:avLst/>
          </a:prstGeom>
        </p:spPr>
      </p:pic>
    </p:spTree>
    <p:extLst>
      <p:ext uri="{BB962C8B-B14F-4D97-AF65-F5344CB8AC3E}">
        <p14:creationId xmlns:p14="http://schemas.microsoft.com/office/powerpoint/2010/main" val="4237272139"/>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2947" y="1215905"/>
                <a:ext cx="5275157" cy="5447966"/>
              </a:xfrm>
              <a:prstGeom prst="rect">
                <a:avLst/>
              </a:prstGeom>
            </p:spPr>
            <p:txBody>
              <a:bodyPr wrap="square">
                <a:spAutoFit/>
              </a:bodyPr>
              <a:lstStyle/>
              <a:p>
                <a:pPr marL="396875" lvl="1" indent="-396875">
                  <a:spcAft>
                    <a:spcPts val="0"/>
                  </a:spcAft>
                  <a:buClr>
                    <a:srgbClr val="C00000"/>
                  </a:buClr>
                  <a:buFont typeface="+mj-lt"/>
                  <a:buAutoNum type="arabicPeriod"/>
                  <a:tabLst>
                    <a:tab pos="914400" algn="l"/>
                    <a:tab pos="2519363" algn="l"/>
                  </a:tabLst>
                </a:pPr>
                <a:r>
                  <a:rPr lang="en-US" sz="2120" dirty="0" smtClean="0">
                    <a:latin typeface="Arial" panose="020B0604020202020204" pitchFamily="34" charset="0"/>
                    <a:cs typeface="Arial" panose="020B0604020202020204" pitchFamily="34" charset="0"/>
                  </a:rPr>
                  <a:t>Earth's </a:t>
                </a:r>
                <a:r>
                  <a:rPr lang="en-US" sz="2120" dirty="0">
                    <a:latin typeface="Arial" panose="020B0604020202020204" pitchFamily="34" charset="0"/>
                    <a:cs typeface="Arial" panose="020B0604020202020204" pitchFamily="34" charset="0"/>
                  </a:rPr>
                  <a:t>surface gravity is approximately 9.81 m/s</a:t>
                </a:r>
                <a:r>
                  <a:rPr lang="en-US" sz="2120" baseline="30000" dirty="0">
                    <a:latin typeface="Arial" panose="020B0604020202020204" pitchFamily="34" charset="0"/>
                    <a:cs typeface="Arial" panose="020B0604020202020204" pitchFamily="34" charset="0"/>
                  </a:rPr>
                  <a:t>2</a:t>
                </a:r>
                <a:r>
                  <a:rPr lang="en-US" sz="2120" dirty="0">
                    <a:latin typeface="Arial" panose="020B0604020202020204" pitchFamily="34" charset="0"/>
                    <a:cs typeface="Arial" panose="020B0604020202020204" pitchFamily="34" charset="0"/>
                  </a:rPr>
                  <a:t>. The mass of Earth is 5.97 </a:t>
                </a:r>
                <a:r>
                  <a:rPr lang="en-US" sz="2120" dirty="0" smtClean="0">
                    <a:latin typeface="Arial" panose="020B0604020202020204" pitchFamily="34" charset="0"/>
                    <a:cs typeface="Arial" panose="020B0604020202020204" pitchFamily="34" charset="0"/>
                  </a:rPr>
                  <a:t>x </a:t>
                </a:r>
                <a:r>
                  <a:rPr lang="en-US" sz="2120" dirty="0">
                    <a:latin typeface="Arial" panose="020B0604020202020204" pitchFamily="34" charset="0"/>
                    <a:cs typeface="Arial" panose="020B0604020202020204" pitchFamily="34" charset="0"/>
                  </a:rPr>
                  <a:t>10</a:t>
                </a:r>
                <a:r>
                  <a:rPr lang="en-US" sz="2120" baseline="30000" dirty="0">
                    <a:latin typeface="Arial" panose="020B0604020202020204" pitchFamily="34" charset="0"/>
                    <a:cs typeface="Arial" panose="020B0604020202020204" pitchFamily="34" charset="0"/>
                  </a:rPr>
                  <a:t>24</a:t>
                </a:r>
                <a:r>
                  <a:rPr lang="en-US" sz="2120" dirty="0">
                    <a:latin typeface="Arial" panose="020B0604020202020204" pitchFamily="34" charset="0"/>
                    <a:cs typeface="Arial" panose="020B0604020202020204" pitchFamily="34" charset="0"/>
                  </a:rPr>
                  <a:t> </a:t>
                </a:r>
                <a:r>
                  <a:rPr lang="en-US" sz="2120" dirty="0" smtClean="0">
                    <a:latin typeface="Arial" panose="020B0604020202020204" pitchFamily="34" charset="0"/>
                    <a:cs typeface="Arial" panose="020B0604020202020204" pitchFamily="34" charset="0"/>
                  </a:rPr>
                  <a:t>kg. Find </a:t>
                </a:r>
                <a:r>
                  <a:rPr lang="en-US" sz="2120" dirty="0">
                    <a:latin typeface="Arial" panose="020B0604020202020204" pitchFamily="34" charset="0"/>
                    <a:cs typeface="Arial" panose="020B0604020202020204" pitchFamily="34" charset="0"/>
                  </a:rPr>
                  <a:t>the radius of the Earth in kilometres (to 3 significant figures</a:t>
                </a:r>
                <a:r>
                  <a:rPr lang="en-US" sz="2120" dirty="0" smtClean="0">
                    <a:latin typeface="Arial" panose="020B0604020202020204" pitchFamily="34" charset="0"/>
                    <a:cs typeface="Arial" panose="020B0604020202020204" pitchFamily="34" charset="0"/>
                  </a:rPr>
                  <a:t>).</a:t>
                </a:r>
                <a:br>
                  <a:rPr lang="en-US" sz="212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2120" dirty="0" smtClean="0">
                    <a:latin typeface="Arial" panose="020B0604020202020204" pitchFamily="34" charset="0"/>
                    <a:cs typeface="Arial" panose="020B0604020202020204" pitchFamily="34" charset="0"/>
                  </a:rPr>
                  <a:t/>
                </a:r>
                <a:br>
                  <a:rPr lang="en-US" sz="2120" dirty="0" smtClean="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pPr marL="396875" lvl="1" indent="-396875">
                  <a:spcAft>
                    <a:spcPts val="0"/>
                  </a:spcAft>
                  <a:buClr>
                    <a:srgbClr val="C00000"/>
                  </a:buClr>
                  <a:buFont typeface="+mj-lt"/>
                  <a:buAutoNum type="arabicPeriod"/>
                  <a:tabLst>
                    <a:tab pos="914400" algn="l"/>
                    <a:tab pos="2519363" algn="l"/>
                  </a:tabLst>
                </a:pPr>
                <a:r>
                  <a:rPr lang="en-US" sz="2120" dirty="0" smtClean="0">
                    <a:latin typeface="Arial" panose="020B0604020202020204" pitchFamily="34" charset="0"/>
                    <a:cs typeface="Arial" panose="020B0604020202020204" pitchFamily="34" charset="0"/>
                  </a:rPr>
                  <a:t>To </a:t>
                </a:r>
                <a:r>
                  <a:rPr lang="en-US" sz="2120" dirty="0">
                    <a:latin typeface="Arial" panose="020B0604020202020204" pitchFamily="34" charset="0"/>
                    <a:cs typeface="Arial" panose="020B0604020202020204" pitchFamily="34" charset="0"/>
                  </a:rPr>
                  <a:t>find the volume of a planet we can assume that it is spherical and use the formula V= </a:t>
                </a:r>
                <a14:m>
                  <m:oMath xmlns:m="http://schemas.openxmlformats.org/officeDocument/2006/math">
                    <m:f>
                      <m:fPr>
                        <m:ctrlPr>
                          <a:rPr lang="en-US" sz="2120" i="1">
                            <a:latin typeface="Cambria Math" panose="02040503050406030204" pitchFamily="18" charset="0"/>
                            <a:cs typeface="Arial" panose="020B0604020202020204" pitchFamily="34" charset="0"/>
                          </a:rPr>
                        </m:ctrlPr>
                      </m:fPr>
                      <m:num>
                        <m:r>
                          <a:rPr lang="en-US" sz="2120">
                            <a:latin typeface="Cambria Math" panose="02040503050406030204" pitchFamily="18" charset="0"/>
                            <a:cs typeface="Arial" panose="020B0604020202020204" pitchFamily="34" charset="0"/>
                          </a:rPr>
                          <m:t>4</m:t>
                        </m:r>
                      </m:num>
                      <m:den>
                        <m:r>
                          <a:rPr lang="en-US" sz="2120">
                            <a:latin typeface="Cambria Math" panose="02040503050406030204" pitchFamily="18" charset="0"/>
                            <a:cs typeface="Arial" panose="020B0604020202020204" pitchFamily="34" charset="0"/>
                          </a:rPr>
                          <m:t>7</m:t>
                        </m:r>
                      </m:den>
                    </m:f>
                  </m:oMath>
                </a14:m>
                <a:r>
                  <a:rPr lang="el-GR" sz="2120" dirty="0">
                    <a:latin typeface="Times New Roman" panose="02020603050405020304" pitchFamily="18" charset="0"/>
                    <a:cs typeface="Times New Roman" panose="02020603050405020304" pitchFamily="18" charset="0"/>
                  </a:rPr>
                  <a:t> </a:t>
                </a:r>
                <a:r>
                  <a:rPr lang="el-GR" sz="2120" dirty="0" smtClean="0">
                    <a:latin typeface="Times New Roman" panose="02020603050405020304" pitchFamily="18" charset="0"/>
                    <a:cs typeface="Times New Roman" panose="02020603050405020304" pitchFamily="18" charset="0"/>
                  </a:rPr>
                  <a:t>π</a:t>
                </a:r>
                <a:r>
                  <a:rPr lang="en-US" sz="2120" baseline="30000" dirty="0" smtClean="0">
                    <a:latin typeface="Arial" panose="020B0604020202020204" pitchFamily="34" charset="0"/>
                    <a:cs typeface="Arial" panose="020B0604020202020204" pitchFamily="34" charset="0"/>
                  </a:rPr>
                  <a:t>3</a:t>
                </a:r>
                <a:r>
                  <a:rPr lang="en-US" sz="2120" dirty="0">
                    <a:latin typeface="Arial" panose="020B0604020202020204" pitchFamily="34" charset="0"/>
                    <a:cs typeface="Arial" panose="020B0604020202020204" pitchFamily="34" charset="0"/>
                  </a:rPr>
                  <a:t>. The volume of Mars is 1.63 x </a:t>
                </a:r>
                <a:r>
                  <a:rPr lang="en-US" sz="2120" dirty="0" smtClean="0">
                    <a:latin typeface="Arial" panose="020B0604020202020204" pitchFamily="34" charset="0"/>
                    <a:cs typeface="Arial" panose="020B0604020202020204" pitchFamily="34" charset="0"/>
                  </a:rPr>
                  <a:t>10</a:t>
                </a:r>
                <a:r>
                  <a:rPr lang="en-US" sz="2120" baseline="30000" dirty="0" smtClean="0">
                    <a:latin typeface="Arial" panose="020B0604020202020204" pitchFamily="34" charset="0"/>
                    <a:cs typeface="Arial" panose="020B0604020202020204" pitchFamily="34" charset="0"/>
                  </a:rPr>
                  <a:t>20</a:t>
                </a:r>
                <a:r>
                  <a:rPr lang="en-US" sz="2120" dirty="0" smtClean="0">
                    <a:latin typeface="Arial" panose="020B0604020202020204" pitchFamily="34" charset="0"/>
                    <a:cs typeface="Arial" panose="020B0604020202020204" pitchFamily="34" charset="0"/>
                  </a:rPr>
                  <a:t>m</a:t>
                </a:r>
                <a:r>
                  <a:rPr lang="en-US" sz="2120" baseline="30000" dirty="0" smtClean="0">
                    <a:latin typeface="Arial" panose="020B0604020202020204" pitchFamily="34" charset="0"/>
                    <a:cs typeface="Arial" panose="020B0604020202020204" pitchFamily="34" charset="0"/>
                  </a:rPr>
                  <a:t>3</a:t>
                </a:r>
                <a:endParaRPr lang="en-US" sz="2120" baseline="30000" dirty="0">
                  <a:latin typeface="Arial" panose="020B0604020202020204" pitchFamily="34" charset="0"/>
                  <a:cs typeface="Arial" panose="020B0604020202020204" pitchFamily="34" charset="0"/>
                </a:endParaRPr>
              </a:p>
              <a:p>
                <a:pPr marL="793750" lvl="2" indent="-336550">
                  <a:spcAft>
                    <a:spcPts val="0"/>
                  </a:spcAft>
                  <a:buClr>
                    <a:srgbClr val="C00000"/>
                  </a:buClr>
                  <a:buFont typeface="+mj-lt"/>
                  <a:buAutoNum type="alphaLcPeriod"/>
                  <a:tabLst>
                    <a:tab pos="2519363" algn="l"/>
                  </a:tabLst>
                </a:pPr>
                <a:r>
                  <a:rPr lang="en-US" sz="2120" dirty="0" smtClean="0">
                    <a:latin typeface="Arial" panose="020B0604020202020204" pitchFamily="34" charset="0"/>
                    <a:cs typeface="Arial" panose="020B0604020202020204" pitchFamily="34" charset="0"/>
                  </a:rPr>
                  <a:t>Find </a:t>
                </a:r>
                <a:r>
                  <a:rPr lang="en-US" sz="2120" dirty="0">
                    <a:latin typeface="Arial" panose="020B0604020202020204" pitchFamily="34" charset="0"/>
                    <a:cs typeface="Arial" panose="020B0604020202020204" pitchFamily="34" charset="0"/>
                  </a:rPr>
                  <a:t>the radius of Mars (to 3 significant figures</a:t>
                </a:r>
                <a:r>
                  <a:rPr lang="en-US" sz="2120" dirty="0" smtClean="0">
                    <a:latin typeface="Arial" panose="020B0604020202020204" pitchFamily="34" charset="0"/>
                    <a:cs typeface="Arial" panose="020B0604020202020204" pitchFamily="34" charset="0"/>
                  </a:rPr>
                  <a:t>).</a:t>
                </a:r>
              </a:p>
              <a:p>
                <a:pPr marL="793750" lvl="2" indent="-336550">
                  <a:spcAft>
                    <a:spcPts val="0"/>
                  </a:spcAft>
                  <a:buClr>
                    <a:srgbClr val="C00000"/>
                  </a:buClr>
                  <a:buFont typeface="+mj-lt"/>
                  <a:buAutoNum type="alphaLcPeriod"/>
                  <a:tabLst>
                    <a:tab pos="2519363" algn="l"/>
                  </a:tabLst>
                </a:pPr>
                <a:r>
                  <a:rPr lang="en-US" sz="2120" dirty="0" smtClean="0">
                    <a:latin typeface="Arial" panose="020B0604020202020204" pitchFamily="34" charset="0"/>
                    <a:cs typeface="Arial" panose="020B0604020202020204" pitchFamily="34" charset="0"/>
                  </a:rPr>
                  <a:t>Given </a:t>
                </a:r>
                <a:r>
                  <a:rPr lang="en-US" sz="2120" dirty="0">
                    <a:latin typeface="Arial" panose="020B0604020202020204" pitchFamily="34" charset="0"/>
                    <a:cs typeface="Arial" panose="020B0604020202020204" pitchFamily="34" charset="0"/>
                  </a:rPr>
                  <a:t>that the mass of </a:t>
                </a:r>
                <a:r>
                  <a:rPr lang="en-US" sz="2120" dirty="0" smtClean="0">
                    <a:latin typeface="Arial" panose="020B0604020202020204" pitchFamily="34" charset="0"/>
                    <a:cs typeface="Arial" panose="020B0604020202020204" pitchFamily="34" charset="0"/>
                  </a:rPr>
                  <a:t>Mars </a:t>
                </a:r>
                <a:r>
                  <a:rPr lang="en-US" sz="2120" dirty="0">
                    <a:latin typeface="Arial" panose="020B0604020202020204" pitchFamily="34" charset="0"/>
                    <a:cs typeface="Arial" panose="020B0604020202020204" pitchFamily="34" charset="0"/>
                  </a:rPr>
                  <a:t>is 6.42 x </a:t>
                </a:r>
                <a:r>
                  <a:rPr lang="en-US" sz="2120" dirty="0" smtClean="0">
                    <a:latin typeface="Arial" panose="020B0604020202020204" pitchFamily="34" charset="0"/>
                    <a:cs typeface="Arial" panose="020B0604020202020204" pitchFamily="34" charset="0"/>
                  </a:rPr>
                  <a:t>10</a:t>
                </a:r>
                <a:r>
                  <a:rPr lang="en-US" sz="2120" baseline="30000" dirty="0" smtClean="0">
                    <a:latin typeface="Arial" panose="020B0604020202020204" pitchFamily="34" charset="0"/>
                    <a:cs typeface="Arial" panose="020B0604020202020204" pitchFamily="34" charset="0"/>
                  </a:rPr>
                  <a:t>23</a:t>
                </a:r>
                <a:r>
                  <a:rPr lang="en-US" sz="2120" dirty="0" smtClean="0">
                    <a:latin typeface="Arial" panose="020B0604020202020204" pitchFamily="34" charset="0"/>
                    <a:cs typeface="Arial" panose="020B0604020202020204" pitchFamily="34" charset="0"/>
                  </a:rPr>
                  <a:t> </a:t>
                </a:r>
                <a:r>
                  <a:rPr lang="en-US" sz="2120" dirty="0">
                    <a:latin typeface="Arial" panose="020B0604020202020204" pitchFamily="34" charset="0"/>
                    <a:cs typeface="Arial" panose="020B0604020202020204" pitchFamily="34" charset="0"/>
                  </a:rPr>
                  <a:t>kg, calculate the gravity on the surface of Mars.</a:t>
                </a:r>
              </a:p>
            </p:txBody>
          </p:sp>
        </mc:Choice>
        <mc:Fallback xmlns="">
          <p:sp>
            <p:nvSpPr>
              <p:cNvPr id="3" name="Rectangle 2"/>
              <p:cNvSpPr>
                <a:spLocks noRot="1" noChangeAspect="1" noMove="1" noResize="1" noEditPoints="1" noAdjustHandles="1" noChangeArrowheads="1" noChangeShapeType="1" noTextEdit="1"/>
              </p:cNvSpPr>
              <p:nvPr/>
            </p:nvSpPr>
            <p:spPr>
              <a:xfrm>
                <a:off x="232947" y="1215905"/>
                <a:ext cx="5275157" cy="5447966"/>
              </a:xfrm>
              <a:prstGeom prst="rect">
                <a:avLst/>
              </a:prstGeom>
              <a:blipFill rotWithShape="0">
                <a:blip r:embed="rId4"/>
                <a:stretch>
                  <a:fillRect l="-1155" t="-671" r="-2194" b="-1230"/>
                </a:stretch>
              </a:blipFill>
            </p:spPr>
            <p:txBody>
              <a:bodyPr/>
              <a:lstStyle/>
              <a:p>
                <a:r>
                  <a:rPr lang="en-US">
                    <a:noFill/>
                  </a:rPr>
                  <a:t> </a:t>
                </a:r>
              </a:p>
            </p:txBody>
          </p:sp>
        </mc:Fallback>
      </mc:AlternateContent>
      <p:sp>
        <p:nvSpPr>
          <p:cNvPr id="9" name="Rectangle 8"/>
          <p:cNvSpPr/>
          <p:nvPr/>
        </p:nvSpPr>
        <p:spPr>
          <a:xfrm flipH="1">
            <a:off x="251520" y="2649106"/>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Rearrange the equation to make </a:t>
            </a:r>
            <a:r>
              <a:rPr lang="en-US" sz="2000" i="1" dirty="0">
                <a:solidFill>
                  <a:schemeClr val="tx1"/>
                </a:solidFill>
                <a:latin typeface="Arial" panose="020B0604020202020204" pitchFamily="34" charset="0"/>
                <a:cs typeface="Arial" panose="020B0604020202020204" pitchFamily="34" charset="0"/>
              </a:rPr>
              <a:t>r</a:t>
            </a:r>
            <a:r>
              <a:rPr lang="en-US" sz="2000" dirty="0">
                <a:solidFill>
                  <a:schemeClr val="tx1"/>
                </a:solidFill>
                <a:latin typeface="Arial" panose="020B0604020202020204" pitchFamily="34" charset="0"/>
                <a:cs typeface="Arial" panose="020B0604020202020204" pitchFamily="34" charset="0"/>
              </a:rPr>
              <a:t> the subject</a:t>
            </a:r>
          </a:p>
        </p:txBody>
      </p:sp>
      <p:sp>
        <p:nvSpPr>
          <p:cNvPr id="10" name="Rectangle 9"/>
          <p:cNvSpPr/>
          <p:nvPr/>
        </p:nvSpPr>
        <p:spPr>
          <a:xfrm flipH="1">
            <a:off x="5580112" y="5273913"/>
            <a:ext cx="3202305"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Rearrange the equation for the volume of the sphere to maker the subject.</a:t>
            </a:r>
          </a:p>
        </p:txBody>
      </p:sp>
    </p:spTree>
    <p:extLst>
      <p:ext uri="{BB962C8B-B14F-4D97-AF65-F5344CB8AC3E}">
        <p14:creationId xmlns:p14="http://schemas.microsoft.com/office/powerpoint/2010/main" val="3032570074"/>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17.8 – Proof</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548</a:t>
            </a:r>
            <a:endParaRPr lang="en-GB" sz="1400" b="1" dirty="0">
              <a:latin typeface="Calibri" panose="020F0502020204030204" pitchFamily="34" charset="0"/>
            </a:endParaRPr>
          </a:p>
        </p:txBody>
      </p:sp>
      <p:sp>
        <p:nvSpPr>
          <p:cNvPr id="3" name="Rectangle 2"/>
          <p:cNvSpPr/>
          <p:nvPr/>
        </p:nvSpPr>
        <p:spPr>
          <a:xfrm>
            <a:off x="232947" y="1215905"/>
            <a:ext cx="5275157" cy="4147289"/>
          </a:xfrm>
          <a:prstGeom prst="rect">
            <a:avLst/>
          </a:prstGeom>
        </p:spPr>
        <p:txBody>
          <a:bodyPr wrap="square">
            <a:spAutoFit/>
          </a:bodyPr>
          <a:lstStyle/>
          <a:p>
            <a:pPr marL="396875" lvl="1" indent="-396875">
              <a:spcAft>
                <a:spcPts val="0"/>
              </a:spcAft>
              <a:buClr>
                <a:srgbClr val="C00000"/>
              </a:buClr>
              <a:buFont typeface="+mj-lt"/>
              <a:buAutoNum type="arabicPeriod" startAt="3"/>
              <a:tabLst>
                <a:tab pos="914400" algn="l"/>
                <a:tab pos="2519363" algn="l"/>
              </a:tabLst>
            </a:pPr>
            <a:r>
              <a:rPr lang="en-US" sz="2250" dirty="0">
                <a:latin typeface="Arial" panose="020B0604020202020204" pitchFamily="34" charset="0"/>
                <a:cs typeface="Arial" panose="020B0604020202020204" pitchFamily="34" charset="0"/>
              </a:rPr>
              <a:t>The density of Saturn is 687 kg/m</a:t>
            </a:r>
            <a:r>
              <a:rPr lang="en-US" sz="2250" baseline="30000" dirty="0">
                <a:latin typeface="Arial" panose="020B0604020202020204" pitchFamily="34" charset="0"/>
                <a:cs typeface="Arial" panose="020B0604020202020204" pitchFamily="34" charset="0"/>
              </a:rPr>
              <a:t>3</a:t>
            </a:r>
            <a:r>
              <a:rPr lang="en-US" sz="2250" dirty="0">
                <a:latin typeface="Arial" panose="020B0604020202020204" pitchFamily="34" charset="0"/>
                <a:cs typeface="Arial" panose="020B0604020202020204" pitchFamily="34" charset="0"/>
              </a:rPr>
              <a:t>. Its mass is 5.68 x </a:t>
            </a:r>
            <a:r>
              <a:rPr lang="en-US" sz="2250" dirty="0" smtClean="0">
                <a:latin typeface="Arial" panose="020B0604020202020204" pitchFamily="34" charset="0"/>
                <a:cs typeface="Arial" panose="020B0604020202020204" pitchFamily="34" charset="0"/>
              </a:rPr>
              <a:t>10</a:t>
            </a:r>
            <a:r>
              <a:rPr lang="en-US" sz="2250" baseline="30000" dirty="0" smtClean="0">
                <a:latin typeface="Arial" panose="020B0604020202020204" pitchFamily="34" charset="0"/>
                <a:cs typeface="Arial" panose="020B0604020202020204" pitchFamily="34" charset="0"/>
              </a:rPr>
              <a:t>26</a:t>
            </a:r>
            <a:r>
              <a:rPr lang="en-US" sz="2250" dirty="0" smtClean="0">
                <a:latin typeface="Arial" panose="020B0604020202020204" pitchFamily="34" charset="0"/>
                <a:cs typeface="Arial" panose="020B0604020202020204" pitchFamily="34" charset="0"/>
              </a:rPr>
              <a:t>kg</a:t>
            </a:r>
            <a:r>
              <a:rPr lang="en-US" sz="2250" dirty="0">
                <a:latin typeface="Arial" panose="020B0604020202020204" pitchFamily="34" charset="0"/>
                <a:cs typeface="Arial" panose="020B0604020202020204" pitchFamily="34" charset="0"/>
              </a:rPr>
              <a:t>. Calculate the gravity at the surface</a:t>
            </a:r>
            <a:r>
              <a:rPr lang="en-US" sz="2250" dirty="0" smtClean="0">
                <a:latin typeface="Arial" panose="020B0604020202020204" pitchFamily="34" charset="0"/>
                <a:cs typeface="Arial" panose="020B0604020202020204" pitchFamily="34" charset="0"/>
              </a:rPr>
              <a:t>.</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endParaRPr lang="en-US" sz="1050" dirty="0" smtClean="0">
              <a:latin typeface="Arial" panose="020B0604020202020204" pitchFamily="34" charset="0"/>
              <a:cs typeface="Arial" panose="020B0604020202020204" pitchFamily="34" charset="0"/>
            </a:endParaRPr>
          </a:p>
          <a:p>
            <a:pPr marL="396875" lvl="1" indent="-396875">
              <a:spcAft>
                <a:spcPts val="0"/>
              </a:spcAft>
              <a:buClr>
                <a:srgbClr val="C00000"/>
              </a:buClr>
              <a:buFont typeface="+mj-lt"/>
              <a:buAutoNum type="arabicPeriod" startAt="3"/>
              <a:tabLst>
                <a:tab pos="914400" algn="l"/>
                <a:tab pos="2519363" algn="l"/>
              </a:tabLst>
            </a:pPr>
            <a:r>
              <a:rPr lang="en-US" sz="2250" dirty="0">
                <a:latin typeface="Arial" panose="020B0604020202020204" pitchFamily="34" charset="0"/>
                <a:cs typeface="Arial" panose="020B0604020202020204" pitchFamily="34" charset="0"/>
              </a:rPr>
              <a:t>Imagine that the Earth starts growing. Assuming that the Earth's density remained constant, what radius would it need to grow to in order to have the same surface gravity as on Saturn?</a:t>
            </a:r>
          </a:p>
        </p:txBody>
      </p:sp>
      <p:sp>
        <p:nvSpPr>
          <p:cNvPr id="9" name="Rectangle 8"/>
          <p:cNvSpPr/>
          <p:nvPr/>
        </p:nvSpPr>
        <p:spPr>
          <a:xfrm flipH="1">
            <a:off x="251520" y="2322148"/>
            <a:ext cx="5204539" cy="74681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Remember that Density = mass </a:t>
            </a:r>
            <a:r>
              <a:rPr lang="en-US" sz="2200" dirty="0" smtClean="0">
                <a:solidFill>
                  <a:schemeClr val="tx1"/>
                </a:solidFill>
                <a:latin typeface="Arial" panose="020B0604020202020204" pitchFamily="34" charset="0"/>
                <a:cs typeface="Arial" panose="020B0604020202020204" pitchFamily="34" charset="0"/>
              </a:rPr>
              <a: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volume</a:t>
            </a:r>
            <a:endParaRPr lang="en-US" sz="2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flipH="1">
            <a:off x="251519" y="5273913"/>
            <a:ext cx="8530897"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Start by combining the equation for the volume of a sphere, the equation for gravity and the equation for density. Remember that as the radius increases so will the </a:t>
            </a:r>
            <a:r>
              <a:rPr lang="en-US" sz="2000" dirty="0" smtClean="0">
                <a:solidFill>
                  <a:schemeClr val="tx1"/>
                </a:solidFill>
                <a:latin typeface="Arial" panose="020B0604020202020204" pitchFamily="34" charset="0"/>
                <a:cs typeface="Arial" panose="020B0604020202020204" pitchFamily="34" charset="0"/>
              </a:rPr>
              <a:t>mass. Your </a:t>
            </a:r>
            <a:r>
              <a:rPr lang="en-US" sz="2000" dirty="0">
                <a:solidFill>
                  <a:schemeClr val="tx1"/>
                </a:solidFill>
                <a:latin typeface="Arial" panose="020B0604020202020204" pitchFamily="34" charset="0"/>
                <a:cs typeface="Arial" panose="020B0604020202020204" pitchFamily="34" charset="0"/>
              </a:rPr>
              <a:t>equation will only involve values that will remain constant (</a:t>
            </a:r>
            <a:r>
              <a:rPr lang="en-US" sz="2000" i="1" dirty="0">
                <a:solidFill>
                  <a:schemeClr val="tx1"/>
                </a:solidFill>
                <a:latin typeface="Arial" panose="020B0604020202020204" pitchFamily="34" charset="0"/>
                <a:cs typeface="Arial" panose="020B0604020202020204" pitchFamily="34" charset="0"/>
              </a:rPr>
              <a:t>G</a:t>
            </a:r>
            <a:r>
              <a:rPr lang="en-US" sz="2000" dirty="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g</a:t>
            </a:r>
            <a:r>
              <a:rPr lang="en-US" sz="2000" dirty="0">
                <a:solidFill>
                  <a:schemeClr val="tx1"/>
                </a:solidFill>
                <a:latin typeface="Arial" panose="020B0604020202020204" pitchFamily="34" charset="0"/>
                <a:cs typeface="Arial" panose="020B0604020202020204" pitchFamily="34" charset="0"/>
              </a:rPr>
              <a:t> and </a:t>
            </a:r>
            <a:r>
              <a:rPr lang="en-US" sz="2000" i="1" dirty="0">
                <a:solidFill>
                  <a:schemeClr val="tx1"/>
                </a:solidFill>
                <a:latin typeface="Arial" panose="020B0604020202020204" pitchFamily="34" charset="0"/>
                <a:cs typeface="Arial" panose="020B0604020202020204" pitchFamily="34" charset="0"/>
              </a:rPr>
              <a:t>r</a:t>
            </a:r>
            <a:r>
              <a:rPr lang="en-US" sz="2000" dirty="0">
                <a:solidFill>
                  <a:schemeClr val="tx1"/>
                </a:solidFill>
                <a:latin typeface="Arial" panose="020B0604020202020204" pitchFamily="34" charset="0"/>
                <a:cs typeface="Arial" panose="020B0604020202020204" pitchFamily="34" charset="0"/>
              </a:rPr>
              <a:t>).</a:t>
            </a:r>
          </a:p>
        </p:txBody>
      </p:sp>
      <p:sp>
        <p:nvSpPr>
          <p:cNvPr id="7" name="Rectangle 6"/>
          <p:cNvSpPr/>
          <p:nvPr/>
        </p:nvSpPr>
        <p:spPr>
          <a:xfrm>
            <a:off x="5580112" y="1215905"/>
            <a:ext cx="3200036" cy="394128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821974"/>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Check-Up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2947" y="2234039"/>
                <a:ext cx="5275157" cy="4472635"/>
              </a:xfrm>
              <a:prstGeom prst="rect">
                <a:avLst/>
              </a:prstGeom>
            </p:spPr>
            <p:txBody>
              <a:bodyPr wrap="square">
                <a:spAutoFit/>
              </a:bodyPr>
              <a:lstStyle/>
              <a:p>
                <a:pPr marL="0" lvl="1">
                  <a:spcAft>
                    <a:spcPts val="0"/>
                  </a:spcAft>
                  <a:buClr>
                    <a:srgbClr val="C00000"/>
                  </a:buClr>
                  <a:tabLst>
                    <a:tab pos="914400" algn="l"/>
                    <a:tab pos="2519363" algn="l"/>
                  </a:tabLst>
                </a:pPr>
                <a:r>
                  <a:rPr lang="en-US" sz="2800" b="1" dirty="0" smtClean="0">
                    <a:solidFill>
                      <a:srgbClr val="0070C0"/>
                    </a:solidFill>
                    <a:latin typeface="Arial" panose="020B0604020202020204" pitchFamily="34" charset="0"/>
                    <a:cs typeface="Arial" panose="020B0604020202020204" pitchFamily="34" charset="0"/>
                  </a:rPr>
                  <a:t>Surds</a:t>
                </a:r>
              </a:p>
              <a:p>
                <a:pPr lvl="1" indent="-457200">
                  <a:spcAft>
                    <a:spcPts val="0"/>
                  </a:spcAft>
                  <a:buClr>
                    <a:srgbClr val="C00000"/>
                  </a:buClr>
                  <a:buFont typeface="+mj-lt"/>
                  <a:buAutoNum type="arabicPeriod"/>
                  <a:tabLst>
                    <a:tab pos="914400" algn="l"/>
                    <a:tab pos="2519363" algn="l"/>
                  </a:tabLst>
                </a:pPr>
                <a:r>
                  <a:rPr lang="en-US" sz="2800" dirty="0" smtClean="0">
                    <a:latin typeface="Arial" panose="020B0604020202020204" pitchFamily="34" charset="0"/>
                    <a:cs typeface="Arial" panose="020B0604020202020204" pitchFamily="34" charset="0"/>
                  </a:rPr>
                  <a:t>Simplify</a:t>
                </a:r>
                <a:endParaRPr lang="en-US" sz="2800" dirty="0">
                  <a:latin typeface="Arial" panose="020B0604020202020204" pitchFamily="34" charset="0"/>
                  <a:cs typeface="Arial" panose="020B0604020202020204" pitchFamily="34" charset="0"/>
                </a:endParaRPr>
              </a:p>
              <a:p>
                <a:pPr lvl="2" indent="-457200">
                  <a:spcAft>
                    <a:spcPts val="0"/>
                  </a:spcAft>
                  <a:buClr>
                    <a:srgbClr val="C00000"/>
                  </a:buClr>
                  <a:buFont typeface="+mj-lt"/>
                  <a:buAutoNum type="alphaLcPeriod"/>
                  <a:tabLst>
                    <a:tab pos="914400" algn="l"/>
                    <a:tab pos="2519363" algn="l"/>
                  </a:tabLst>
                </a:pP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200</m:t>
                        </m:r>
                      </m:e>
                    </m:rad>
                  </m:oMath>
                </a14:m>
                <a:r>
                  <a:rPr lang="en-US" sz="2800" dirty="0">
                    <a:latin typeface="Arial" panose="020B0604020202020204" pitchFamily="34" charset="0"/>
                    <a:cs typeface="Arial" panose="020B0604020202020204" pitchFamily="34" charset="0"/>
                  </a:rPr>
                  <a:t> + 2</a:t>
                </a: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50</m:t>
                        </m:r>
                      </m:e>
                    </m:rad>
                  </m:oMath>
                </a14:m>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(4-</a:t>
                </a:r>
                <a14:m>
                  <m:oMath xmlns:m="http://schemas.openxmlformats.org/officeDocument/2006/math">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7</m:t>
                        </m:r>
                      </m:e>
                    </m:rad>
                  </m:oMath>
                </a14:m>
                <a:r>
                  <a:rPr lang="en-US" sz="2800" dirty="0">
                    <a:latin typeface="Arial" panose="020B0604020202020204" pitchFamily="34" charset="0"/>
                    <a:cs typeface="Arial" panose="020B0604020202020204" pitchFamily="34" charset="0"/>
                  </a:rPr>
                  <a:t>)</a:t>
                </a:r>
                <a:r>
                  <a:rPr lang="en-US" sz="2800" baseline="30000" dirty="0">
                    <a:latin typeface="Arial" panose="020B0604020202020204" pitchFamily="34" charset="0"/>
                    <a:cs typeface="Arial" panose="020B0604020202020204" pitchFamily="34" charset="0"/>
                  </a:rPr>
                  <a:t>2</a:t>
                </a:r>
              </a:p>
              <a:p>
                <a:pPr marL="396875" lvl="1" indent="-396875">
                  <a:spcAft>
                    <a:spcPts val="0"/>
                  </a:spcAft>
                  <a:buClr>
                    <a:srgbClr val="C00000"/>
                  </a:buClr>
                  <a:buFont typeface="+mj-lt"/>
                  <a:buAutoNum type="arabicPeriod"/>
                  <a:tabLst>
                    <a:tab pos="914400" algn="l"/>
                    <a:tab pos="2519363" algn="l"/>
                  </a:tabLst>
                </a:pPr>
                <a:r>
                  <a:rPr lang="en-US" sz="2800" dirty="0" smtClean="0">
                    <a:latin typeface="Arial" panose="020B0604020202020204" pitchFamily="34" charset="0"/>
                    <a:cs typeface="Arial" panose="020B0604020202020204" pitchFamily="34" charset="0"/>
                  </a:rPr>
                  <a:t>Rationalise </a:t>
                </a:r>
                <a:r>
                  <a:rPr lang="en-US" sz="2800" dirty="0">
                    <a:latin typeface="Arial" panose="020B0604020202020204" pitchFamily="34" charset="0"/>
                    <a:cs typeface="Arial" panose="020B0604020202020204" pitchFamily="34" charset="0"/>
                  </a:rPr>
                  <a:t>the denominators.</a:t>
                </a:r>
              </a:p>
              <a:p>
                <a:pPr lvl="2" indent="-457200">
                  <a:spcAft>
                    <a:spcPts val="0"/>
                  </a:spcAft>
                  <a:buClr>
                    <a:srgbClr val="C00000"/>
                  </a:buClr>
                  <a:buFont typeface="+mj-lt"/>
                  <a:buAutoNum type="alphaLcPeriod"/>
                  <a:tabLst>
                    <a:tab pos="914400" algn="l"/>
                    <a:tab pos="2519363" algn="l"/>
                  </a:tabLst>
                </a:pP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b="0" i="0" smtClean="0">
                            <a:latin typeface="Cambria Math" panose="02040503050406030204" pitchFamily="18" charset="0"/>
                            <a:cs typeface="Arial" panose="020B0604020202020204" pitchFamily="34" charset="0"/>
                          </a:rPr>
                          <m:t>3 −</m:t>
                        </m:r>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2</m:t>
                            </m:r>
                          </m:e>
                        </m:rad>
                      </m:num>
                      <m:den>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5</m:t>
                            </m:r>
                          </m:e>
                        </m:rad>
                      </m:den>
                    </m:f>
                  </m:oMath>
                </a14:m>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3</m:t>
                        </m:r>
                      </m:num>
                      <m:den>
                        <m:r>
                          <a:rPr lang="en-US" sz="2800" b="0" i="1" smtClean="0">
                            <a:latin typeface="Cambria Math" panose="02040503050406030204" pitchFamily="18" charset="0"/>
                          </a:rPr>
                          <m:t>2 − </m:t>
                        </m:r>
                        <m:rad>
                          <m:radPr>
                            <m:degHide m:val="on"/>
                            <m:ctrlPr>
                              <a:rPr lang="en-US" sz="2800" i="1">
                                <a:latin typeface="Cambria Math" panose="02040503050406030204" pitchFamily="18" charset="0"/>
                              </a:rPr>
                            </m:ctrlPr>
                          </m:radPr>
                          <m:deg/>
                          <m:e>
                            <m:r>
                              <a:rPr lang="en-US" sz="2800" b="0" i="0" smtClean="0">
                                <a:latin typeface="Cambria Math" panose="02040503050406030204" pitchFamily="18" charset="0"/>
                              </a:rPr>
                              <m:t>3</m:t>
                            </m:r>
                          </m:e>
                        </m:rad>
                      </m:den>
                    </m:f>
                  </m:oMath>
                </a14:m>
                <a:endParaRPr lang="en-US" sz="2800" dirty="0">
                  <a:latin typeface="Arial" panose="020B0604020202020204" pitchFamily="34" charset="0"/>
                  <a:cs typeface="Arial" panose="020B0604020202020204" pitchFamily="34" charset="0"/>
                </a:endParaRPr>
              </a:p>
              <a:p>
                <a:pPr marL="0" lvl="1">
                  <a:spcAft>
                    <a:spcPts val="0"/>
                  </a:spcAft>
                  <a:buClr>
                    <a:srgbClr val="C00000"/>
                  </a:buClr>
                  <a:tabLst>
                    <a:tab pos="914400" algn="l"/>
                    <a:tab pos="2519363" algn="l"/>
                  </a:tabLst>
                </a:pPr>
                <a:r>
                  <a:rPr lang="en-US" sz="2800" dirty="0" smtClean="0">
                    <a:latin typeface="Arial" panose="020B0604020202020204" pitchFamily="34" charset="0"/>
                    <a:cs typeface="Arial" panose="020B0604020202020204" pitchFamily="34" charset="0"/>
                  </a:rPr>
                  <a:t>Formulae </a:t>
                </a:r>
                <a:r>
                  <a:rPr lang="en-US" sz="2800" dirty="0">
                    <a:latin typeface="Arial" panose="020B0604020202020204" pitchFamily="34" charset="0"/>
                    <a:cs typeface="Arial" panose="020B0604020202020204" pitchFamily="34" charset="0"/>
                  </a:rPr>
                  <a:t>and functions</a:t>
                </a:r>
              </a:p>
              <a:p>
                <a:pPr lvl="1" indent="-457200">
                  <a:spcAft>
                    <a:spcPts val="0"/>
                  </a:spcAft>
                  <a:buClr>
                    <a:srgbClr val="C00000"/>
                  </a:buClr>
                  <a:buFont typeface="+mj-lt"/>
                  <a:buAutoNum type="arabicPeriod" startAt="3"/>
                  <a:tabLst>
                    <a:tab pos="914400" algn="l"/>
                    <a:tab pos="2519363" algn="l"/>
                  </a:tabLst>
                </a:pPr>
                <a:r>
                  <a:rPr lang="en-US" sz="2800" dirty="0" smtClean="0">
                    <a:latin typeface="Arial" panose="020B0604020202020204" pitchFamily="34" charset="0"/>
                    <a:cs typeface="Arial" panose="020B0604020202020204" pitchFamily="34" charset="0"/>
                  </a:rPr>
                  <a:t>Find </a:t>
                </a:r>
                <a:r>
                  <a:rPr lang="en-US" sz="2800" i="1" dirty="0" smtClean="0">
                    <a:latin typeface="Arial" panose="020B0604020202020204" pitchFamily="34" charset="0"/>
                    <a:cs typeface="Arial" panose="020B0604020202020204" pitchFamily="34" charset="0"/>
                  </a:rPr>
                  <a:t>f</a:t>
                </a:r>
                <a:r>
                  <a:rPr lang="en-US" sz="2800" dirty="0" smtClean="0">
                    <a:latin typeface="Arial" panose="020B0604020202020204" pitchFamily="34" charset="0"/>
                    <a:cs typeface="Arial" panose="020B0604020202020204" pitchFamily="34" charset="0"/>
                  </a:rPr>
                  <a:t> </a:t>
                </a:r>
                <a:r>
                  <a:rPr lang="en-US" sz="2800" baseline="30000" dirty="0" smtClean="0">
                    <a:latin typeface="Arial" panose="020B0604020202020204" pitchFamily="34" charset="0"/>
                    <a:cs typeface="Arial" panose="020B0604020202020204" pitchFamily="34" charset="0"/>
                  </a:rPr>
                  <a:t>-1</a:t>
                </a:r>
                <a:r>
                  <a:rPr lang="en-US" sz="2800" dirty="0" smtClean="0">
                    <a:latin typeface="Arial" panose="020B0604020202020204" pitchFamily="34" charset="0"/>
                    <a:cs typeface="Arial" panose="020B0604020202020204" pitchFamily="34" charset="0"/>
                  </a:rPr>
                  <a:t>(</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for each function,</a:t>
                </a:r>
              </a:p>
              <a:p>
                <a:pPr lvl="2" indent="-457200">
                  <a:spcAft>
                    <a:spcPts val="0"/>
                  </a:spcAft>
                  <a:buClr>
                    <a:srgbClr val="C00000"/>
                  </a:buClr>
                  <a:buFont typeface="+mj-lt"/>
                  <a:buAutoNum type="alphaLcPeriod"/>
                  <a:tabLst>
                    <a:tab pos="914400" algn="l"/>
                    <a:tab pos="2519363" algn="l"/>
                  </a:tabLst>
                </a:pPr>
                <a:r>
                  <a:rPr lang="en-US" sz="2800" dirty="0" smtClean="0">
                    <a:latin typeface="Arial" panose="020B0604020202020204" pitchFamily="34" charset="0"/>
                    <a:cs typeface="Arial" panose="020B0604020202020204" pitchFamily="34" charset="0"/>
                  </a:rPr>
                  <a:t>f(2) </a:t>
                </a:r>
                <a:r>
                  <a:rPr lang="en-US" sz="2800" dirty="0">
                    <a:latin typeface="Arial" panose="020B0604020202020204" pitchFamily="34" charset="0"/>
                    <a:cs typeface="Arial" panose="020B0604020202020204" pitchFamily="34" charset="0"/>
                  </a:rPr>
                  <a:t>= </a:t>
                </a:r>
                <a14:m>
                  <m:oMath xmlns:m="http://schemas.openxmlformats.org/officeDocument/2006/math">
                    <m:f>
                      <m:fPr>
                        <m:ctrlPr>
                          <a:rPr lang="en-US" sz="2800" i="1">
                            <a:latin typeface="Cambria Math" panose="02040503050406030204" pitchFamily="18" charset="0"/>
                            <a:cs typeface="Arial" panose="020B0604020202020204" pitchFamily="34" charset="0"/>
                          </a:rPr>
                        </m:ctrlPr>
                      </m:fPr>
                      <m:num>
                        <m:r>
                          <a:rPr lang="en-US" sz="2800">
                            <a:latin typeface="Cambria Math" panose="02040503050406030204" pitchFamily="18" charset="0"/>
                            <a:cs typeface="Arial" panose="020B0604020202020204" pitchFamily="34" charset="0"/>
                          </a:rPr>
                          <m:t>4</m:t>
                        </m:r>
                      </m:num>
                      <m:den>
                        <m:r>
                          <a:rPr lang="en-US" sz="2800">
                            <a:latin typeface="Cambria Math" panose="02040503050406030204" pitchFamily="18" charset="0"/>
                            <a:cs typeface="Arial" panose="020B0604020202020204" pitchFamily="34" charset="0"/>
                          </a:rPr>
                          <m:t>7</m:t>
                        </m:r>
                      </m:den>
                    </m:f>
                  </m:oMath>
                </a14:m>
                <a:r>
                  <a:rPr lang="en-US" sz="2800" dirty="0" smtClean="0">
                    <a:latin typeface="Arial" panose="020B0604020202020204" pitchFamily="34" charset="0"/>
                    <a:cs typeface="Arial" panose="020B0604020202020204" pitchFamily="34" charset="0"/>
                  </a:rPr>
                  <a:t>	</a:t>
                </a:r>
                <a:r>
                  <a:rPr lang="en-US" sz="2800" dirty="0" smtClean="0">
                    <a:solidFill>
                      <a:srgbClr val="C00000"/>
                    </a:solidFill>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  f(</a:t>
                </a:r>
                <a:r>
                  <a:rPr lang="en-US" sz="2800" i="1" dirty="0" smtClean="0">
                    <a:latin typeface="Arial" panose="020B0604020202020204" pitchFamily="34" charset="0"/>
                    <a:cs typeface="Arial" panose="020B0604020202020204" pitchFamily="34" charset="0"/>
                  </a:rPr>
                  <a:t>x</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3</a:t>
                </a:r>
                <a:r>
                  <a:rPr lang="en-US" sz="2800" i="1" dirty="0">
                    <a:latin typeface="Arial" panose="020B0604020202020204" pitchFamily="34" charset="0"/>
                    <a:cs typeface="Arial" panose="020B0604020202020204" pitchFamily="34" charset="0"/>
                  </a:rPr>
                  <a:t>x</a:t>
                </a:r>
                <a:r>
                  <a:rPr lang="en-US" sz="2800" dirty="0">
                    <a:latin typeface="Arial" panose="020B0604020202020204" pitchFamily="34" charset="0"/>
                    <a:cs typeface="Arial" panose="020B0604020202020204" pitchFamily="34" charset="0"/>
                  </a:rPr>
                  <a:t> + 4</a:t>
                </a:r>
              </a:p>
            </p:txBody>
          </p:sp>
        </mc:Choice>
        <mc:Fallback xmlns="">
          <p:sp>
            <p:nvSpPr>
              <p:cNvPr id="3" name="Rectangle 2"/>
              <p:cNvSpPr>
                <a:spLocks noRot="1" noChangeAspect="1" noMove="1" noResize="1" noEditPoints="1" noAdjustHandles="1" noChangeArrowheads="1" noChangeShapeType="1" noTextEdit="1"/>
              </p:cNvSpPr>
              <p:nvPr/>
            </p:nvSpPr>
            <p:spPr>
              <a:xfrm>
                <a:off x="232947" y="2234039"/>
                <a:ext cx="5275157" cy="4472635"/>
              </a:xfrm>
              <a:prstGeom prst="rect">
                <a:avLst/>
              </a:prstGeom>
              <a:blipFill rotWithShape="0">
                <a:blip r:embed="rId4"/>
                <a:stretch>
                  <a:fillRect l="-2309" t="-1362" b="-545"/>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2785730041"/>
              </p:ext>
            </p:extLst>
          </p:nvPr>
        </p:nvGraphicFramePr>
        <p:xfrm>
          <a:off x="251518" y="1259984"/>
          <a:ext cx="8568952" cy="944880"/>
        </p:xfrm>
        <a:graphic>
          <a:graphicData uri="http://schemas.openxmlformats.org/drawingml/2006/table">
            <a:tbl>
              <a:tblPr firstRow="1" bandRow="1">
                <a:effectLst/>
                <a:tableStyleId>{5940675A-B579-460E-94D1-54222C63F5DA}</a:tableStyleId>
              </a:tblPr>
              <a:tblGrid>
                <a:gridCol w="2448274"/>
                <a:gridCol w="6120678"/>
              </a:tblGrid>
              <a:tr h="475707">
                <a:tc>
                  <a:txBody>
                    <a:bodyPr/>
                    <a:lstStyle/>
                    <a:p>
                      <a:r>
                        <a:rPr lang="en-US" sz="2800" b="1" dirty="0" smtClean="0">
                          <a:latin typeface="Arial" panose="020B0604020202020204" pitchFamily="34" charset="0"/>
                          <a:cs typeface="Arial" panose="020B0604020202020204" pitchFamily="34" charset="0"/>
                        </a:rPr>
                        <a:t>16.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sp>
        <p:nvSpPr>
          <p:cNvPr id="11" name="Rectangle 10"/>
          <p:cNvSpPr/>
          <p:nvPr/>
        </p:nvSpPr>
        <p:spPr>
          <a:xfrm>
            <a:off x="5580112" y="2293317"/>
            <a:ext cx="3200036" cy="430403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5517232"/>
            <a:ext cx="548640" cy="54864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1508" y="2319826"/>
            <a:ext cx="548640" cy="548640"/>
          </a:xfrm>
          <a:prstGeom prst="rect">
            <a:avLst/>
          </a:prstGeom>
        </p:spPr>
      </p:pic>
    </p:spTree>
    <p:extLst>
      <p:ext uri="{BB962C8B-B14F-4D97-AF65-F5344CB8AC3E}">
        <p14:creationId xmlns:p14="http://schemas.microsoft.com/office/powerpoint/2010/main" val="956672874"/>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Check-Up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2947" y="1259461"/>
                <a:ext cx="5275157" cy="5460597"/>
              </a:xfrm>
              <a:prstGeom prst="rect">
                <a:avLst/>
              </a:prstGeom>
            </p:spPr>
            <p:txBody>
              <a:bodyPr wrap="square">
                <a:spAutoFit/>
              </a:bodyPr>
              <a:lstStyle/>
              <a:p>
                <a:pPr marL="514350" lvl="1" indent="-514350">
                  <a:spcAft>
                    <a:spcPts val="0"/>
                  </a:spcAft>
                  <a:buClr>
                    <a:srgbClr val="C00000"/>
                  </a:buClr>
                  <a:buFont typeface="+mj-lt"/>
                  <a:buAutoNum type="arabicPeriod" startAt="4"/>
                  <a:tabLst>
                    <a:tab pos="914400" algn="l"/>
                    <a:tab pos="2519363" algn="l"/>
                  </a:tabLst>
                </a:pPr>
                <a:r>
                  <a:rPr lang="en-US" sz="3000" dirty="0" smtClean="0">
                    <a:latin typeface="Arial" panose="020B0604020202020204" pitchFamily="34" charset="0"/>
                    <a:cs typeface="Arial" panose="020B0604020202020204" pitchFamily="34" charset="0"/>
                  </a:rPr>
                  <a:t>f(</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9 – 2</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g(</a:t>
                </a:r>
                <a:r>
                  <a:rPr lang="en-US" sz="3000" i="1" dirty="0">
                    <a:latin typeface="Arial" panose="020B0604020202020204" pitchFamily="34" charset="0"/>
                    <a:cs typeface="Arial" panose="020B0604020202020204" pitchFamily="34" charset="0"/>
                  </a:rPr>
                  <a:t>x</a:t>
                </a:r>
                <a:r>
                  <a:rPr lang="en-US" sz="3000" dirty="0">
                    <a:latin typeface="Arial" panose="020B0604020202020204" pitchFamily="34" charset="0"/>
                    <a:cs typeface="Arial" panose="020B0604020202020204" pitchFamily="34" charset="0"/>
                  </a:rPr>
                  <a:t>) = x</a:t>
                </a:r>
                <a:r>
                  <a:rPr lang="en-US" sz="3000" baseline="30000" dirty="0">
                    <a:latin typeface="Arial" panose="020B0604020202020204" pitchFamily="34" charset="0"/>
                    <a:cs typeface="Arial" panose="020B0604020202020204" pitchFamily="34" charset="0"/>
                  </a:rPr>
                  <a:t>2</a:t>
                </a:r>
                <a:r>
                  <a:rPr lang="en-US" sz="3000" dirty="0">
                    <a:latin typeface="Arial" panose="020B0604020202020204" pitchFamily="34" charset="0"/>
                    <a:cs typeface="Arial" panose="020B0604020202020204" pitchFamily="34" charset="0"/>
                  </a:rPr>
                  <a:t> + </a:t>
                </a:r>
                <a:r>
                  <a:rPr lang="en-US" sz="3000" dirty="0" smtClean="0">
                    <a:latin typeface="Arial" panose="020B0604020202020204" pitchFamily="34" charset="0"/>
                    <a:cs typeface="Arial" panose="020B0604020202020204" pitchFamily="34" charset="0"/>
                  </a:rPr>
                  <a:t>4</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Work out</a:t>
                </a:r>
              </a:p>
              <a:p>
                <a:pPr marL="971550" lvl="2" indent="-454025">
                  <a:spcAft>
                    <a:spcPts val="0"/>
                  </a:spcAft>
                  <a:buClr>
                    <a:srgbClr val="C00000"/>
                  </a:buClr>
                  <a:buFont typeface="+mj-lt"/>
                  <a:buAutoNum type="alphaLcPeriod"/>
                  <a:tabLst>
                    <a:tab pos="914400" algn="l"/>
                    <a:tab pos="2519363" algn="l"/>
                  </a:tabLst>
                </a:pPr>
                <a:r>
                  <a:rPr lang="en-US" sz="3000" dirty="0" smtClean="0">
                    <a:latin typeface="Arial" panose="020B0604020202020204" pitchFamily="34" charset="0"/>
                    <a:cs typeface="Arial" panose="020B0604020202020204" pitchFamily="34" charset="0"/>
                  </a:rPr>
                  <a:t>f(2</a:t>
                </a:r>
                <a:r>
                  <a:rPr lang="en-US" sz="3000" dirty="0">
                    <a:latin typeface="Arial" panose="020B0604020202020204" pitchFamily="34" charset="0"/>
                    <a:cs typeface="Arial" panose="020B0604020202020204" pitchFamily="34" charset="0"/>
                  </a:rPr>
                  <a:t>) + g(3) </a:t>
                </a:r>
                <a:r>
                  <a:rPr lang="en-US" sz="3000" dirty="0" smtClean="0">
                    <a:latin typeface="Arial" panose="020B0604020202020204" pitchFamily="34" charset="0"/>
                    <a:cs typeface="Arial" panose="020B0604020202020204" pitchFamily="34" charset="0"/>
                  </a:rPr>
                  <a:t>	</a:t>
                </a:r>
              </a:p>
              <a:p>
                <a:pPr marL="971550" lvl="2" indent="-454025">
                  <a:spcAft>
                    <a:spcPts val="0"/>
                  </a:spcAft>
                  <a:buClr>
                    <a:srgbClr val="C00000"/>
                  </a:buClr>
                  <a:buFont typeface="+mj-lt"/>
                  <a:buAutoNum type="alphaLcPeriod"/>
                  <a:tabLst>
                    <a:tab pos="914400" algn="l"/>
                    <a:tab pos="2519363" algn="l"/>
                  </a:tabLst>
                </a:pPr>
                <a:r>
                  <a:rPr lang="en-US" sz="3000" dirty="0" smtClean="0">
                    <a:latin typeface="Arial" panose="020B0604020202020204" pitchFamily="34" charset="0"/>
                    <a:cs typeface="Arial" panose="020B0604020202020204" pitchFamily="34" charset="0"/>
                  </a:rPr>
                  <a:t>f(2</a:t>
                </a:r>
                <a:r>
                  <a:rPr lang="en-US" sz="3000" dirty="0">
                    <a:latin typeface="Arial" panose="020B0604020202020204" pitchFamily="34" charset="0"/>
                    <a:cs typeface="Arial" panose="020B0604020202020204" pitchFamily="34" charset="0"/>
                  </a:rPr>
                  <a:t>) - g(3</a:t>
                </a:r>
                <a:r>
                  <a:rPr lang="en-US" sz="3000" dirty="0" smtClean="0">
                    <a:latin typeface="Arial" panose="020B0604020202020204" pitchFamily="34" charset="0"/>
                    <a:cs typeface="Arial" panose="020B0604020202020204" pitchFamily="34" charset="0"/>
                  </a:rPr>
                  <a:t>)</a:t>
                </a:r>
              </a:p>
              <a:p>
                <a:pPr marL="1031875" lvl="2" indent="-514350">
                  <a:spcAft>
                    <a:spcPts val="0"/>
                  </a:spcAft>
                  <a:buClr>
                    <a:srgbClr val="C00000"/>
                  </a:buClr>
                  <a:buFont typeface="+mj-lt"/>
                  <a:buAutoNum type="alphaLcPeriod" startAt="3"/>
                  <a:tabLst>
                    <a:tab pos="914400" algn="l"/>
                    <a:tab pos="2519363" algn="l"/>
                  </a:tabLst>
                </a:pPr>
                <a:r>
                  <a:rPr lang="en-US" sz="3000" dirty="0" smtClean="0">
                    <a:latin typeface="Arial" panose="020B0604020202020204" pitchFamily="34" charset="0"/>
                    <a:cs typeface="Arial" panose="020B0604020202020204" pitchFamily="34" charset="0"/>
                  </a:rPr>
                  <a:t>f(3) x g(4)</a:t>
                </a:r>
              </a:p>
              <a:p>
                <a:pPr marL="1031875" lvl="2" indent="-514350">
                  <a:spcAft>
                    <a:spcPts val="0"/>
                  </a:spcAft>
                  <a:buClr>
                    <a:srgbClr val="C00000"/>
                  </a:buClr>
                  <a:buFont typeface="+mj-lt"/>
                  <a:buAutoNum type="alphaLcPeriod" startAt="3"/>
                  <a:tabLst>
                    <a:tab pos="914400" algn="l"/>
                    <a:tab pos="251936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g</m:t>
                        </m:r>
                        <m:r>
                          <a:rPr lang="en-US" sz="3200" b="0" i="0" smtClean="0">
                            <a:latin typeface="Cambria Math" panose="02040503050406030204" pitchFamily="18" charset="0"/>
                            <a:cs typeface="Arial" panose="020B0604020202020204" pitchFamily="34" charset="0"/>
                          </a:rPr>
                          <m:t>(6)</m:t>
                        </m:r>
                      </m:num>
                      <m:den>
                        <m:r>
                          <m:rPr>
                            <m:sty m:val="p"/>
                          </m:rPr>
                          <a:rPr lang="en-US" sz="3200" b="0" i="0" smtClean="0">
                            <a:latin typeface="Cambria Math" panose="02040503050406030204" pitchFamily="18" charset="0"/>
                            <a:cs typeface="Arial" panose="020B0604020202020204" pitchFamily="34" charset="0"/>
                          </a:rPr>
                          <m:t>f</m:t>
                        </m:r>
                        <m:r>
                          <a:rPr lang="en-US" sz="3200" b="0" i="0" smtClean="0">
                            <a:latin typeface="Cambria Math" panose="02040503050406030204" pitchFamily="18" charset="0"/>
                            <a:cs typeface="Arial" panose="020B0604020202020204" pitchFamily="34" charset="0"/>
                          </a:rPr>
                          <m:t>(6)</m:t>
                        </m:r>
                      </m:den>
                    </m:f>
                  </m:oMath>
                </a14:m>
                <a:endParaRPr lang="en-US" sz="3200" dirty="0">
                  <a:latin typeface="Arial" panose="020B0604020202020204" pitchFamily="34" charset="0"/>
                  <a:cs typeface="Arial" panose="020B0604020202020204" pitchFamily="34" charset="0"/>
                </a:endParaRPr>
              </a:p>
              <a:p>
                <a:pPr lvl="1" indent="-457200">
                  <a:spcAft>
                    <a:spcPts val="0"/>
                  </a:spcAft>
                  <a:buClr>
                    <a:srgbClr val="C00000"/>
                  </a:buClr>
                  <a:buFont typeface="+mj-lt"/>
                  <a:buAutoNum type="arabicPeriod" startAt="4"/>
                  <a:tabLst>
                    <a:tab pos="914400" algn="l"/>
                    <a:tab pos="2519363" algn="l"/>
                  </a:tabLst>
                </a:pPr>
                <a:r>
                  <a:rPr lang="en-US" sz="3000" dirty="0" smtClean="0">
                    <a:latin typeface="Arial" panose="020B0604020202020204" pitchFamily="34" charset="0"/>
                    <a:cs typeface="Arial" panose="020B0604020202020204" pitchFamily="34" charset="0"/>
                  </a:rPr>
                  <a:t>Make </a:t>
                </a:r>
                <a:r>
                  <a:rPr lang="en-US" sz="3000" i="1" dirty="0">
                    <a:latin typeface="Arial" panose="020B0604020202020204" pitchFamily="34" charset="0"/>
                    <a:cs typeface="Arial" panose="020B0604020202020204" pitchFamily="34" charset="0"/>
                  </a:rPr>
                  <a:t>y</a:t>
                </a:r>
                <a:r>
                  <a:rPr lang="en-US" sz="3000" dirty="0">
                    <a:latin typeface="Arial" panose="020B0604020202020204" pitchFamily="34" charset="0"/>
                    <a:cs typeface="Arial" panose="020B0604020202020204" pitchFamily="34" charset="0"/>
                  </a:rPr>
                  <a:t> the subject of the formula z = </a:t>
                </a:r>
                <a14:m>
                  <m:oMath xmlns:m="http://schemas.openxmlformats.org/officeDocument/2006/math">
                    <m:rad>
                      <m:radPr>
                        <m:ctrlPr>
                          <a:rPr lang="en-US" sz="3000" i="1">
                            <a:latin typeface="Cambria Math" panose="02040503050406030204" pitchFamily="18" charset="0"/>
                          </a:rPr>
                        </m:ctrlPr>
                      </m:radPr>
                      <m:deg>
                        <m:r>
                          <a:rPr lang="en-US" sz="3000" b="0" i="1" smtClean="0">
                            <a:latin typeface="Cambria Math" panose="02040503050406030204" pitchFamily="18" charset="0"/>
                          </a:rPr>
                          <m:t>3</m:t>
                        </m:r>
                      </m:deg>
                      <m:e>
                        <m:eqArr>
                          <m:eqArrPr>
                            <m:ctrlPr>
                              <a:rPr lang="en-US" sz="3000" i="1">
                                <a:latin typeface="Cambria Math" panose="02040503050406030204" pitchFamily="18" charset="0"/>
                              </a:rPr>
                            </m:ctrlPr>
                          </m:eqArrPr>
                          <m:e>
                            <m:r>
                              <a:rPr lang="en-US" sz="3000" b="0" i="1" smtClean="0">
                                <a:latin typeface="Cambria Math" panose="02040503050406030204" pitchFamily="18" charset="0"/>
                              </a:rPr>
                              <m:t>𝑥</m:t>
                            </m:r>
                            <m:r>
                              <a:rPr lang="en-US" sz="3000" b="0" i="1" smtClean="0">
                                <a:latin typeface="Cambria Math" panose="02040503050406030204" pitchFamily="18" charset="0"/>
                              </a:rPr>
                              <m:t>+1</m:t>
                            </m:r>
                          </m:e>
                          <m:e>
                            <m:r>
                              <a:rPr lang="en-US" sz="3000" b="0" i="1" smtClean="0">
                                <a:latin typeface="Cambria Math" panose="02040503050406030204" pitchFamily="18" charset="0"/>
                              </a:rPr>
                              <m:t>𝑦</m:t>
                            </m:r>
                          </m:e>
                        </m:eqArr>
                      </m:e>
                    </m:rad>
                  </m:oMath>
                </a14:m>
                <a:endParaRPr lang="en-US" sz="3000" dirty="0">
                  <a:latin typeface="Arial" panose="020B0604020202020204" pitchFamily="34" charset="0"/>
                  <a:cs typeface="Arial" panose="020B0604020202020204" pitchFamily="34" charset="0"/>
                </a:endParaRPr>
              </a:p>
              <a:p>
                <a:pPr lvl="1" indent="-457200">
                  <a:spcAft>
                    <a:spcPts val="0"/>
                  </a:spcAft>
                  <a:buClr>
                    <a:srgbClr val="C00000"/>
                  </a:buClr>
                  <a:buFont typeface="+mj-lt"/>
                  <a:buAutoNum type="arabicPeriod" startAt="4"/>
                  <a:tabLst>
                    <a:tab pos="914400" algn="l"/>
                    <a:tab pos="2519363" algn="l"/>
                  </a:tabLst>
                </a:pPr>
                <a:r>
                  <a:rPr lang="en-US" sz="3000" dirty="0" smtClean="0">
                    <a:latin typeface="Arial" panose="020B0604020202020204" pitchFamily="34" charset="0"/>
                    <a:cs typeface="Arial" panose="020B0604020202020204" pitchFamily="34" charset="0"/>
                  </a:rPr>
                  <a:t>Make </a:t>
                </a:r>
                <a:r>
                  <a:rPr lang="en-US" sz="3000" i="1" dirty="0">
                    <a:latin typeface="Arial" panose="020B0604020202020204" pitchFamily="34" charset="0"/>
                    <a:cs typeface="Arial" panose="020B0604020202020204" pitchFamily="34" charset="0"/>
                  </a:rPr>
                  <a:t>y</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subject of 5</a:t>
                </a:r>
                <a:r>
                  <a:rPr lang="en-US" sz="3000" i="1" dirty="0">
                    <a:latin typeface="Arial" panose="020B0604020202020204" pitchFamily="34" charset="0"/>
                    <a:cs typeface="Arial" panose="020B0604020202020204" pitchFamily="34" charset="0"/>
                  </a:rPr>
                  <a:t>xy</a:t>
                </a:r>
                <a:r>
                  <a:rPr lang="en-US" sz="3000" dirty="0">
                    <a:latin typeface="Arial" panose="020B0604020202020204" pitchFamily="34" charset="0"/>
                    <a:cs typeface="Arial" panose="020B0604020202020204" pitchFamily="34" charset="0"/>
                  </a:rPr>
                  <a:t> + </a:t>
                </a:r>
                <a:r>
                  <a:rPr lang="en-US" sz="3000" dirty="0" smtClean="0">
                    <a:latin typeface="Arial" panose="020B0604020202020204" pitchFamily="34" charset="0"/>
                    <a:cs typeface="Arial" panose="020B0604020202020204" pitchFamily="34" charset="0"/>
                  </a:rPr>
                  <a:t>3</a:t>
                </a:r>
                <a:r>
                  <a:rPr lang="en-US" sz="3000" i="1" dirty="0" smtClean="0">
                    <a:latin typeface="Arial" panose="020B0604020202020204" pitchFamily="34" charset="0"/>
                    <a:cs typeface="Arial" panose="020B0604020202020204" pitchFamily="34" charset="0"/>
                  </a:rPr>
                  <a:t>x</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9 </a:t>
                </a:r>
                <a:r>
                  <a:rPr lang="en-US" sz="3000" dirty="0" smtClean="0">
                    <a:latin typeface="Arial" panose="020B0604020202020204" pitchFamily="34" charset="0"/>
                    <a:cs typeface="Arial" panose="020B0604020202020204" pitchFamily="34" charset="0"/>
                  </a:rPr>
                  <a:t>– 2</a:t>
                </a:r>
                <a:r>
                  <a:rPr lang="en-US" sz="3000" i="1" dirty="0" smtClean="0">
                    <a:latin typeface="Arial" panose="020B0604020202020204" pitchFamily="34" charset="0"/>
                    <a:cs typeface="Arial" panose="020B0604020202020204" pitchFamily="34" charset="0"/>
                  </a:rPr>
                  <a:t>y</a:t>
                </a:r>
                <a:endParaRPr lang="en-US" sz="3000"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2947" y="1259461"/>
                <a:ext cx="5275157" cy="5460597"/>
              </a:xfrm>
              <a:prstGeom prst="rect">
                <a:avLst/>
              </a:prstGeom>
              <a:blipFill rotWithShape="0">
                <a:blip r:embed="rId4"/>
                <a:stretch>
                  <a:fillRect l="-2309" t="-1453" r="-4503" b="-3464"/>
                </a:stretch>
              </a:blipFill>
            </p:spPr>
            <p:txBody>
              <a:bodyPr/>
              <a:lstStyle/>
              <a:p>
                <a:r>
                  <a:rPr lang="en-US">
                    <a:noFill/>
                  </a:rPr>
                  <a:t> </a:t>
                </a:r>
              </a:p>
            </p:txBody>
          </p:sp>
        </mc:Fallback>
      </mc:AlternateContent>
      <p:cxnSp>
        <p:nvCxnSpPr>
          <p:cNvPr id="4" name="Straight Connector 3"/>
          <p:cNvCxnSpPr/>
          <p:nvPr/>
        </p:nvCxnSpPr>
        <p:spPr>
          <a:xfrm>
            <a:off x="3138218" y="5229200"/>
            <a:ext cx="8577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756006"/>
            <a:ext cx="548640" cy="537090"/>
          </a:xfrm>
          <a:prstGeom prst="rect">
            <a:avLst/>
          </a:prstGeom>
        </p:spPr>
      </p:pic>
    </p:spTree>
    <p:extLst>
      <p:ext uri="{BB962C8B-B14F-4D97-AF65-F5344CB8AC3E}">
        <p14:creationId xmlns:p14="http://schemas.microsoft.com/office/powerpoint/2010/main" val="4113498854"/>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Check-Up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2947" y="1259461"/>
                <a:ext cx="5275157" cy="5241371"/>
              </a:xfrm>
              <a:prstGeom prst="rect">
                <a:avLst/>
              </a:prstGeom>
            </p:spPr>
            <p:txBody>
              <a:bodyPr wrap="square">
                <a:spAutoFit/>
              </a:bodyPr>
              <a:lstStyle/>
              <a:p>
                <a:pPr marL="514350" lvl="1" indent="-514350">
                  <a:spcAft>
                    <a:spcPts val="0"/>
                  </a:spcAft>
                  <a:buClr>
                    <a:srgbClr val="C00000"/>
                  </a:buClr>
                  <a:buFont typeface="+mj-lt"/>
                  <a:buAutoNum type="arabicPeriod" startAt="7"/>
                  <a:tabLst>
                    <a:tab pos="914400" algn="l"/>
                    <a:tab pos="2519363" algn="l"/>
                  </a:tabLst>
                </a:pPr>
                <a:r>
                  <a:rPr lang="en-US" sz="3200" dirty="0" smtClean="0">
                    <a:latin typeface="Arial" panose="020B0604020202020204" pitchFamily="34" charset="0"/>
                    <a:cs typeface="Arial" panose="020B0604020202020204" pitchFamily="34" charset="0"/>
                  </a:rPr>
                  <a:t>Make </a:t>
                </a:r>
                <a:r>
                  <a:rPr lang="en-US" sz="3200" i="1" dirty="0">
                    <a:latin typeface="Arial" panose="020B0604020202020204" pitchFamily="34" charset="0"/>
                    <a:cs typeface="Arial" panose="020B0604020202020204" pitchFamily="34" charset="0"/>
                  </a:rPr>
                  <a:t>k</a:t>
                </a:r>
                <a:r>
                  <a:rPr lang="en-US" sz="3200" dirty="0">
                    <a:latin typeface="Arial" panose="020B0604020202020204" pitchFamily="34" charset="0"/>
                    <a:cs typeface="Arial" panose="020B0604020202020204" pitchFamily="34" charset="0"/>
                  </a:rPr>
                  <a:t> the subject of the formula </a:t>
                </a:r>
                <a:r>
                  <a:rPr lang="en-US" sz="3200" i="1" dirty="0">
                    <a:latin typeface="Arial" panose="020B0604020202020204" pitchFamily="34" charset="0"/>
                    <a:cs typeface="Arial" panose="020B0604020202020204" pitchFamily="34" charset="0"/>
                  </a:rPr>
                  <a:t>T</a:t>
                </a:r>
                <a:r>
                  <a:rPr lang="en-US" sz="3200" dirty="0">
                    <a:latin typeface="Arial" panose="020B0604020202020204" pitchFamily="34" charset="0"/>
                    <a:cs typeface="Arial" panose="020B0604020202020204" pitchFamily="34" charset="0"/>
                  </a:rPr>
                  <a:t> = </a:t>
                </a:r>
                <a:r>
                  <a:rPr lang="en-US" sz="3200" dirty="0" smtClean="0">
                    <a:latin typeface="Arial" panose="020B0604020202020204" pitchFamily="34" charset="0"/>
                    <a:cs typeface="Arial" panose="020B0604020202020204" pitchFamily="34" charset="0"/>
                  </a:rPr>
                  <a:t>2p</a:t>
                </a:r>
                <a14:m>
                  <m:oMath xmlns:m="http://schemas.openxmlformats.org/officeDocument/2006/math">
                    <m:rad>
                      <m:radPr>
                        <m:degHide m:val="on"/>
                        <m:ctrlPr>
                          <a:rPr lang="en-US" sz="3200" i="1">
                            <a:latin typeface="Cambria Math" panose="02040503050406030204" pitchFamily="18" charset="0"/>
                          </a:rPr>
                        </m:ctrlPr>
                      </m:radPr>
                      <m:deg/>
                      <m:e>
                        <m:eqArr>
                          <m:eqArrPr>
                            <m:ctrlPr>
                              <a:rPr lang="en-US" sz="3200" i="1">
                                <a:latin typeface="Cambria Math" panose="02040503050406030204" pitchFamily="18" charset="0"/>
                              </a:rPr>
                            </m:ctrlPr>
                          </m:eqArrPr>
                          <m:e>
                            <m:r>
                              <a:rPr lang="en-US" sz="3200" i="1">
                                <a:latin typeface="Cambria Math" panose="02040503050406030204" pitchFamily="18" charset="0"/>
                              </a:rPr>
                              <m:t>𝑥</m:t>
                            </m:r>
                          </m:e>
                          <m:e>
                            <m:r>
                              <a:rPr lang="en-US" sz="3200" b="0" i="1" smtClean="0">
                                <a:latin typeface="Cambria Math" panose="02040503050406030204" pitchFamily="18" charset="0"/>
                              </a:rPr>
                              <m:t>𝑘</m:t>
                            </m:r>
                          </m:e>
                        </m:eqArr>
                      </m:e>
                    </m:rad>
                  </m:oMath>
                </a14:m>
                <a:endParaRPr lang="en-US" sz="3200" dirty="0">
                  <a:latin typeface="Arial" panose="020B0604020202020204" pitchFamily="34" charset="0"/>
                  <a:cs typeface="Arial" panose="020B0604020202020204" pitchFamily="34" charset="0"/>
                </a:endParaRPr>
              </a:p>
              <a:p>
                <a:pPr marL="514350" lvl="1" indent="-514350">
                  <a:spcAft>
                    <a:spcPts val="0"/>
                  </a:spcAft>
                  <a:buClr>
                    <a:srgbClr val="C00000"/>
                  </a:buClr>
                  <a:buFont typeface="+mj-lt"/>
                  <a:buAutoNum type="arabicPeriod" startAt="7"/>
                  <a:tabLst>
                    <a:tab pos="914400" algn="l"/>
                    <a:tab pos="2519363" algn="l"/>
                  </a:tabLst>
                </a:pPr>
                <a:r>
                  <a:rPr lang="en-US" sz="3200" dirty="0" smtClean="0">
                    <a:latin typeface="Arial" panose="020B0604020202020204" pitchFamily="34" charset="0"/>
                    <a:cs typeface="Arial" panose="020B0604020202020204" pitchFamily="34" charset="0"/>
                  </a:rPr>
                  <a:t>f(</a:t>
                </a:r>
                <a:r>
                  <a:rPr lang="en-US" sz="3200" i="1" dirty="0" smtClean="0">
                    <a:latin typeface="Arial" panose="020B0604020202020204" pitchFamily="34" charset="0"/>
                    <a:cs typeface="Arial" panose="020B0604020202020204" pitchFamily="34" charset="0"/>
                  </a:rPr>
                  <a:t>x</a:t>
                </a:r>
                <a:r>
                  <a:rPr lang="en-US" sz="3200" dirty="0">
                    <a:latin typeface="Arial" panose="020B0604020202020204" pitchFamily="34" charset="0"/>
                    <a:cs typeface="Arial" panose="020B0604020202020204" pitchFamily="34" charset="0"/>
                  </a:rPr>
                  <a:t>) = </a:t>
                </a:r>
                <a:r>
                  <a:rPr lang="en-US" sz="3200" dirty="0" smtClean="0">
                    <a:latin typeface="Arial" panose="020B0604020202020204" pitchFamily="34" charset="0"/>
                    <a:cs typeface="Arial" panose="020B0604020202020204" pitchFamily="34" charset="0"/>
                  </a:rPr>
                  <a:t>4</a:t>
                </a:r>
                <a:r>
                  <a:rPr lang="en-US" sz="3200" i="1" dirty="0" smtClean="0">
                    <a:latin typeface="Arial" panose="020B0604020202020204" pitchFamily="34" charset="0"/>
                    <a:cs typeface="Arial" panose="020B0604020202020204" pitchFamily="34" charset="0"/>
                  </a:rPr>
                  <a:t>x</a:t>
                </a:r>
                <a:r>
                  <a:rPr lang="en-US" sz="3200" baseline="30000" dirty="0" smtClean="0">
                    <a:latin typeface="Arial" panose="020B0604020202020204" pitchFamily="34" charset="0"/>
                    <a:cs typeface="Arial" panose="020B0604020202020204" pitchFamily="34" charset="0"/>
                  </a:rPr>
                  <a:t>2</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- 7</a:t>
                </a:r>
              </a:p>
              <a:p>
                <a:pPr marL="971550" lvl="2" indent="-514350">
                  <a:spcAft>
                    <a:spcPts val="0"/>
                  </a:spcAft>
                  <a:buClr>
                    <a:srgbClr val="C00000"/>
                  </a:buClr>
                  <a:buFont typeface="+mj-lt"/>
                  <a:buAutoNum type="alphaLcPeriod"/>
                  <a:tabLst>
                    <a:tab pos="914400" algn="l"/>
                    <a:tab pos="2519363" algn="l"/>
                  </a:tabLst>
                </a:pPr>
                <a:r>
                  <a:rPr lang="en-US" sz="3200" dirty="0" smtClean="0">
                    <a:latin typeface="Arial" panose="020B0604020202020204" pitchFamily="34" charset="0"/>
                    <a:cs typeface="Arial" panose="020B0604020202020204" pitchFamily="34" charset="0"/>
                  </a:rPr>
                  <a:t>Work </a:t>
                </a:r>
                <a:r>
                  <a:rPr lang="en-US" sz="3200" dirty="0">
                    <a:latin typeface="Arial" panose="020B0604020202020204" pitchFamily="34" charset="0"/>
                    <a:cs typeface="Arial" panose="020B0604020202020204" pitchFamily="34" charset="0"/>
                  </a:rPr>
                  <a:t>out f(3). </a:t>
                </a:r>
                <a:endParaRPr lang="en-US" sz="3200" dirty="0" smtClean="0">
                  <a:latin typeface="Arial" panose="020B0604020202020204" pitchFamily="34" charset="0"/>
                  <a:cs typeface="Arial" panose="020B0604020202020204" pitchFamily="34" charset="0"/>
                </a:endParaRPr>
              </a:p>
              <a:p>
                <a:pPr marL="971550" lvl="2" indent="-514350">
                  <a:spcAft>
                    <a:spcPts val="0"/>
                  </a:spcAft>
                  <a:buClr>
                    <a:srgbClr val="C00000"/>
                  </a:buClr>
                  <a:buFont typeface="+mj-lt"/>
                  <a:buAutoNum type="alphaLcPeriod"/>
                  <a:tabLst>
                    <a:tab pos="914400" algn="l"/>
                    <a:tab pos="2519363" algn="l"/>
                  </a:tabLst>
                </a:pPr>
                <a:r>
                  <a:rPr lang="en-US" sz="3200" dirty="0" smtClean="0">
                    <a:latin typeface="Arial" panose="020B0604020202020204" pitchFamily="34" charset="0"/>
                    <a:cs typeface="Arial" panose="020B0604020202020204" pitchFamily="34" charset="0"/>
                  </a:rPr>
                  <a:t>Find </a:t>
                </a:r>
                <a:r>
                  <a:rPr lang="en-US" sz="3200" dirty="0">
                    <a:latin typeface="Arial" panose="020B0604020202020204" pitchFamily="34" charset="0"/>
                    <a:cs typeface="Arial" panose="020B0604020202020204" pitchFamily="34" charset="0"/>
                  </a:rPr>
                  <a:t>the value of </a:t>
                </a:r>
                <a:r>
                  <a:rPr lang="en-US" sz="3200" i="1"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where f(</a:t>
                </a:r>
                <a:r>
                  <a:rPr lang="en-US" sz="3200" i="1"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0.</a:t>
                </a:r>
              </a:p>
              <a:p>
                <a:pPr marL="0" lvl="1">
                  <a:spcAft>
                    <a:spcPts val="0"/>
                  </a:spcAft>
                  <a:buClr>
                    <a:srgbClr val="C00000"/>
                  </a:buClr>
                  <a:tabLst>
                    <a:tab pos="914400" algn="l"/>
                    <a:tab pos="2519363" algn="l"/>
                  </a:tabLst>
                </a:pPr>
                <a:r>
                  <a:rPr lang="en-US" sz="3200" b="1" dirty="0">
                    <a:solidFill>
                      <a:srgbClr val="0070C0"/>
                    </a:solidFill>
                    <a:latin typeface="Arial" panose="020B0604020202020204" pitchFamily="34" charset="0"/>
                    <a:cs typeface="Arial" panose="020B0604020202020204" pitchFamily="34" charset="0"/>
                  </a:rPr>
                  <a:t>Algebraic fractions</a:t>
                </a:r>
              </a:p>
              <a:p>
                <a:pPr marL="514350" lvl="1" indent="-514350">
                  <a:spcAft>
                    <a:spcPts val="0"/>
                  </a:spcAft>
                  <a:buClr>
                    <a:srgbClr val="C00000"/>
                  </a:buClr>
                  <a:buFont typeface="+mj-lt"/>
                  <a:buAutoNum type="arabicPeriod" startAt="9"/>
                  <a:tabLst>
                    <a:tab pos="914400" algn="l"/>
                    <a:tab pos="2519363" algn="l"/>
                  </a:tabLst>
                </a:pPr>
                <a:r>
                  <a:rPr lang="en-US" sz="3200" dirty="0" smtClean="0">
                    <a:latin typeface="Arial" panose="020B0604020202020204" pitchFamily="34" charset="0"/>
                    <a:cs typeface="Arial" panose="020B0604020202020204" pitchFamily="34" charset="0"/>
                  </a:rPr>
                  <a:t>Simplify fully:</a:t>
                </a:r>
              </a:p>
              <a:p>
                <a:pPr marL="971550" lvl="2" indent="-514350">
                  <a:spcAft>
                    <a:spcPts val="0"/>
                  </a:spcAft>
                  <a:buClr>
                    <a:srgbClr val="C00000"/>
                  </a:buClr>
                  <a:buFont typeface="+mj-lt"/>
                  <a:buAutoNum type="alphaLcPeriod"/>
                  <a:tabLst>
                    <a:tab pos="914400" algn="l"/>
                    <a:tab pos="251936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2 − </m:t>
                        </m:r>
                        <m:r>
                          <a:rPr lang="en-US" sz="3200" b="0" i="0" smtClean="0">
                            <a:latin typeface="Cambria Math" panose="02040503050406030204" pitchFamily="18" charset="0"/>
                            <a:cs typeface="Arial" panose="020B0604020202020204" pitchFamily="34" charset="0"/>
                          </a:rPr>
                          <m:t>4</m:t>
                        </m:r>
                      </m:num>
                      <m:den>
                        <m:r>
                          <a:rPr lang="en-US" sz="3200" b="0" i="0" smtClean="0">
                            <a:latin typeface="Cambria Math" panose="02040503050406030204" pitchFamily="18" charset="0"/>
                            <a:cs typeface="Arial" panose="020B0604020202020204" pitchFamily="34" charset="0"/>
                          </a:rPr>
                          <m:t>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+ 6</m:t>
                        </m:r>
                      </m:den>
                    </m:f>
                  </m:oMath>
                </a14:m>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+ 4</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−32</m:t>
                        </m:r>
                      </m:num>
                      <m:den>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 </m:t>
                        </m:r>
                        <m:r>
                          <a:rPr lang="en-US" sz="3200" b="0" i="1" smtClean="0">
                            <a:latin typeface="Cambria Math" panose="02040503050406030204" pitchFamily="18" charset="0"/>
                            <a:cs typeface="Arial" panose="020B0604020202020204" pitchFamily="34" charset="0"/>
                          </a:rPr>
                          <m:t>9</m:t>
                        </m:r>
                        <m:r>
                          <a:rPr lang="en-US" sz="3200" b="0" i="1" smtClean="0">
                            <a:latin typeface="Cambria Math" panose="02040503050406030204" pitchFamily="18" charset="0"/>
                            <a:cs typeface="Arial" panose="020B0604020202020204" pitchFamily="34" charset="0"/>
                          </a:rPr>
                          <m:t>𝑥</m:t>
                        </m:r>
                        <m:r>
                          <a:rPr lang="en-US" sz="3200" b="0" i="1" smtClean="0">
                            <a:latin typeface="Cambria Math" panose="02040503050406030204" pitchFamily="18" charset="0"/>
                            <a:cs typeface="Arial" panose="020B0604020202020204" pitchFamily="34" charset="0"/>
                          </a:rPr>
                          <m:t> + 8</m:t>
                        </m:r>
                      </m:den>
                    </m:f>
                  </m:oMath>
                </a14:m>
                <a:endParaRPr lang="en-US" sz="3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2947" y="1259461"/>
                <a:ext cx="5275157" cy="5241371"/>
              </a:xfrm>
              <a:prstGeom prst="rect">
                <a:avLst/>
              </a:prstGeom>
              <a:blipFill rotWithShape="0">
                <a:blip r:embed="rId4"/>
                <a:stretch>
                  <a:fillRect l="-2887" t="-1513" r="-3695" b="-698"/>
                </a:stretch>
              </a:blipFill>
            </p:spPr>
            <p:txBody>
              <a:bodyPr/>
              <a:lstStyle/>
              <a:p>
                <a:r>
                  <a:rPr lang="en-US">
                    <a:noFill/>
                  </a:rPr>
                  <a:t> </a:t>
                </a:r>
              </a:p>
            </p:txBody>
          </p:sp>
        </mc:Fallback>
      </mc:AlternateContent>
      <p:cxnSp>
        <p:nvCxnSpPr>
          <p:cNvPr id="4" name="Straight Connector 3"/>
          <p:cNvCxnSpPr/>
          <p:nvPr/>
        </p:nvCxnSpPr>
        <p:spPr>
          <a:xfrm>
            <a:off x="3756849" y="2276872"/>
            <a:ext cx="3831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793061001"/>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Check-Up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2947" y="1259461"/>
                <a:ext cx="5275157" cy="5076839"/>
              </a:xfrm>
              <a:prstGeom prst="rect">
                <a:avLst/>
              </a:prstGeom>
            </p:spPr>
            <p:txBody>
              <a:bodyPr wrap="square">
                <a:spAutoFit/>
              </a:bodyPr>
              <a:lstStyle/>
              <a:p>
                <a:pPr marL="620713" lvl="1" indent="-620713">
                  <a:spcAft>
                    <a:spcPts val="0"/>
                  </a:spcAft>
                  <a:buClr>
                    <a:srgbClr val="C00000"/>
                  </a:buClr>
                  <a:buFont typeface="+mj-lt"/>
                  <a:buAutoNum type="arabicPeriod" startAt="10"/>
                  <a:tabLst>
                    <a:tab pos="914400" algn="l"/>
                    <a:tab pos="2519363" algn="l"/>
                  </a:tabLst>
                </a:pPr>
                <a:r>
                  <a:rPr lang="en-US" sz="3200" dirty="0" smtClean="0">
                    <a:latin typeface="Arial" panose="020B0604020202020204" pitchFamily="34" charset="0"/>
                    <a:cs typeface="Arial" panose="020B0604020202020204" pitchFamily="34" charset="0"/>
                  </a:rPr>
                  <a:t>Write as a single fraction in its simplest form.</a:t>
                </a:r>
              </a:p>
              <a:p>
                <a:pPr marL="1198563" lvl="2" indent="-577850">
                  <a:spcAft>
                    <a:spcPts val="1200"/>
                  </a:spcAft>
                  <a:buClr>
                    <a:srgbClr val="C00000"/>
                  </a:buClr>
                  <a:buFont typeface="+mj-lt"/>
                  <a:buAutoNum type="alphaLcPeriod"/>
                  <a:tabLst>
                    <a:tab pos="914400" algn="l"/>
                    <a:tab pos="251936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5</m:t>
                        </m:r>
                      </m:num>
                      <m:den>
                        <m:r>
                          <a:rPr lang="en-US" sz="3200" b="0" i="0" smtClean="0">
                            <a:latin typeface="Cambria Math" panose="02040503050406030204" pitchFamily="18" charset="0"/>
                            <a:cs typeface="Arial" panose="020B0604020202020204" pitchFamily="34" charset="0"/>
                          </a:rPr>
                          <m:t>2</m:t>
                        </m:r>
                        <m:r>
                          <m:rPr>
                            <m:sty m:val="p"/>
                          </m:rPr>
                          <a:rPr lang="en-US" sz="3200" b="0" i="0" smtClean="0">
                            <a:latin typeface="Cambria Math" panose="02040503050406030204" pitchFamily="18" charset="0"/>
                            <a:cs typeface="Arial" panose="020B0604020202020204" pitchFamily="34" charset="0"/>
                          </a:rPr>
                          <m:t>x</m:t>
                        </m:r>
                      </m:den>
                    </m:f>
                  </m:oMath>
                </a14:m>
                <a:r>
                  <a:rPr lang="en-US" sz="3200" dirty="0" smtClean="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7</m:t>
                        </m:r>
                      </m:num>
                      <m:den>
                        <m:r>
                          <a:rPr lang="en-US" sz="3200" b="0" i="0" smtClean="0">
                            <a:latin typeface="Cambria Math" panose="02040503050406030204" pitchFamily="18" charset="0"/>
                            <a:cs typeface="Arial" panose="020B0604020202020204" pitchFamily="34" charset="0"/>
                          </a:rPr>
                          <m:t>3</m:t>
                        </m:r>
                        <m:r>
                          <m:rPr>
                            <m:sty m:val="p"/>
                          </m:rPr>
                          <a:rPr lang="en-US" sz="3200" b="0" i="0" smtClean="0">
                            <a:latin typeface="Cambria Math" panose="02040503050406030204" pitchFamily="18" charset="0"/>
                            <a:cs typeface="Arial" panose="020B0604020202020204" pitchFamily="34" charset="0"/>
                          </a:rPr>
                          <m:t>x</m:t>
                        </m:r>
                      </m:den>
                    </m:f>
                  </m:oMath>
                </a14:m>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3</m:t>
                        </m:r>
                      </m:num>
                      <m:den>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+4</m:t>
                        </m:r>
                      </m:den>
                    </m:f>
                  </m:oMath>
                </a14:m>
                <a:r>
                  <a:rPr lang="en-US" sz="3200" dirty="0" smtClean="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−5</m:t>
                        </m:r>
                      </m:den>
                    </m:f>
                  </m:oMath>
                </a14:m>
                <a:endParaRPr lang="en-US" sz="3200" dirty="0" smtClean="0">
                  <a:latin typeface="Arial" panose="020B0604020202020204" pitchFamily="34" charset="0"/>
                  <a:cs typeface="Arial" panose="020B0604020202020204" pitchFamily="34" charset="0"/>
                </a:endParaRPr>
              </a:p>
              <a:p>
                <a:pPr marL="1198563" lvl="2" indent="-577850">
                  <a:spcAft>
                    <a:spcPts val="0"/>
                  </a:spcAft>
                  <a:buClr>
                    <a:srgbClr val="C00000"/>
                  </a:buClr>
                  <a:buFont typeface="+mj-lt"/>
                  <a:buAutoNum type="alphaLcPeriod" startAt="3"/>
                  <a:tabLst>
                    <a:tab pos="914400" algn="l"/>
                    <a:tab pos="251936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4</m:t>
                        </m:r>
                      </m:num>
                      <m:den>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2</m:t>
                        </m:r>
                        <m:r>
                          <a:rPr lang="en-US" sz="3200" b="0" i="0" smtClean="0">
                            <a:latin typeface="Cambria Math" panose="02040503050406030204" pitchFamily="18" charset="0"/>
                            <a:cs typeface="Arial" panose="020B0604020202020204" pitchFamily="34" charset="0"/>
                          </a:rPr>
                          <m:t> − 7</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+ 6</m:t>
                        </m:r>
                      </m:den>
                    </m:f>
                  </m:oMath>
                </a14:m>
                <a:r>
                  <a:rPr lang="en-US" sz="3200" dirty="0" smtClean="0">
                    <a:latin typeface="Arial" panose="020B0604020202020204" pitchFamily="34" charset="0"/>
                    <a:cs typeface="Arial" panose="020B0604020202020204" pitchFamily="34" charset="0"/>
                  </a:rPr>
                  <a:t> -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2</m:t>
                        </m:r>
                      </m:num>
                      <m:den>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− 1</m:t>
                        </m:r>
                      </m:den>
                    </m:f>
                  </m:oMath>
                </a14:m>
                <a:endParaRPr lang="en-US" sz="3200" dirty="0">
                  <a:latin typeface="Arial" panose="020B0604020202020204" pitchFamily="34" charset="0"/>
                  <a:cs typeface="Arial" panose="020B0604020202020204" pitchFamily="34" charset="0"/>
                </a:endParaRPr>
              </a:p>
              <a:p>
                <a:pPr marL="620713" lvl="1" indent="-620713">
                  <a:spcAft>
                    <a:spcPts val="0"/>
                  </a:spcAft>
                  <a:buClr>
                    <a:srgbClr val="C00000"/>
                  </a:buClr>
                  <a:buFont typeface="+mj-lt"/>
                  <a:buAutoNum type="arabicPeriod" startAt="10"/>
                  <a:tabLst>
                    <a:tab pos="914400" algn="l"/>
                    <a:tab pos="2519363" algn="l"/>
                  </a:tabLst>
                </a:pPr>
                <a:r>
                  <a:rPr lang="en-US" sz="3200" dirty="0" smtClean="0">
                    <a:latin typeface="Arial" panose="020B0604020202020204" pitchFamily="34" charset="0"/>
                    <a:cs typeface="Arial" panose="020B0604020202020204" pitchFamily="34" charset="0"/>
                  </a:rPr>
                  <a:t>Write </a:t>
                </a:r>
                <a:r>
                  <a:rPr lang="en-US" sz="3200" dirty="0">
                    <a:latin typeface="Arial" panose="020B0604020202020204" pitchFamily="34" charset="0"/>
                    <a:cs typeface="Arial" panose="020B0604020202020204" pitchFamily="34" charset="0"/>
                  </a:rPr>
                  <a:t>as a single fraction in its simplest form</a:t>
                </a:r>
                <a:r>
                  <a:rPr lang="en-US" sz="3200" dirty="0" smtClean="0">
                    <a:latin typeface="Arial" panose="020B0604020202020204" pitchFamily="34" charset="0"/>
                    <a:cs typeface="Arial" panose="020B0604020202020204" pitchFamily="34" charset="0"/>
                  </a:rPr>
                  <a:t>.</a:t>
                </a:r>
              </a:p>
              <a:p>
                <a:pPr marL="1077913" lvl="2" indent="-620713">
                  <a:spcAft>
                    <a:spcPts val="0"/>
                  </a:spcAft>
                  <a:buClr>
                    <a:srgbClr val="C00000"/>
                  </a:buClr>
                  <a:buFont typeface="+mj-lt"/>
                  <a:buAutoNum type="alphaLcPeriod"/>
                  <a:tabLst>
                    <a:tab pos="914400" algn="l"/>
                    <a:tab pos="251936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16</m:t>
                        </m:r>
                        <m:r>
                          <m:rPr>
                            <m:sty m:val="p"/>
                          </m:rPr>
                          <a:rPr lang="en-US" sz="3200" b="0" i="0" smtClean="0">
                            <a:latin typeface="Cambria Math" panose="02040503050406030204" pitchFamily="18" charset="0"/>
                            <a:cs typeface="Arial" panose="020B0604020202020204" pitchFamily="34" charset="0"/>
                          </a:rPr>
                          <m:t>x</m:t>
                        </m:r>
                        <m:r>
                          <a:rPr lang="en-US" sz="3200" b="0" i="0" baseline="30000" smtClean="0">
                            <a:latin typeface="Cambria Math" panose="02040503050406030204" pitchFamily="18" charset="0"/>
                            <a:cs typeface="Arial" panose="020B0604020202020204" pitchFamily="34" charset="0"/>
                          </a:rPr>
                          <m:t>3</m:t>
                        </m:r>
                      </m:num>
                      <m:den>
                        <m:r>
                          <a:rPr lang="en-US" sz="3200" b="0" i="0" smtClean="0">
                            <a:latin typeface="Cambria Math" panose="02040503050406030204" pitchFamily="18" charset="0"/>
                            <a:cs typeface="Arial" panose="020B0604020202020204" pitchFamily="34" charset="0"/>
                          </a:rPr>
                          <m:t>21</m:t>
                        </m:r>
                        <m:r>
                          <m:rPr>
                            <m:sty m:val="p"/>
                          </m:rPr>
                          <a:rPr lang="en-US" sz="3200" b="0" i="0" smtClean="0">
                            <a:latin typeface="Cambria Math" panose="02040503050406030204" pitchFamily="18" charset="0"/>
                            <a:cs typeface="Arial" panose="020B0604020202020204" pitchFamily="34" charset="0"/>
                          </a:rPr>
                          <m:t>y</m:t>
                        </m:r>
                        <m:r>
                          <a:rPr lang="en-US" sz="3200" b="0" i="0" baseline="30000" smtClean="0">
                            <a:latin typeface="Cambria Math" panose="02040503050406030204" pitchFamily="18" charset="0"/>
                            <a:cs typeface="Arial" panose="020B0604020202020204" pitchFamily="34" charset="0"/>
                          </a:rPr>
                          <m:t>9</m:t>
                        </m:r>
                      </m:den>
                    </m:f>
                  </m:oMath>
                </a14:m>
                <a:r>
                  <a:rPr lang="en-US" sz="3200" dirty="0" smtClean="0">
                    <a:latin typeface="Arial" panose="020B0604020202020204" pitchFamily="34" charset="0"/>
                    <a:cs typeface="Arial" panose="020B0604020202020204" pitchFamily="34" charset="0"/>
                  </a:rPr>
                  <a:t> x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14</m:t>
                        </m:r>
                        <m:r>
                          <m:rPr>
                            <m:sty m:val="p"/>
                          </m:rPr>
                          <a:rPr lang="en-US" sz="3200" b="0" i="0" smtClean="0">
                            <a:latin typeface="Cambria Math" panose="02040503050406030204" pitchFamily="18" charset="0"/>
                            <a:cs typeface="Arial" panose="020B0604020202020204" pitchFamily="34" charset="0"/>
                          </a:rPr>
                          <m:t>y</m:t>
                        </m:r>
                        <m:r>
                          <a:rPr lang="en-US" sz="3200" b="0" i="0" baseline="30000" smtClean="0">
                            <a:latin typeface="Cambria Math" panose="02040503050406030204" pitchFamily="18" charset="0"/>
                            <a:cs typeface="Arial" panose="020B0604020202020204" pitchFamily="34" charset="0"/>
                          </a:rPr>
                          <m:t>4</m:t>
                        </m:r>
                      </m:num>
                      <m:den>
                        <m:r>
                          <a:rPr lang="en-US" sz="3200" b="0" i="0" smtClean="0">
                            <a:latin typeface="Cambria Math" panose="02040503050406030204" pitchFamily="18" charset="0"/>
                            <a:cs typeface="Arial" panose="020B0604020202020204" pitchFamily="34" charset="0"/>
                          </a:rPr>
                          <m:t>12</m:t>
                        </m:r>
                        <m:r>
                          <m:rPr>
                            <m:sty m:val="p"/>
                          </m:rPr>
                          <a:rPr lang="en-US" sz="3200" b="0" i="0" smtClean="0">
                            <a:latin typeface="Cambria Math" panose="02040503050406030204" pitchFamily="18" charset="0"/>
                            <a:cs typeface="Arial" panose="020B0604020202020204" pitchFamily="34" charset="0"/>
                          </a:rPr>
                          <m:t>x</m:t>
                        </m:r>
                      </m:den>
                    </m:f>
                  </m:oMath>
                </a14:m>
                <a:r>
                  <a:rPr lang="en-US" sz="3200" dirty="0" smtClean="0">
                    <a:latin typeface="Arial" panose="020B0604020202020204" pitchFamily="34" charset="0"/>
                    <a:cs typeface="Arial" panose="020B0604020202020204" pitchFamily="34" charset="0"/>
                  </a:rPr>
                  <a:t>	 </a:t>
                </a:r>
              </a:p>
              <a:p>
                <a:pPr marL="1077913" lvl="2" indent="-620713">
                  <a:spcAft>
                    <a:spcPts val="0"/>
                  </a:spcAft>
                  <a:buClr>
                    <a:srgbClr val="C00000"/>
                  </a:buClr>
                  <a:buFont typeface="+mj-lt"/>
                  <a:buAutoNum type="alphaLcPeriod"/>
                  <a:tabLst>
                    <a:tab pos="914400" algn="l"/>
                    <a:tab pos="2519363" algn="l"/>
                  </a:tabLst>
                </a:pP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2 + 9</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− 10</m:t>
                        </m:r>
                      </m:num>
                      <m:den>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2 + 5</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+ 4</m:t>
                        </m:r>
                      </m:den>
                    </m:f>
                  </m:oMath>
                </a14:m>
                <a:r>
                  <a:rPr lang="en-US" sz="3200" dirty="0" smtClean="0">
                    <a:latin typeface="Arial" panose="020B0604020202020204" pitchFamily="34" charset="0"/>
                    <a:cs typeface="Arial" panose="020B0604020202020204" pitchFamily="34" charset="0"/>
                  </a:rPr>
                  <a:t> </a:t>
                </a:r>
                <a:r>
                  <a:rPr lang="en-US" sz="3200" dirty="0"/>
                  <a:t>÷</a:t>
                </a:r>
                <a:r>
                  <a:rPr lang="en-US" sz="3200" dirty="0" smtClean="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4</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− 4</m:t>
                        </m:r>
                      </m:num>
                      <m:den>
                        <m:r>
                          <a:rPr lang="en-US" sz="3200" b="0" i="0" smtClean="0">
                            <a:latin typeface="Cambria Math" panose="02040503050406030204" pitchFamily="18" charset="0"/>
                            <a:cs typeface="Arial" panose="020B0604020202020204" pitchFamily="34" charset="0"/>
                          </a:rPr>
                          <m:t>3</m:t>
                        </m:r>
                        <m:r>
                          <m:rPr>
                            <m:sty m:val="p"/>
                          </m:rPr>
                          <a:rPr lang="en-US" sz="3200" b="0" i="0" smtClean="0">
                            <a:latin typeface="Cambria Math" panose="02040503050406030204" pitchFamily="18" charset="0"/>
                            <a:cs typeface="Arial" panose="020B0604020202020204" pitchFamily="34" charset="0"/>
                          </a:rPr>
                          <m:t>x</m:t>
                        </m:r>
                        <m:r>
                          <a:rPr lang="en-US" sz="3200" b="0" i="0" smtClean="0">
                            <a:latin typeface="Cambria Math" panose="02040503050406030204" pitchFamily="18" charset="0"/>
                            <a:cs typeface="Arial" panose="020B0604020202020204" pitchFamily="34" charset="0"/>
                          </a:rPr>
                          <m:t> + 12</m:t>
                        </m:r>
                      </m:den>
                    </m:f>
                  </m:oMath>
                </a14:m>
                <a:endParaRPr lang="en-US" sz="3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2947" y="1259461"/>
                <a:ext cx="5275157" cy="5076839"/>
              </a:xfrm>
              <a:prstGeom prst="rect">
                <a:avLst/>
              </a:prstGeom>
              <a:blipFill rotWithShape="0">
                <a:blip r:embed="rId4"/>
                <a:stretch>
                  <a:fillRect l="-2656" t="-1563" r="-4388" b="-841"/>
                </a:stretch>
              </a:blipFill>
            </p:spPr>
            <p:txBody>
              <a:bodyPr/>
              <a:lstStyle/>
              <a:p>
                <a:r>
                  <a:rPr lang="en-US">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08210691"/>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Check-Up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32947" y="1259461"/>
                <a:ext cx="5275157" cy="5364225"/>
              </a:xfrm>
              <a:prstGeom prst="rect">
                <a:avLst/>
              </a:prstGeom>
            </p:spPr>
            <p:txBody>
              <a:bodyPr wrap="square">
                <a:spAutoFit/>
              </a:bodyPr>
              <a:lstStyle/>
              <a:p>
                <a:pPr marL="690563" lvl="1" indent="-690563">
                  <a:spcAft>
                    <a:spcPts val="0"/>
                  </a:spcAft>
                  <a:buClr>
                    <a:srgbClr val="C00000"/>
                  </a:buClr>
                  <a:buFont typeface="+mj-lt"/>
                  <a:buAutoNum type="arabicPeriod" startAt="12"/>
                  <a:tabLst>
                    <a:tab pos="914400" algn="l"/>
                    <a:tab pos="2519363" algn="l"/>
                  </a:tabLst>
                </a:pPr>
                <a:r>
                  <a:rPr lang="en-US" sz="3000" dirty="0" smtClean="0">
                    <a:latin typeface="Arial" panose="020B0604020202020204" pitchFamily="34" charset="0"/>
                    <a:cs typeface="Arial" panose="020B0604020202020204" pitchFamily="34" charset="0"/>
                  </a:rPr>
                  <a:t>Solve the equation </a:t>
                </a:r>
                <a:br>
                  <a:rPr lang="en-US" sz="3000" dirty="0" smtClean="0">
                    <a:latin typeface="Arial" panose="020B0604020202020204" pitchFamily="34" charset="0"/>
                    <a:cs typeface="Arial" panose="020B0604020202020204" pitchFamily="34" charset="0"/>
                  </a:rPr>
                </a:b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2</m:t>
                        </m:r>
                      </m:num>
                      <m:den>
                        <m:r>
                          <m:rPr>
                            <m:sty m:val="p"/>
                          </m:rPr>
                          <a:rPr lang="en-US" sz="300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+ 1</m:t>
                        </m:r>
                      </m:den>
                    </m:f>
                  </m:oMath>
                </a14:m>
                <a:r>
                  <a:rPr lang="en-US" sz="3000" dirty="0">
                    <a:latin typeface="Arial" panose="020B0604020202020204" pitchFamily="34" charset="0"/>
                    <a:cs typeface="Arial" panose="020B0604020202020204" pitchFamily="34" charset="0"/>
                  </a:rPr>
                  <a:t> - </a:t>
                </a:r>
                <a14:m>
                  <m:oMath xmlns:m="http://schemas.openxmlformats.org/officeDocument/2006/math">
                    <m:f>
                      <m:fPr>
                        <m:ctrlPr>
                          <a:rPr lang="en-US" sz="3000" i="1">
                            <a:latin typeface="Cambria Math" panose="02040503050406030204" pitchFamily="18" charset="0"/>
                            <a:cs typeface="Arial" panose="020B0604020202020204" pitchFamily="34" charset="0"/>
                          </a:rPr>
                        </m:ctrlPr>
                      </m:fPr>
                      <m:num>
                        <m:r>
                          <a:rPr lang="en-US" sz="3000" b="0" i="0" smtClean="0">
                            <a:latin typeface="Cambria Math" panose="02040503050406030204" pitchFamily="18" charset="0"/>
                            <a:cs typeface="Arial" panose="020B0604020202020204" pitchFamily="34" charset="0"/>
                          </a:rPr>
                          <m:t>1</m:t>
                        </m:r>
                      </m:num>
                      <m:den>
                        <m:r>
                          <m:rPr>
                            <m:sty m:val="p"/>
                          </m:rPr>
                          <a:rPr lang="en-US" sz="3000">
                            <a:latin typeface="Cambria Math" panose="02040503050406030204" pitchFamily="18" charset="0"/>
                            <a:cs typeface="Arial" panose="020B0604020202020204" pitchFamily="34" charset="0"/>
                          </a:rPr>
                          <m:t>x</m:t>
                        </m:r>
                        <m:r>
                          <a:rPr lang="en-US" sz="3000" b="0" i="0" smtClean="0">
                            <a:latin typeface="Cambria Math" panose="02040503050406030204" pitchFamily="18" charset="0"/>
                            <a:cs typeface="Arial" panose="020B0604020202020204" pitchFamily="34" charset="0"/>
                          </a:rPr>
                          <m:t> + 2</m:t>
                        </m:r>
                      </m:den>
                    </m:f>
                  </m:oMath>
                </a14:m>
                <a:r>
                  <a:rPr lang="en-US" sz="3000" dirty="0" smtClean="0">
                    <a:latin typeface="Arial" panose="020B0604020202020204" pitchFamily="34" charset="0"/>
                    <a:cs typeface="Arial" panose="020B0604020202020204" pitchFamily="34" charset="0"/>
                  </a:rPr>
                  <a:t> = 1</a:t>
                </a:r>
                <a:endParaRPr lang="en-US" sz="3000" dirty="0">
                  <a:latin typeface="Arial" panose="020B0604020202020204" pitchFamily="34" charset="0"/>
                  <a:cs typeface="Arial" panose="020B0604020202020204" pitchFamily="34" charset="0"/>
                </a:endParaRPr>
              </a:p>
              <a:p>
                <a:pPr marL="0" lvl="1">
                  <a:spcAft>
                    <a:spcPts val="0"/>
                  </a:spcAft>
                  <a:buClr>
                    <a:srgbClr val="C00000"/>
                  </a:buClr>
                  <a:tabLst>
                    <a:tab pos="914400" algn="l"/>
                    <a:tab pos="2519363" algn="l"/>
                  </a:tabLst>
                </a:pPr>
                <a:r>
                  <a:rPr lang="en-US" sz="3000" b="1" dirty="0">
                    <a:solidFill>
                      <a:srgbClr val="0070C0"/>
                    </a:solidFill>
                    <a:latin typeface="Arial" panose="020B0604020202020204" pitchFamily="34" charset="0"/>
                    <a:cs typeface="Arial" panose="020B0604020202020204" pitchFamily="34" charset="0"/>
                  </a:rPr>
                  <a:t>Proof</a:t>
                </a:r>
              </a:p>
              <a:p>
                <a:pPr marL="690563" lvl="1" indent="-690563">
                  <a:spcAft>
                    <a:spcPts val="0"/>
                  </a:spcAft>
                  <a:buClr>
                    <a:srgbClr val="C00000"/>
                  </a:buClr>
                  <a:buFont typeface="+mj-lt"/>
                  <a:buAutoNum type="arabicPeriod" startAt="13"/>
                  <a:tabLst>
                    <a:tab pos="914400" algn="l"/>
                    <a:tab pos="2519363" algn="l"/>
                  </a:tabLst>
                </a:pPr>
                <a:r>
                  <a:rPr lang="en-US" sz="3000" b="1" dirty="0" smtClean="0">
                    <a:solidFill>
                      <a:srgbClr val="C00000"/>
                    </a:solidFill>
                    <a:latin typeface="Arial" panose="020B0604020202020204" pitchFamily="34" charset="0"/>
                    <a:cs typeface="Arial" panose="020B0604020202020204" pitchFamily="34" charset="0"/>
                  </a:rPr>
                  <a:t>Communication </a:t>
                </a:r>
                <a:r>
                  <a:rPr lang="en-US" sz="3000" dirty="0">
                    <a:latin typeface="Arial" panose="020B0604020202020204" pitchFamily="34" charset="0"/>
                    <a:cs typeface="Arial" panose="020B0604020202020204" pitchFamily="34" charset="0"/>
                  </a:rPr>
                  <a:t>Show that </a:t>
                </a:r>
                <a:r>
                  <a:rPr lang="en-US" sz="3000" dirty="0" smtClean="0">
                    <a:latin typeface="Arial" panose="020B0604020202020204" pitchFamily="34" charset="0"/>
                    <a:cs typeface="Arial" panose="020B0604020202020204" pitchFamily="34" charset="0"/>
                  </a:rPr>
                  <a:t>23 </a:t>
                </a:r>
                <a:r>
                  <a:rPr lang="en-US" sz="3000" dirty="0">
                    <a:latin typeface="Arial" panose="020B0604020202020204" pitchFamily="34" charset="0"/>
                    <a:cs typeface="Arial" panose="020B0604020202020204" pitchFamily="34" charset="0"/>
                  </a:rPr>
                  <a:t>- (</a:t>
                </a:r>
                <a:r>
                  <a:rPr lang="en-US" sz="3000" i="1" dirty="0">
                    <a:latin typeface="Arial" panose="020B0604020202020204" pitchFamily="34" charset="0"/>
                    <a:cs typeface="Arial" panose="020B0604020202020204" pitchFamily="34" charset="0"/>
                  </a:rPr>
                  <a:t>x</a:t>
                </a:r>
                <a:r>
                  <a:rPr lang="en-US" sz="3000" dirty="0">
                    <a:latin typeface="Arial" panose="020B0604020202020204" pitchFamily="34" charset="0"/>
                    <a:cs typeface="Arial" panose="020B0604020202020204" pitchFamily="34" charset="0"/>
                  </a:rPr>
                  <a:t> + </a:t>
                </a:r>
                <a:r>
                  <a:rPr lang="en-US" sz="3000" dirty="0" smtClean="0">
                    <a:latin typeface="Arial" panose="020B0604020202020204" pitchFamily="34" charset="0"/>
                    <a:cs typeface="Arial" panose="020B0604020202020204" pitchFamily="34" charset="0"/>
                  </a:rPr>
                  <a:t>1)</a:t>
                </a:r>
                <a:r>
                  <a:rPr lang="en-US" sz="3000" baseline="30000" dirty="0" smtClean="0">
                    <a:latin typeface="Arial" panose="020B0604020202020204" pitchFamily="34" charset="0"/>
                    <a:cs typeface="Arial" panose="020B0604020202020204" pitchFamily="34" charset="0"/>
                  </a:rPr>
                  <a:t>2</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 (6 + </a:t>
                </a:r>
                <a:r>
                  <a:rPr lang="en-US" sz="3000" i="1" dirty="0">
                    <a:latin typeface="Arial" panose="020B0604020202020204" pitchFamily="34" charset="0"/>
                    <a:cs typeface="Arial" panose="020B0604020202020204" pitchFamily="34" charset="0"/>
                  </a:rPr>
                  <a:t>x</a:t>
                </a:r>
                <a:r>
                  <a:rPr lang="en-US" sz="3000" dirty="0">
                    <a:latin typeface="Arial" panose="020B0604020202020204" pitchFamily="34" charset="0"/>
                    <a:cs typeface="Arial" panose="020B0604020202020204" pitchFamily="34" charset="0"/>
                  </a:rPr>
                  <a:t>)(4 - </a:t>
                </a:r>
                <a:r>
                  <a:rPr lang="en-US" sz="3000" i="1" dirty="0">
                    <a:latin typeface="Arial" panose="020B0604020202020204" pitchFamily="34" charset="0"/>
                    <a:cs typeface="Arial" panose="020B0604020202020204" pitchFamily="34" charset="0"/>
                  </a:rPr>
                  <a:t>x</a:t>
                </a:r>
                <a:r>
                  <a:rPr lang="en-US" sz="3000" dirty="0">
                    <a:latin typeface="Arial" panose="020B0604020202020204" pitchFamily="34" charset="0"/>
                    <a:cs typeface="Arial" panose="020B0604020202020204" pitchFamily="34" charset="0"/>
                  </a:rPr>
                  <a:t>)</a:t>
                </a:r>
              </a:p>
              <a:p>
                <a:pPr marL="690563" lvl="1" indent="-690563">
                  <a:spcAft>
                    <a:spcPts val="0"/>
                  </a:spcAft>
                  <a:buClr>
                    <a:srgbClr val="C00000"/>
                  </a:buClr>
                  <a:buFont typeface="+mj-lt"/>
                  <a:buAutoNum type="arabicPeriod" startAt="13"/>
                  <a:tabLst>
                    <a:tab pos="914400" algn="l"/>
                    <a:tab pos="2519363" algn="l"/>
                  </a:tabLst>
                </a:pPr>
                <a:r>
                  <a:rPr lang="en-US" sz="3000" b="1" dirty="0" smtClean="0">
                    <a:solidFill>
                      <a:srgbClr val="C00000"/>
                    </a:solidFill>
                    <a:latin typeface="Arial" panose="020B0604020202020204" pitchFamily="34" charset="0"/>
                    <a:cs typeface="Arial" panose="020B0604020202020204" pitchFamily="34" charset="0"/>
                  </a:rPr>
                  <a:t>Communication </a:t>
                </a:r>
                <a:r>
                  <a:rPr lang="en-US" sz="3000" b="1" dirty="0">
                    <a:solidFill>
                      <a:srgbClr val="C00000"/>
                    </a:solidFill>
                    <a:latin typeface="Arial" panose="020B0604020202020204" pitchFamily="34" charset="0"/>
                    <a:cs typeface="Arial" panose="020B0604020202020204" pitchFamily="34" charset="0"/>
                  </a:rPr>
                  <a:t>/ Reasoning</a:t>
                </a:r>
                <a:r>
                  <a:rPr lang="en-US" sz="3000" dirty="0">
                    <a:latin typeface="Arial" panose="020B0604020202020204" pitchFamily="34" charset="0"/>
                    <a:cs typeface="Arial" panose="020B0604020202020204" pitchFamily="34" charset="0"/>
                  </a:rPr>
                  <a:t> Prove that this statement is not true: </a:t>
                </a:r>
                <a:r>
                  <a:rPr lang="en-US" sz="3000" dirty="0" smtClean="0">
                    <a:latin typeface="Arial" panose="020B0604020202020204" pitchFamily="34" charset="0"/>
                    <a:cs typeface="Arial" panose="020B0604020202020204" pitchFamily="34" charset="0"/>
                  </a:rPr>
                  <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sum of two cubed numbers is always odd.</a:t>
                </a:r>
              </a:p>
            </p:txBody>
          </p:sp>
        </mc:Choice>
        <mc:Fallback xmlns="">
          <p:sp>
            <p:nvSpPr>
              <p:cNvPr id="3" name="Rectangle 2"/>
              <p:cNvSpPr>
                <a:spLocks noRot="1" noChangeAspect="1" noMove="1" noResize="1" noEditPoints="1" noAdjustHandles="1" noChangeArrowheads="1" noChangeShapeType="1" noTextEdit="1"/>
              </p:cNvSpPr>
              <p:nvPr/>
            </p:nvSpPr>
            <p:spPr>
              <a:xfrm>
                <a:off x="232947" y="1259461"/>
                <a:ext cx="5275157" cy="5364225"/>
              </a:xfrm>
              <a:prstGeom prst="rect">
                <a:avLst/>
              </a:prstGeom>
              <a:blipFill rotWithShape="0">
                <a:blip r:embed="rId4"/>
                <a:stretch>
                  <a:fillRect l="-2656" t="-1477" r="-1848" b="-2500"/>
                </a:stretch>
              </a:blipFill>
            </p:spPr>
            <p:txBody>
              <a:bodyPr/>
              <a:lstStyle/>
              <a:p>
                <a:r>
                  <a:rPr lang="en-US">
                    <a:noFill/>
                  </a:rPr>
                  <a:t> </a:t>
                </a:r>
              </a:p>
            </p:txBody>
          </p:sp>
        </mc:Fallback>
      </mc:AlternateContent>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3068960"/>
            <a:ext cx="548640" cy="54864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4329543"/>
            <a:ext cx="548640" cy="537090"/>
          </a:xfrm>
          <a:prstGeom prst="rect">
            <a:avLst/>
          </a:prstGeom>
        </p:spPr>
      </p:pic>
    </p:spTree>
    <p:extLst>
      <p:ext uri="{BB962C8B-B14F-4D97-AF65-F5344CB8AC3E}">
        <p14:creationId xmlns:p14="http://schemas.microsoft.com/office/powerpoint/2010/main" val="734070281"/>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17 </a:t>
            </a:r>
            <a:r>
              <a:rPr lang="en-GB" sz="4000" dirty="0"/>
              <a:t>– </a:t>
            </a:r>
            <a:r>
              <a:rPr lang="en-GB" sz="4000" dirty="0" smtClean="0"/>
              <a:t>Check-Up</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549</a:t>
            </a:r>
            <a:endParaRPr lang="en-GB" sz="1400" b="1" dirty="0">
              <a:latin typeface="Calibri" panose="020F0502020204030204" pitchFamily="34" charset="0"/>
            </a:endParaRPr>
          </a:p>
        </p:txBody>
      </p:sp>
      <p:sp>
        <p:nvSpPr>
          <p:cNvPr id="3" name="Rectangle 2"/>
          <p:cNvSpPr/>
          <p:nvPr/>
        </p:nvSpPr>
        <p:spPr>
          <a:xfrm>
            <a:off x="232947" y="1196752"/>
            <a:ext cx="5275157" cy="5509200"/>
          </a:xfrm>
          <a:prstGeom prst="rect">
            <a:avLst/>
          </a:prstGeom>
        </p:spPr>
        <p:txBody>
          <a:bodyPr wrap="square">
            <a:spAutoFit/>
          </a:bodyPr>
          <a:lstStyle/>
          <a:p>
            <a:pPr marL="620713" lvl="1" indent="-620713">
              <a:spcAft>
                <a:spcPts val="0"/>
              </a:spcAft>
              <a:buClr>
                <a:srgbClr val="C00000"/>
              </a:buClr>
              <a:buFont typeface="+mj-lt"/>
              <a:buAutoNum type="arabicPeriod" startAt="15"/>
              <a:tabLst>
                <a:tab pos="914400" algn="l"/>
                <a:tab pos="2519363" algn="l"/>
              </a:tabLst>
            </a:pPr>
            <a:r>
              <a:rPr lang="en-US" sz="2200" dirty="0" smtClean="0">
                <a:latin typeface="Arial" panose="020B0604020202020204" pitchFamily="34" charset="0"/>
                <a:cs typeface="Arial" panose="020B0604020202020204" pitchFamily="34" charset="0"/>
              </a:rPr>
              <a:t>How sure are you of your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answers? Were you mostly </a:t>
            </a:r>
          </a:p>
          <a:p>
            <a:pPr marL="620713" lvl="2">
              <a:spcAft>
                <a:spcPts val="0"/>
              </a:spcAft>
              <a:buClr>
                <a:srgbClr val="C00000"/>
              </a:buClr>
              <a:tabLst>
                <a:tab pos="914400" algn="l"/>
                <a:tab pos="2967038" algn="l"/>
              </a:tabLst>
            </a:pPr>
            <a:r>
              <a:rPr lang="en-US" sz="2200" dirty="0" smtClean="0">
                <a:latin typeface="Arial" panose="020B0604020202020204" pitchFamily="34" charset="0"/>
                <a:cs typeface="Arial" panose="020B0604020202020204" pitchFamily="34" charset="0"/>
              </a:rPr>
              <a:t>Just guessing 	</a:t>
            </a:r>
            <a:r>
              <a:rPr lang="en-US" sz="22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a:t>
            </a:r>
          </a:p>
          <a:p>
            <a:pPr marL="620713" lvl="2">
              <a:spcAft>
                <a:spcPts val="0"/>
              </a:spcAft>
              <a:buClr>
                <a:srgbClr val="C00000"/>
              </a:buClr>
              <a:tabLst>
                <a:tab pos="914400" algn="l"/>
                <a:tab pos="2967038" algn="l"/>
              </a:tabLst>
            </a:pPr>
            <a:r>
              <a:rPr lang="en-US" sz="2200" dirty="0" smtClean="0">
                <a:latin typeface="Arial" panose="020B0604020202020204" pitchFamily="34" charset="0"/>
                <a:cs typeface="Arial" panose="020B0604020202020204" pitchFamily="34" charset="0"/>
              </a:rPr>
              <a:t>Feeling doubtful 	</a:t>
            </a:r>
            <a:r>
              <a:rPr lang="en-US" sz="2200" b="1"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US" sz="2200" b="1" dirty="0" smtClean="0">
              <a:solidFill>
                <a:srgbClr val="FF0000"/>
              </a:solidFill>
              <a:latin typeface="Arial" panose="020B0604020202020204" pitchFamily="34" charset="0"/>
              <a:cs typeface="Arial" panose="020B0604020202020204" pitchFamily="34" charset="0"/>
            </a:endParaRPr>
          </a:p>
          <a:p>
            <a:pPr marL="620713" lvl="2">
              <a:spcAft>
                <a:spcPts val="0"/>
              </a:spcAft>
              <a:buClr>
                <a:srgbClr val="C00000"/>
              </a:buClr>
              <a:tabLst>
                <a:tab pos="914400" algn="l"/>
                <a:tab pos="2967038" algn="l"/>
              </a:tabLst>
            </a:pPr>
            <a:r>
              <a:rPr lang="en-US" sz="2200" dirty="0" smtClean="0">
                <a:latin typeface="Arial" panose="020B0604020202020204" pitchFamily="34" charset="0"/>
                <a:cs typeface="Arial" panose="020B0604020202020204" pitchFamily="34" charset="0"/>
              </a:rPr>
              <a:t>Confident	</a:t>
            </a:r>
            <a:r>
              <a:rPr lang="en-US" sz="22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200" dirty="0">
                <a:latin typeface="Arial" panose="020B0604020202020204" pitchFamily="34" charset="0"/>
                <a:cs typeface="Arial" panose="020B0604020202020204" pitchFamily="34" charset="0"/>
                <a:sym typeface="Wingdings" panose="05000000000000000000" pitchFamily="2" charset="2"/>
              </a:rPr>
              <a:t/>
            </a:r>
            <a:br>
              <a:rPr lang="en-US" sz="2200" dirty="0">
                <a:latin typeface="Arial" panose="020B0604020202020204" pitchFamily="34" charset="0"/>
                <a:cs typeface="Arial" panose="020B0604020202020204" pitchFamily="34" charset="0"/>
                <a:sym typeface="Wingdings" panose="05000000000000000000" pitchFamily="2" charset="2"/>
              </a:rPr>
            </a:b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next? Use your results to decide whether to strengthen or extend your learning.</a:t>
            </a:r>
          </a:p>
          <a:p>
            <a:pPr marL="0" lvl="1">
              <a:spcAft>
                <a:spcPts val="0"/>
              </a:spcAft>
              <a:buClr>
                <a:srgbClr val="C00000"/>
              </a:buClr>
              <a:tabLst>
                <a:tab pos="914400" algn="l"/>
                <a:tab pos="2519363" algn="l"/>
              </a:tabLst>
            </a:pPr>
            <a:r>
              <a:rPr lang="en-US" sz="2200" b="1" dirty="0" smtClean="0">
                <a:solidFill>
                  <a:srgbClr val="002060"/>
                </a:solidFill>
                <a:latin typeface="Arial" panose="020B0604020202020204" pitchFamily="34" charset="0"/>
                <a:cs typeface="Arial" panose="020B0604020202020204" pitchFamily="34" charset="0"/>
              </a:rPr>
              <a:t>* </a:t>
            </a:r>
            <a:r>
              <a:rPr lang="en-US" sz="2200" b="1" dirty="0">
                <a:solidFill>
                  <a:srgbClr val="002060"/>
                </a:solidFill>
                <a:latin typeface="Arial" panose="020B0604020202020204" pitchFamily="34" charset="0"/>
                <a:cs typeface="Arial" panose="020B0604020202020204" pitchFamily="34" charset="0"/>
              </a:rPr>
              <a:t>Challenge</a:t>
            </a:r>
          </a:p>
          <a:p>
            <a:pPr marL="620713" lvl="1" indent="-620713">
              <a:spcAft>
                <a:spcPts val="0"/>
              </a:spcAft>
              <a:buClr>
                <a:srgbClr val="C00000"/>
              </a:buClr>
              <a:buFont typeface="+mj-lt"/>
              <a:buAutoNum type="arabicPeriod" startAt="16"/>
              <a:tabLst>
                <a:tab pos="914400" algn="l"/>
                <a:tab pos="2519363" algn="l"/>
              </a:tabLst>
            </a:pPr>
            <a:r>
              <a:rPr lang="en-US" sz="2200" dirty="0" smtClean="0">
                <a:latin typeface="Arial" panose="020B0604020202020204" pitchFamily="34" charset="0"/>
                <a:cs typeface="Arial" panose="020B0604020202020204" pitchFamily="34" charset="0"/>
              </a:rPr>
              <a:t>Prove </a:t>
            </a:r>
            <a:r>
              <a:rPr lang="en-US" sz="2200" dirty="0">
                <a:latin typeface="Arial" panose="020B0604020202020204" pitchFamily="34" charset="0"/>
                <a:cs typeface="Arial" panose="020B0604020202020204" pitchFamily="34" charset="0"/>
              </a:rPr>
              <a:t>that</a:t>
            </a:r>
          </a:p>
          <a:p>
            <a:pPr marL="1035050" lvl="2" indent="-414338">
              <a:spcAft>
                <a:spcPts val="0"/>
              </a:spcAft>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the sum </a:t>
            </a:r>
            <a:r>
              <a:rPr lang="en-US" sz="2200" dirty="0">
                <a:latin typeface="Arial" panose="020B0604020202020204" pitchFamily="34" charset="0"/>
                <a:cs typeface="Arial" panose="020B0604020202020204" pitchFamily="34" charset="0"/>
              </a:rPr>
              <a:t>of two consecutive </a:t>
            </a:r>
            <a:r>
              <a:rPr lang="en-US" sz="2200" dirty="0" smtClean="0">
                <a:latin typeface="Arial" panose="020B0604020202020204" pitchFamily="34" charset="0"/>
                <a:cs typeface="Arial" panose="020B0604020202020204" pitchFamily="34" charset="0"/>
              </a:rPr>
              <a:t>odd </a:t>
            </a:r>
            <a:r>
              <a:rPr lang="en-US" sz="2200" dirty="0">
                <a:latin typeface="Arial" panose="020B0604020202020204" pitchFamily="34" charset="0"/>
                <a:cs typeface="Arial" panose="020B0604020202020204" pitchFamily="34" charset="0"/>
              </a:rPr>
              <a:t>numbers is a multiple of 4 </a:t>
            </a:r>
            <a:endParaRPr lang="en-US" sz="2200" dirty="0" smtClean="0">
              <a:latin typeface="Arial" panose="020B0604020202020204" pitchFamily="34" charset="0"/>
              <a:cs typeface="Arial" panose="020B0604020202020204" pitchFamily="34" charset="0"/>
            </a:endParaRPr>
          </a:p>
          <a:p>
            <a:pPr marL="1035050" lvl="2" indent="-414338">
              <a:spcAft>
                <a:spcPts val="0"/>
              </a:spcAft>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sum of three consecutive even numbers is a multiple of 6 </a:t>
            </a:r>
            <a:endParaRPr lang="en-US" sz="2200" dirty="0" smtClean="0">
              <a:latin typeface="Arial" panose="020B0604020202020204" pitchFamily="34" charset="0"/>
              <a:cs typeface="Arial" panose="020B0604020202020204" pitchFamily="34" charset="0"/>
            </a:endParaRPr>
          </a:p>
          <a:p>
            <a:pPr marL="1035050" lvl="2" indent="-414338">
              <a:spcAft>
                <a:spcPts val="0"/>
              </a:spcAft>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sum of four consecutive odd numbers is a multiple of 8.</a:t>
            </a:r>
          </a:p>
        </p:txBody>
      </p:sp>
      <p:sp>
        <p:nvSpPr>
          <p:cNvPr id="9" name="Rectangle 8"/>
          <p:cNvSpPr/>
          <p:nvPr/>
        </p:nvSpPr>
        <p:spPr>
          <a:xfrm flipH="1">
            <a:off x="5569519" y="1196752"/>
            <a:ext cx="3178945" cy="156966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Q16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Let 2</a:t>
            </a:r>
            <a:r>
              <a:rPr lang="en-US" sz="2400" i="1" dirty="0">
                <a:solidFill>
                  <a:schemeClr val="tx1"/>
                </a:solidFill>
                <a:latin typeface="Arial" panose="020B0604020202020204" pitchFamily="34" charset="0"/>
                <a:cs typeface="Arial" panose="020B0604020202020204" pitchFamily="34" charset="0"/>
              </a:rPr>
              <a:t>n</a:t>
            </a:r>
            <a:r>
              <a:rPr lang="en-US" sz="2400" dirty="0">
                <a:solidFill>
                  <a:schemeClr val="tx1"/>
                </a:solidFill>
                <a:latin typeface="Arial" panose="020B0604020202020204" pitchFamily="34" charset="0"/>
                <a:cs typeface="Arial" panose="020B0604020202020204" pitchFamily="34" charset="0"/>
              </a:rPr>
              <a:t> be any even number and </a:t>
            </a:r>
            <a:r>
              <a:rPr lang="en-US" sz="2400" dirty="0" smtClean="0">
                <a:solidFill>
                  <a:schemeClr val="tx1"/>
                </a:solidFill>
                <a:latin typeface="Arial" panose="020B0604020202020204" pitchFamily="34" charset="0"/>
                <a:cs typeface="Arial" panose="020B0604020202020204" pitchFamily="34" charset="0"/>
              </a:rPr>
              <a:t>2</a:t>
            </a:r>
            <a:r>
              <a:rPr lang="en-US" sz="2400" i="1" dirty="0" smtClean="0">
                <a:solidFill>
                  <a:schemeClr val="tx1"/>
                </a:solidFill>
                <a:latin typeface="Arial" panose="020B0604020202020204" pitchFamily="34" charset="0"/>
                <a:cs typeface="Arial" panose="020B0604020202020204" pitchFamily="34" charset="0"/>
              </a:rPr>
              <a:t>n</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+ 1 be any odd number.</a:t>
            </a:r>
          </a:p>
        </p:txBody>
      </p:sp>
      <p:sp>
        <p:nvSpPr>
          <p:cNvPr id="10" name="Flowchart: Delay 9"/>
          <p:cNvSpPr/>
          <p:nvPr/>
        </p:nvSpPr>
        <p:spPr>
          <a:xfrm flipH="1">
            <a:off x="5215019" y="1192937"/>
            <a:ext cx="365093" cy="2812127"/>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560850"/>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schemas.microsoft.com/office/2006/documentManagement/types"/>
    <ds:schemaRef ds:uri="http://purl.org/dc/terms/"/>
    <ds:schemaRef ds:uri="http://schemas.microsoft.com/office/2006/metadata/properties"/>
    <ds:schemaRef ds:uri="http://www.w3.org/XML/1998/namespace"/>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156439</TotalTime>
  <Words>5988</Words>
  <Application>Microsoft Office PowerPoint</Application>
  <PresentationFormat>On-screen Show (4:3)</PresentationFormat>
  <Paragraphs>1447</Paragraphs>
  <Slides>135</Slides>
  <Notes>135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135</vt:i4>
      </vt:variant>
    </vt:vector>
  </HeadingPairs>
  <TitlesOfParts>
    <vt:vector size="149" baseType="lpstr">
      <vt:lpstr>Arial</vt:lpstr>
      <vt:lpstr>Arial</vt:lpstr>
      <vt:lpstr>Calibri</vt:lpstr>
      <vt:lpstr>Cambria Math</vt:lpstr>
      <vt:lpstr>Comic Sans MS</vt:lpstr>
      <vt:lpstr>Courier New</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17 – Prior Knowledge Check</vt:lpstr>
      <vt:lpstr>17 – Prior Knowledge Check</vt:lpstr>
      <vt:lpstr>17 – Prior Knowledge Check</vt:lpstr>
      <vt:lpstr>17 – Prior Knowledge Check</vt:lpstr>
      <vt:lpstr>17 – Prior Knowledge Check</vt:lpstr>
      <vt:lpstr>17.1 – Rearranging Formulae</vt:lpstr>
      <vt:lpstr>17.1 – Rearranging Formulae</vt:lpstr>
      <vt:lpstr>17.1 – Rearranging Formulae</vt:lpstr>
      <vt:lpstr>17.1 – Rearranging Formulae</vt:lpstr>
      <vt:lpstr>17.1 – Rearranging Formulae</vt:lpstr>
      <vt:lpstr>17.1 – Rearranging Formulae</vt:lpstr>
      <vt:lpstr>17.1 – Rearranging Formulae</vt:lpstr>
      <vt:lpstr>17.1 – Rearranging Formulae</vt:lpstr>
      <vt:lpstr>17.2 – Algebraic Fractions</vt:lpstr>
      <vt:lpstr>17.2 – Algebraic Fractions</vt:lpstr>
      <vt:lpstr>17.2 – Algebraic Fractions</vt:lpstr>
      <vt:lpstr>17.2 – Algebraic Fractions</vt:lpstr>
      <vt:lpstr>17.2 – Algebraic Fractions</vt:lpstr>
      <vt:lpstr>17.2 – Algebraic Fractions</vt:lpstr>
      <vt:lpstr>17.2 – Algebraic Fractions</vt:lpstr>
      <vt:lpstr>17.2 – Algebraic Fractions</vt:lpstr>
      <vt:lpstr>17.2 – Algebraic Fractions</vt:lpstr>
      <vt:lpstr>17.2 –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17.3 - Simplifying Algebraic Fractions</vt:lpstr>
      <vt:lpstr>17.4 - More Algebraic Fractions</vt:lpstr>
      <vt:lpstr>17.4 – More Algebraic Fractions</vt:lpstr>
      <vt:lpstr>17.4 – More Algebraic Fractions</vt:lpstr>
      <vt:lpstr>17.4 – More Algebraic Fractions</vt:lpstr>
      <vt:lpstr>17.4 – More Algebraic Fractions</vt:lpstr>
      <vt:lpstr>17.4 – More Algebraic Fractions</vt:lpstr>
      <vt:lpstr>17.4 – More Algebraic Fractions</vt:lpstr>
      <vt:lpstr>17.4 – More Algebraic Fractions</vt:lpstr>
      <vt:lpstr>17.4 – More Algebraic Fractions</vt:lpstr>
      <vt:lpstr>17.4 – More Algebraic Fractions</vt:lpstr>
      <vt:lpstr>17.5 - SURDS</vt:lpstr>
      <vt:lpstr>17.5 – Surds</vt:lpstr>
      <vt:lpstr>17.5 – Surds</vt:lpstr>
      <vt:lpstr>17.5 – Surds</vt:lpstr>
      <vt:lpstr>17.5 – Surds</vt:lpstr>
      <vt:lpstr>17.5 – Surds</vt:lpstr>
      <vt:lpstr>17.5 – Surds</vt:lpstr>
      <vt:lpstr>17.5 – Surds</vt:lpstr>
      <vt:lpstr>17.5 – Surds</vt:lpstr>
      <vt:lpstr>17.5 – Surds</vt:lpstr>
      <vt:lpstr>17.6 – Solving Algebraic Fraction Equations</vt:lpstr>
      <vt:lpstr>17.6 – Solving Algebraic Fraction Equations</vt:lpstr>
      <vt:lpstr>17.6 – Solving Algebraic Fraction Equations</vt:lpstr>
      <vt:lpstr>17.6 – Solving Algebraic Fraction Equations</vt:lpstr>
      <vt:lpstr>17.6 – Solving Algebraic Fraction Equations</vt:lpstr>
      <vt:lpstr>17.6 – Solving Algebraic Fraction Equations</vt:lpstr>
      <vt:lpstr>17.6 – Solving Algebraic Fraction Equations</vt:lpstr>
      <vt:lpstr>17.6 – Solving Algebraic Fraction Equations</vt:lpstr>
      <vt:lpstr>17.7 – Functions</vt:lpstr>
      <vt:lpstr>17.7 – Functions</vt:lpstr>
      <vt:lpstr>17.7 – Functions</vt:lpstr>
      <vt:lpstr>17.7 – Functions</vt:lpstr>
      <vt:lpstr>17.7 – Functions</vt:lpstr>
      <vt:lpstr>17.7 – Functions</vt:lpstr>
      <vt:lpstr>17.7 – Functions</vt:lpstr>
      <vt:lpstr>17.7 – Functions</vt:lpstr>
      <vt:lpstr>17.7 – Functions</vt:lpstr>
      <vt:lpstr>17.7 – Functions</vt:lpstr>
      <vt:lpstr>17.7 – Functions</vt:lpstr>
      <vt:lpstr>17.7 – Functions</vt:lpstr>
      <vt:lpstr>17.8 – Proof</vt:lpstr>
      <vt:lpstr>17.8 – Proof</vt:lpstr>
      <vt:lpstr>17.8 – Proof</vt:lpstr>
      <vt:lpstr>17.8 – Proof</vt:lpstr>
      <vt:lpstr>17.8 – Proof</vt:lpstr>
      <vt:lpstr>17.8 – Proof</vt:lpstr>
      <vt:lpstr>17.8 – Proof</vt:lpstr>
      <vt:lpstr>17.8 – Proof</vt:lpstr>
      <vt:lpstr>17.8 – Proof</vt:lpstr>
      <vt:lpstr>17.8 – Proof</vt:lpstr>
      <vt:lpstr>17.8 – Proof</vt:lpstr>
      <vt:lpstr>17.8 – Proof</vt:lpstr>
      <vt:lpstr>17.8 – Proof</vt:lpstr>
      <vt:lpstr>17.8 – Proof</vt:lpstr>
      <vt:lpstr>17.8 – Proof</vt:lpstr>
      <vt:lpstr>17 – Check-Up</vt:lpstr>
      <vt:lpstr>17 – Check-Up</vt:lpstr>
      <vt:lpstr>17 – Check-Up</vt:lpstr>
      <vt:lpstr>17 – Check-Up</vt:lpstr>
      <vt:lpstr>17 – Check-Up</vt:lpstr>
      <vt:lpstr>17 – Check-Up</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Strengthen</vt:lpstr>
      <vt:lpstr>17 – Extend</vt:lpstr>
      <vt:lpstr>17 – Extend</vt:lpstr>
      <vt:lpstr>17 – Extend</vt:lpstr>
      <vt:lpstr>17 – Extend</vt:lpstr>
      <vt:lpstr>17 – Extend</vt:lpstr>
      <vt:lpstr>17 – Extend</vt:lpstr>
      <vt:lpstr>17 – Extend</vt:lpstr>
      <vt:lpstr>17 – Knowledge Check</vt:lpstr>
      <vt:lpstr>17 – Knowledge Check</vt:lpstr>
      <vt:lpstr>17 – Knowledge Check</vt:lpstr>
      <vt:lpstr>17 – Unit Test</vt:lpstr>
      <vt:lpstr>17 – Unit Test</vt:lpstr>
      <vt:lpstr>17 – Unit Test</vt:lpstr>
      <vt:lpstr>17 – Unit Test</vt:lpstr>
      <vt:lpstr>17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9</dc:title>
  <dc:subject>Travel and Tourism</dc:subject>
  <dc:creator>Enderoth</dc:creator>
  <cp:keywords>2</cp:keywords>
  <cp:lastModifiedBy>Enderoth</cp:lastModifiedBy>
  <cp:revision>4466</cp:revision>
  <cp:lastPrinted>2014-01-22T18:25:48Z</cp:lastPrinted>
  <dcterms:created xsi:type="dcterms:W3CDTF">2008-03-12T11:01:44Z</dcterms:created>
  <dcterms:modified xsi:type="dcterms:W3CDTF">2018-10-31T09:23:52Z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